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51435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5920" y="2840400"/>
            <a:ext cx="4371480" cy="195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57040" y="2139480"/>
            <a:ext cx="462888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57040" y="4909680"/>
            <a:ext cx="462888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85920" y="2840400"/>
            <a:ext cx="4371480" cy="195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57040" y="2139480"/>
            <a:ext cx="22586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629080" y="2139480"/>
            <a:ext cx="22586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7040" y="4909680"/>
            <a:ext cx="22586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629080" y="4909680"/>
            <a:ext cx="22586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85920" y="2840400"/>
            <a:ext cx="4371480" cy="195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57040" y="2139480"/>
            <a:ext cx="14904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822320" y="2139480"/>
            <a:ext cx="14904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387600" y="2139480"/>
            <a:ext cx="14904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57040" y="4909680"/>
            <a:ext cx="14904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822320" y="4909680"/>
            <a:ext cx="14904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387600" y="4909680"/>
            <a:ext cx="14904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85920" y="2840400"/>
            <a:ext cx="4371480" cy="195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57040" y="2139480"/>
            <a:ext cx="4628880" cy="5302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85920" y="2840400"/>
            <a:ext cx="4371480" cy="195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7040" y="2139480"/>
            <a:ext cx="462888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5920" y="2840400"/>
            <a:ext cx="4371480" cy="195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57040" y="2139480"/>
            <a:ext cx="22586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629080" y="2139480"/>
            <a:ext cx="22586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85920" y="2840400"/>
            <a:ext cx="4371480" cy="195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85920" y="2840400"/>
            <a:ext cx="4371480" cy="908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85920" y="2840400"/>
            <a:ext cx="4371480" cy="195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57040" y="2139480"/>
            <a:ext cx="22586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629080" y="2139480"/>
            <a:ext cx="22586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7040" y="4909680"/>
            <a:ext cx="22586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85920" y="2840400"/>
            <a:ext cx="4371480" cy="195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57040" y="2139480"/>
            <a:ext cx="22586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629080" y="2139480"/>
            <a:ext cx="22586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629080" y="4909680"/>
            <a:ext cx="22586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85920" y="2840400"/>
            <a:ext cx="4371480" cy="195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57040" y="2139480"/>
            <a:ext cx="22586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629080" y="2139480"/>
            <a:ext cx="22586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57040" y="4909680"/>
            <a:ext cx="462888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85920" y="2840400"/>
            <a:ext cx="4371480" cy="19598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257040" y="8475120"/>
            <a:ext cx="1199880" cy="4863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0B72A25-31FD-4001-8E86-79FB13C571C9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31/01/24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757520" y="8475120"/>
            <a:ext cx="1628280" cy="4863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3686040" y="8475120"/>
            <a:ext cx="1199880" cy="4863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5AE5837-40FD-4A2F-B341-F044D5AA1D1B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257040" y="2139480"/>
            <a:ext cx="4628880" cy="5302800"/>
          </a:xfrm>
          <a:prstGeom prst="rect">
            <a:avLst/>
          </a:prstGeom>
        </p:spPr>
        <p:txBody>
          <a:bodyPr lIns="0" rIns="0" tIns="0" bIns="0">
            <a:normAutofit fontScale="8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5" descr=""/>
          <p:cNvPicPr/>
          <p:nvPr/>
        </p:nvPicPr>
        <p:blipFill>
          <a:blip r:embed="rId1"/>
          <a:srcRect l="0" t="0" r="0" b="77491"/>
          <a:stretch/>
        </p:blipFill>
        <p:spPr>
          <a:xfrm>
            <a:off x="0" y="0"/>
            <a:ext cx="5142960" cy="658800"/>
          </a:xfrm>
          <a:prstGeom prst="rect">
            <a:avLst/>
          </a:prstGeom>
          <a:ln w="0"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0" y="9090360"/>
            <a:ext cx="5143320" cy="5328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89640" y="540000"/>
            <a:ext cx="50198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  <a:ea typeface="Geneva"/>
              </a:rPr>
              <a:t>MELANOMA MALIGNO CONJUNTIVAL ULCERADO DE PADRÃO NODULAR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89640" y="900000"/>
            <a:ext cx="4947480" cy="68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700" spc="-1" strike="noStrike">
                <a:solidFill>
                  <a:srgbClr val="000000"/>
                </a:solidFill>
                <a:latin typeface="Arial"/>
              </a:rPr>
              <a:t>Autor: Diego Costa de Freitas; Co-autores:  Alexandre X. da Costa, Ana Paula Farias, Munik Bannach, Thamires Iési, Thiago Perussolo.</a:t>
            </a:r>
            <a:endParaRPr b="0" lang="pt-BR" sz="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900" spc="-1" strike="noStrike">
                <a:solidFill>
                  <a:srgbClr val="000000"/>
                </a:solidFill>
                <a:latin typeface="Arial"/>
              </a:rPr>
              <a:t>Hospital Santo Amaro - Guarujá</a:t>
            </a:r>
            <a:endParaRPr b="0" lang="pt-BR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900" spc="-1" strike="noStrike"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0" y="1347120"/>
            <a:ext cx="5143680" cy="27288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</a:rPr>
              <a:t>INTRODUÇÃO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0" y="1620000"/>
            <a:ext cx="5137560" cy="10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O melanoma de conjuntiva é uma neoplasia rara que afeta a mucosa ocular e palpebral. O diagnóstico precoce é essencial para um tratamento adequado e um prognóstico favorável. No entanto, pode ser desafiador diferenciar lesões melanocíticas benignas, de lesões malignas, devido a sua aparência clínica semelhante em alguns casos.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0" y="2622960"/>
            <a:ext cx="2572560" cy="21564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</a:rPr>
              <a:t>MÉTODOS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0" y="2782080"/>
            <a:ext cx="2667960" cy="6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Relatar um caso de lesão conjuntival com evolução para melanoma de conjuntiva.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>
          <a:xfrm>
            <a:off x="-19800" y="3420000"/>
            <a:ext cx="2592360" cy="21564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</a:rPr>
              <a:t>RELATO DE CASO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50" name="CustomShape 9"/>
          <p:cNvSpPr/>
          <p:nvPr/>
        </p:nvSpPr>
        <p:spPr>
          <a:xfrm>
            <a:off x="0" y="3635640"/>
            <a:ext cx="2677680" cy="520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N.L.D.S., 79 anos, masculino, pardo, procurou serviço oftalmológico devido aparecimento de nodulação hiperpigmentada em região conjuntival perilimbar nasal de olho direito a cerca de 6 meses. Apresentava histórico de lesão hiperpigmentada, sem relevo, em região conjuntival citada, a qual não era acompanhada desde a infância , nunca antes biopsiada. Ao exame oftalmológico, apresentava acuidade visual na melhor correção de 20/50 em olho direito e 20/40 em olho esquerdo, pseudofácico em ambos os olhos. A pressão intra-ocular encontrava-se normal. A fundoscopia ocular direita apresentava imagens de atrofia de coróide em periferia, assim como uma lesão hiperpigmentada em região Temporal em olho direito. </a:t>
            </a:r>
            <a:endParaRPr b="0" lang="pt-B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Realizado biópsia excisional da lesão melanocítica conjuntival com margens de segurança de 5 mm e crioterapia, a qual evidenciou a presença de Melanoma Maligno Ulcerado de padrão nodular. 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51" name="CustomShape 10"/>
          <p:cNvSpPr/>
          <p:nvPr/>
        </p:nvSpPr>
        <p:spPr>
          <a:xfrm>
            <a:off x="2677680" y="3420000"/>
            <a:ext cx="2466000" cy="21564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</a:rPr>
              <a:t>IMAGENS</a:t>
            </a:r>
            <a:endParaRPr b="0" lang="pt-BR" sz="1200" spc="-1" strike="noStrike">
              <a:latin typeface="Arial"/>
            </a:endParaRPr>
          </a:p>
        </p:txBody>
      </p:sp>
      <p:pic>
        <p:nvPicPr>
          <p:cNvPr id="52" name="Imagem 22" descr=""/>
          <p:cNvPicPr/>
          <p:nvPr/>
        </p:nvPicPr>
        <p:blipFill>
          <a:blip r:embed="rId2"/>
          <a:srcRect l="19564" t="0" r="13494" b="0"/>
          <a:stretch/>
        </p:blipFill>
        <p:spPr>
          <a:xfrm rot="5400000">
            <a:off x="3009600" y="3369600"/>
            <a:ext cx="1746000" cy="2314440"/>
          </a:xfrm>
          <a:prstGeom prst="rect">
            <a:avLst/>
          </a:prstGeom>
          <a:ln w="0">
            <a:noFill/>
          </a:ln>
        </p:spPr>
      </p:pic>
      <p:sp>
        <p:nvSpPr>
          <p:cNvPr id="53" name="CustomShape 11"/>
          <p:cNvSpPr/>
          <p:nvPr/>
        </p:nvSpPr>
        <p:spPr>
          <a:xfrm>
            <a:off x="2652120" y="5426280"/>
            <a:ext cx="249156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</a:rPr>
              <a:t>Figura 1 - Melanoma Maligno Ulcerado de padrão nodular.</a:t>
            </a:r>
            <a:endParaRPr b="0" lang="pt-BR" sz="800" spc="-1" strike="noStrike">
              <a:latin typeface="Arial"/>
            </a:endParaRPr>
          </a:p>
        </p:txBody>
      </p:sp>
      <p:sp>
        <p:nvSpPr>
          <p:cNvPr id="54" name="CustomShape 12"/>
          <p:cNvSpPr/>
          <p:nvPr/>
        </p:nvSpPr>
        <p:spPr>
          <a:xfrm>
            <a:off x="2521800" y="2584800"/>
            <a:ext cx="2571120" cy="90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</a:rPr>
              <a:t>O paciente foi encaminhado para o serviço de oncologia  para seguimento do caso.</a:t>
            </a:r>
            <a:endParaRPr b="0" lang="pt-B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200" spc="-1" strike="noStrike">
              <a:latin typeface="Arial"/>
            </a:endParaRPr>
          </a:p>
        </p:txBody>
      </p:sp>
      <p:sp>
        <p:nvSpPr>
          <p:cNvPr id="55" name="CustomShape 13"/>
          <p:cNvSpPr/>
          <p:nvPr/>
        </p:nvSpPr>
        <p:spPr>
          <a:xfrm>
            <a:off x="2677680" y="5760000"/>
            <a:ext cx="2466000" cy="21564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</a:rPr>
              <a:t>CONCLUSÕES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56" name="CustomShape 14"/>
          <p:cNvSpPr/>
          <p:nvPr/>
        </p:nvSpPr>
        <p:spPr>
          <a:xfrm>
            <a:off x="2696040" y="5940000"/>
            <a:ext cx="2447640" cy="279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b="0" lang="pt-PT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Uma gama de lesões pigmentadas pode ser vista clinicamente na superfície da conjuntiva ocular e palpebral. Este relato de caso destaca a importância do acompanhamento clínico oftalmológico cuidadoso e da avaliação histopatológica em pacientes com lesões melanocíticas suspeitas. </a:t>
            </a:r>
            <a:endParaRPr b="0" lang="pt-B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200" spc="-1" strike="noStrike">
              <a:latin typeface="Arial"/>
            </a:endParaRPr>
          </a:p>
        </p:txBody>
      </p:sp>
      <p:sp>
        <p:nvSpPr>
          <p:cNvPr id="57" name="CustomShape 15"/>
          <p:cNvSpPr/>
          <p:nvPr/>
        </p:nvSpPr>
        <p:spPr>
          <a:xfrm>
            <a:off x="2677680" y="8280000"/>
            <a:ext cx="2466000" cy="21564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</a:rPr>
              <a:t>REFERÊNCIAS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58" name="CustomShape 16"/>
          <p:cNvSpPr/>
          <p:nvPr/>
        </p:nvSpPr>
        <p:spPr>
          <a:xfrm>
            <a:off x="2623680" y="8495640"/>
            <a:ext cx="2416320" cy="91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15000"/>
              </a:lnSpc>
              <a:spcAft>
                <a:spcPts val="1001"/>
              </a:spcAft>
              <a:buClr>
                <a:srgbClr val="403d39"/>
              </a:buClr>
              <a:buFont typeface="Calibri"/>
              <a:buAutoNum type="arabicPeriod"/>
            </a:pPr>
            <a:r>
              <a:rPr b="0" lang="pt-BR" sz="600" spc="-1" strike="noStrike">
                <a:solidFill>
                  <a:srgbClr val="403d39"/>
                </a:solidFill>
                <a:latin typeface="Arial"/>
                <a:ea typeface="Times New Roman"/>
              </a:rPr>
              <a:t>Shields CL, Fasiuddin AF, Mashayekhi A, Shields JA. Conjunctival nevi: clinical features and natural course in 410 consecutive patients. Arch Ophthalmol. 2004;122(2): 167-75.</a:t>
            </a:r>
            <a:endParaRPr b="0" lang="pt-BR" sz="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Application>LibreOffice/7.0.4.2$Windows_X86_64 LibreOffice_project/dcf040e67528d9187c66b2379df5ea4407429775</Application>
  <AppVersion>15.0000</AppVersion>
  <Words>102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2024-01-09T13:58:08Z</dcterms:created>
  <dc:creator>User</dc:creator>
  <dc:description/>
  <dc:language>pt-BR</dc:language>
  <cp:lastModifiedBy/>
  <dcterms:modified xsi:type="dcterms:W3CDTF">2024-01-31T17:58:24Z</dcterms:modified>
  <cp:revision>13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(16:9)</vt:lpwstr>
  </property>
  <property fmtid="{D5CDD505-2E9C-101B-9397-08002B2CF9AE}" pid="3" name="Slides">
    <vt:i4>1</vt:i4>
  </property>
</Properties>
</file>