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6" y="-7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pPr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3479" y="571472"/>
            <a:ext cx="5020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err="1" smtClean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Ceratopatia</a:t>
            </a:r>
            <a:r>
              <a:rPr lang="pt-BR" sz="2000" b="1" dirty="0" smtClean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 por </a:t>
            </a:r>
            <a:r>
              <a:rPr lang="pt-BR" sz="2000" b="1" dirty="0" err="1" smtClean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Acanthamoeba</a:t>
            </a:r>
            <a:r>
              <a:rPr lang="pt-BR" sz="2000" b="1" dirty="0" smtClean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: Relato de caso.</a:t>
            </a:r>
            <a:endParaRPr lang="en-US" sz="20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142976"/>
            <a:ext cx="51435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Bernardo </a:t>
            </a:r>
            <a:r>
              <a:rPr lang="pt-BR" altLang="pt-BR" sz="1300" b="1" dirty="0" err="1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Lannes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Ventura, Adilson 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Vilas-Boas Júnior, </a:t>
            </a:r>
            <a:r>
              <a:rPr lang="pt-BR" altLang="pt-BR" sz="1300" b="1" dirty="0" err="1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Affou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b="1" dirty="0" err="1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Madi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Ana 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Paula Farias Lima Takada, 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Diego Costa Freitas, </a:t>
            </a:r>
            <a:r>
              <a:rPr lang="pt-BR" altLang="pt-BR" sz="1300" b="1" dirty="0" err="1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Thamires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b="1" dirty="0" err="1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Iesi</a:t>
            </a:r>
            <a:r>
              <a:rPr lang="pt-BR" altLang="pt-BR" sz="1300" b="1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 Lima</a:t>
            </a:r>
            <a:endParaRPr lang="pt-BR" altLang="pt-BR" sz="1300" b="1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1400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Hospital Santo </a:t>
            </a:r>
            <a:r>
              <a:rPr lang="pt-BR" altLang="pt-BR" sz="1400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Amaro – Guarujá/SP</a:t>
            </a:r>
            <a:endParaRPr lang="en-US" altLang="pt-BR" sz="14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14296" y="2000232"/>
            <a:ext cx="464347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2285984"/>
            <a:ext cx="51435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+mj-lt"/>
                <a:cs typeface="Arial" pitchFamily="34" charset="0"/>
              </a:rPr>
              <a:t>A </a:t>
            </a:r>
            <a:r>
              <a:rPr lang="pt-BR" sz="1200" dirty="0" err="1" smtClean="0">
                <a:latin typeface="+mj-lt"/>
                <a:cs typeface="Arial" pitchFamily="34" charset="0"/>
              </a:rPr>
              <a:t>ceratite</a:t>
            </a:r>
            <a:r>
              <a:rPr lang="pt-BR" sz="1200" dirty="0" smtClean="0">
                <a:latin typeface="+mj-lt"/>
                <a:cs typeface="Arial" pitchFamily="34" charset="0"/>
              </a:rPr>
              <a:t> por </a:t>
            </a:r>
            <a:r>
              <a:rPr lang="pt-BR" sz="1200" dirty="0" err="1" smtClean="0">
                <a:latin typeface="+mj-lt"/>
                <a:cs typeface="Arial" pitchFamily="34" charset="0"/>
              </a:rPr>
              <a:t>Acanthamoeba</a:t>
            </a:r>
            <a:r>
              <a:rPr lang="pt-BR" sz="1200" dirty="0" smtClean="0">
                <a:latin typeface="+mj-lt"/>
                <a:cs typeface="Arial" pitchFamily="34" charset="0"/>
              </a:rPr>
              <a:t> é uma doença crônica principalmente relacionada as lentes de </a:t>
            </a:r>
            <a:r>
              <a:rPr lang="pt-BR" sz="1200" dirty="0" smtClean="0">
                <a:latin typeface="+mj-lt"/>
                <a:cs typeface="Arial" pitchFamily="34" charset="0"/>
              </a:rPr>
              <a:t>contato. </a:t>
            </a:r>
            <a:r>
              <a:rPr lang="pt-BR" sz="1200" dirty="0" smtClean="0">
                <a:latin typeface="+mj-lt"/>
                <a:cs typeface="Arial" pitchFamily="34" charset="0"/>
              </a:rPr>
              <a:t>É causada </a:t>
            </a:r>
            <a:r>
              <a:rPr lang="pt-BR" sz="1200" dirty="0" smtClean="0">
                <a:latin typeface="+mj-lt"/>
                <a:cs typeface="Arial" pitchFamily="34" charset="0"/>
              </a:rPr>
              <a:t>por </a:t>
            </a:r>
            <a:r>
              <a:rPr lang="pt-BR" sz="1200" dirty="0" smtClean="0">
                <a:latin typeface="+mj-lt"/>
                <a:cs typeface="Arial" pitchFamily="34" charset="0"/>
              </a:rPr>
              <a:t>uma ameba livre onipresente encontrada na água e no solo.  </a:t>
            </a:r>
            <a:r>
              <a:rPr lang="pt-BR" sz="1200" dirty="0" smtClean="0">
                <a:latin typeface="+mj-lt"/>
                <a:cs typeface="Arial" pitchFamily="34" charset="0"/>
              </a:rPr>
              <a:t>Apresenta-se classicamente com uma </a:t>
            </a:r>
            <a:r>
              <a:rPr lang="pt-BR" sz="1200" dirty="0" err="1" smtClean="0">
                <a:latin typeface="+mj-lt"/>
                <a:cs typeface="Arial" pitchFamily="34" charset="0"/>
              </a:rPr>
              <a:t>ceratoneurite</a:t>
            </a:r>
            <a:r>
              <a:rPr lang="pt-BR" sz="1200" dirty="0" smtClean="0">
                <a:latin typeface="+mj-lt"/>
                <a:cs typeface="Arial" pitchFamily="34" charset="0"/>
              </a:rPr>
              <a:t> radial </a:t>
            </a:r>
            <a:r>
              <a:rPr lang="pt-BR" sz="1200" dirty="0" smtClean="0">
                <a:latin typeface="+mj-lt"/>
                <a:cs typeface="Arial" pitchFamily="34" charset="0"/>
              </a:rPr>
              <a:t>e infiltrado </a:t>
            </a:r>
            <a:r>
              <a:rPr lang="pt-BR" sz="1200" dirty="0" smtClean="0">
                <a:latin typeface="+mj-lt"/>
                <a:cs typeface="Arial" pitchFamily="34" charset="0"/>
              </a:rPr>
              <a:t>em anel </a:t>
            </a:r>
            <a:r>
              <a:rPr lang="pt-BR" sz="1200" dirty="0" err="1" smtClean="0">
                <a:latin typeface="+mj-lt"/>
                <a:cs typeface="Arial" pitchFamily="34" charset="0"/>
              </a:rPr>
              <a:t>corneano</a:t>
            </a:r>
            <a:r>
              <a:rPr lang="pt-BR" sz="1200" dirty="0" smtClean="0">
                <a:latin typeface="+mj-lt"/>
                <a:cs typeface="Arial" pitchFamily="34" charset="0"/>
              </a:rPr>
              <a:t> </a:t>
            </a:r>
            <a:r>
              <a:rPr lang="pt-BR" sz="1200" dirty="0" smtClean="0">
                <a:latin typeface="+mj-lt"/>
                <a:cs typeface="Arial" pitchFamily="34" charset="0"/>
              </a:rPr>
              <a:t> </a:t>
            </a:r>
            <a:r>
              <a:rPr lang="pt-BR" sz="1200" dirty="0" smtClean="0">
                <a:latin typeface="+mj-lt"/>
                <a:cs typeface="Arial" pitchFamily="34" charset="0"/>
              </a:rPr>
              <a:t>com </a:t>
            </a:r>
            <a:r>
              <a:rPr lang="pt-BR" sz="1200" dirty="0" smtClean="0">
                <a:latin typeface="+mj-lt"/>
                <a:cs typeface="Arial" pitchFamily="34" charset="0"/>
              </a:rPr>
              <a:t>dor </a:t>
            </a:r>
            <a:r>
              <a:rPr lang="pt-BR" sz="1200" dirty="0" smtClean="0">
                <a:latin typeface="+mj-lt"/>
                <a:cs typeface="Arial" pitchFamily="34" charset="0"/>
              </a:rPr>
              <a:t>desproporcional e incapacitante. Devido a sintomas inespecíficos é confundível com outras </a:t>
            </a:r>
            <a:r>
              <a:rPr lang="pt-BR" sz="1200" dirty="0" smtClean="0">
                <a:latin typeface="+mj-lt"/>
                <a:cs typeface="Arial" pitchFamily="34" charset="0"/>
              </a:rPr>
              <a:t>patologias </a:t>
            </a:r>
            <a:r>
              <a:rPr lang="pt-BR" sz="1200" dirty="0" smtClean="0">
                <a:latin typeface="+mj-lt"/>
                <a:cs typeface="Arial" pitchFamily="34" charset="0"/>
              </a:rPr>
              <a:t>mais comuns.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356CA2B-FA23-F737-29E6-2A3AFCEA1001}"/>
              </a:ext>
            </a:extLst>
          </p:cNvPr>
          <p:cNvSpPr txBox="1"/>
          <p:nvPr/>
        </p:nvSpPr>
        <p:spPr>
          <a:xfrm>
            <a:off x="0" y="3500430"/>
            <a:ext cx="2428873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3786182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+mj-lt"/>
                <a:cs typeface="Arial" pitchFamily="34" charset="0"/>
              </a:rPr>
              <a:t>Relato de caso de </a:t>
            </a:r>
            <a:r>
              <a:rPr lang="pt-BR" sz="1200" dirty="0" err="1" smtClean="0">
                <a:latin typeface="+mj-lt"/>
                <a:cs typeface="Arial" pitchFamily="34" charset="0"/>
              </a:rPr>
              <a:t>ceratopatia</a:t>
            </a:r>
            <a:r>
              <a:rPr lang="pt-BR" sz="1200" dirty="0" smtClean="0">
                <a:latin typeface="+mj-lt"/>
                <a:cs typeface="Arial" pitchFamily="34" charset="0"/>
              </a:rPr>
              <a:t> por </a:t>
            </a:r>
            <a:r>
              <a:rPr lang="pt-BR" sz="1200" dirty="0" err="1" smtClean="0">
                <a:latin typeface="+mj-lt"/>
                <a:cs typeface="Arial" pitchFamily="34" charset="0"/>
              </a:rPr>
              <a:t>Acanthamoeba</a:t>
            </a:r>
            <a:r>
              <a:rPr lang="pt-BR" sz="1200" dirty="0" smtClean="0">
                <a:latin typeface="+mj-lt"/>
                <a:cs typeface="Arial" pitchFamily="34" charset="0"/>
              </a:rPr>
              <a:t>.</a:t>
            </a:r>
            <a:endParaRPr lang="pt-BR" sz="1200" dirty="0">
              <a:latin typeface="+mj-lt"/>
              <a:cs typeface="Arial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356CA2B-FA23-F737-29E6-2A3AFCEA1001}"/>
              </a:ext>
            </a:extLst>
          </p:cNvPr>
          <p:cNvSpPr txBox="1"/>
          <p:nvPr/>
        </p:nvSpPr>
        <p:spPr>
          <a:xfrm>
            <a:off x="0" y="4286248"/>
            <a:ext cx="2428873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4572000"/>
            <a:ext cx="26431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+mj-lt"/>
                <a:cs typeface="Arial" pitchFamily="34" charset="0"/>
              </a:rPr>
              <a:t>F</a:t>
            </a:r>
            <a:r>
              <a:rPr lang="pt-BR" sz="1200" dirty="0" smtClean="0">
                <a:latin typeface="+mj-lt"/>
                <a:cs typeface="Arial" pitchFamily="34" charset="0"/>
              </a:rPr>
              <a:t>eminina</a:t>
            </a:r>
            <a:r>
              <a:rPr lang="pt-BR" sz="1200" dirty="0" smtClean="0">
                <a:latin typeface="+mj-lt"/>
                <a:cs typeface="Arial" pitchFamily="34" charset="0"/>
              </a:rPr>
              <a:t>, 44 </a:t>
            </a:r>
            <a:r>
              <a:rPr lang="pt-BR" sz="1200" dirty="0" smtClean="0">
                <a:latin typeface="+mj-lt"/>
                <a:cs typeface="Arial" pitchFamily="34" charset="0"/>
              </a:rPr>
              <a:t>anos, </a:t>
            </a:r>
            <a:r>
              <a:rPr lang="pt-BR" sz="1200" dirty="0" err="1" smtClean="0">
                <a:latin typeface="+mj-lt"/>
                <a:cs typeface="Arial" pitchFamily="34" charset="0"/>
              </a:rPr>
              <a:t>hístórico</a:t>
            </a:r>
            <a:r>
              <a:rPr lang="pt-BR" sz="1200" dirty="0" smtClean="0">
                <a:latin typeface="+mj-lt"/>
                <a:cs typeface="Arial" pitchFamily="34" charset="0"/>
              </a:rPr>
              <a:t> de epilepsia e lente de contato. Relata episódio </a:t>
            </a:r>
            <a:r>
              <a:rPr lang="pt-BR" sz="1200" dirty="0" smtClean="0">
                <a:latin typeface="+mj-lt"/>
                <a:cs typeface="Arial" pitchFamily="34" charset="0"/>
              </a:rPr>
              <a:t>de crise convulsiva com posterior período de sonolência </a:t>
            </a:r>
            <a:r>
              <a:rPr lang="pt-BR" sz="1200" dirty="0" err="1" smtClean="0">
                <a:latin typeface="+mj-lt"/>
                <a:cs typeface="Arial" pitchFamily="34" charset="0"/>
              </a:rPr>
              <a:t>pós-ictal</a:t>
            </a:r>
            <a:r>
              <a:rPr lang="pt-BR" sz="1200" dirty="0" smtClean="0">
                <a:latin typeface="+mj-lt"/>
                <a:cs typeface="Arial" pitchFamily="34" charset="0"/>
              </a:rPr>
              <a:t> onde acabou esquecendo que estava com lente de contato e assim ficou por 1 semana. Referia episódio de dor intensa em olho direito associado a </a:t>
            </a:r>
            <a:r>
              <a:rPr lang="pt-BR" sz="1200" dirty="0" err="1" smtClean="0">
                <a:latin typeface="+mj-lt"/>
                <a:cs typeface="Arial" pitchFamily="34" charset="0"/>
              </a:rPr>
              <a:t>hiperemia</a:t>
            </a:r>
            <a:r>
              <a:rPr lang="pt-BR" sz="1200" dirty="0" smtClean="0">
                <a:latin typeface="+mj-lt"/>
                <a:cs typeface="Arial" pitchFamily="34" charset="0"/>
              </a:rPr>
              <a:t>, ardência, cefaléia e calafrios. </a:t>
            </a:r>
            <a:r>
              <a:rPr lang="pt-BR" sz="1200" dirty="0" smtClean="0">
                <a:latin typeface="+mj-lt"/>
                <a:cs typeface="Arial" pitchFamily="34" charset="0"/>
              </a:rPr>
              <a:t>Na admissão apresentava </a:t>
            </a:r>
            <a:r>
              <a:rPr lang="pt-BR" sz="1200" dirty="0" smtClean="0">
                <a:latin typeface="+mj-lt"/>
                <a:cs typeface="Arial" pitchFamily="34" charset="0"/>
              </a:rPr>
              <a:t>acuidade visual PL em </a:t>
            </a:r>
            <a:r>
              <a:rPr lang="pt-BR" sz="1200" dirty="0" smtClean="0">
                <a:latin typeface="+mj-lt"/>
                <a:cs typeface="Arial" pitchFamily="34" charset="0"/>
              </a:rPr>
              <a:t>OD associada </a:t>
            </a:r>
            <a:r>
              <a:rPr lang="pt-BR" sz="1200" dirty="0" smtClean="0">
                <a:latin typeface="+mj-lt"/>
                <a:cs typeface="Arial" pitchFamily="34" charset="0"/>
              </a:rPr>
              <a:t>a intensa dificuldade de abertura ocular. </a:t>
            </a:r>
            <a:r>
              <a:rPr lang="pt-BR" sz="1200" dirty="0" err="1" smtClean="0">
                <a:latin typeface="+mj-lt"/>
                <a:cs typeface="Arial" pitchFamily="34" charset="0"/>
              </a:rPr>
              <a:t>Biomicroscopia</a:t>
            </a:r>
            <a:r>
              <a:rPr lang="pt-BR" sz="1200" dirty="0" smtClean="0">
                <a:latin typeface="+mj-lt"/>
                <a:cs typeface="Arial" pitchFamily="34" charset="0"/>
              </a:rPr>
              <a:t> </a:t>
            </a:r>
            <a:r>
              <a:rPr lang="pt-BR" sz="1200" dirty="0" smtClean="0">
                <a:latin typeface="+mj-lt"/>
                <a:cs typeface="Arial" pitchFamily="34" charset="0"/>
              </a:rPr>
              <a:t>em OD apresentava-se com pálpebras </a:t>
            </a:r>
            <a:r>
              <a:rPr lang="pt-BR" sz="1200" dirty="0" smtClean="0">
                <a:latin typeface="+mj-lt"/>
                <a:cs typeface="Arial" pitchFamily="34" charset="0"/>
              </a:rPr>
              <a:t>edemaciadas </a:t>
            </a:r>
            <a:r>
              <a:rPr lang="pt-BR" sz="1200" dirty="0" smtClean="0">
                <a:latin typeface="+mj-lt"/>
                <a:cs typeface="Arial" pitchFamily="34" charset="0"/>
              </a:rPr>
              <a:t>1+/</a:t>
            </a:r>
            <a:r>
              <a:rPr lang="pt-BR" sz="1200" dirty="0" smtClean="0">
                <a:latin typeface="+mj-lt"/>
                <a:cs typeface="Arial" pitchFamily="34" charset="0"/>
              </a:rPr>
              <a:t>4, infiltrado </a:t>
            </a:r>
            <a:r>
              <a:rPr lang="pt-BR" sz="1200" dirty="0" err="1" smtClean="0">
                <a:latin typeface="+mj-lt"/>
                <a:cs typeface="Arial" pitchFamily="34" charset="0"/>
              </a:rPr>
              <a:t>estromal</a:t>
            </a:r>
            <a:r>
              <a:rPr lang="pt-BR" sz="1200" dirty="0" smtClean="0">
                <a:latin typeface="+mj-lt"/>
                <a:cs typeface="Arial" pitchFamily="34" charset="0"/>
              </a:rPr>
              <a:t> “em anel” </a:t>
            </a:r>
            <a:r>
              <a:rPr lang="pt-BR" sz="1200" dirty="0" err="1" smtClean="0">
                <a:latin typeface="+mj-lt"/>
                <a:cs typeface="Arial" pitchFamily="34" charset="0"/>
              </a:rPr>
              <a:t>paracentral</a:t>
            </a:r>
            <a:r>
              <a:rPr lang="pt-BR" sz="1200" dirty="0" smtClean="0">
                <a:latin typeface="+mj-lt"/>
                <a:cs typeface="Arial" pitchFamily="34" charset="0"/>
              </a:rPr>
              <a:t>, injeção ciliar 360º sem demais alterações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200" dirty="0" smtClean="0">
                <a:latin typeface="+mj-lt"/>
                <a:cs typeface="Arial" pitchFamily="34" charset="0"/>
              </a:rPr>
              <a:t>Foi solicitado investigação etiológica e exames laboratoriais sem alterações. Realizada Microscopia </a:t>
            </a:r>
            <a:r>
              <a:rPr lang="pt-BR" sz="1200" dirty="0" err="1" smtClean="0">
                <a:latin typeface="+mj-lt"/>
                <a:cs typeface="Arial" pitchFamily="34" charset="0"/>
              </a:rPr>
              <a:t>confocal</a:t>
            </a:r>
            <a:r>
              <a:rPr lang="pt-BR" sz="1200" dirty="0" smtClean="0">
                <a:latin typeface="+mj-lt"/>
                <a:cs typeface="Arial" pitchFamily="34" charset="0"/>
              </a:rPr>
              <a:t> no Hospital São Paulo que estabeleceu diagnóstico. Iniciado tratamento com </a:t>
            </a:r>
            <a:r>
              <a:rPr lang="pt-BR" sz="1200" dirty="0" err="1" smtClean="0">
                <a:latin typeface="+mj-lt"/>
                <a:cs typeface="Arial" pitchFamily="34" charset="0"/>
              </a:rPr>
              <a:t>Biguanida</a:t>
            </a:r>
            <a:r>
              <a:rPr lang="pt-BR" sz="1200" dirty="0" smtClean="0">
                <a:latin typeface="+mj-lt"/>
                <a:cs typeface="Arial" pitchFamily="34" charset="0"/>
              </a:rPr>
              <a:t> 0,02% com melhora da AV e aspecto da lesão satisfatório.</a:t>
            </a:r>
            <a:endParaRPr lang="pt-BR" sz="1200" dirty="0" smtClean="0">
              <a:latin typeface="+mj-lt"/>
              <a:cs typeface="Arial" pitchFamily="34" charset="0"/>
            </a:endParaRPr>
          </a:p>
          <a:p>
            <a:endParaRPr lang="pt-BR" sz="12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E356CA2B-FA23-F737-29E6-2A3AFCEA1001}"/>
              </a:ext>
            </a:extLst>
          </p:cNvPr>
          <p:cNvSpPr txBox="1"/>
          <p:nvPr/>
        </p:nvSpPr>
        <p:spPr>
          <a:xfrm>
            <a:off x="2714627" y="3286116"/>
            <a:ext cx="2286015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IMAGENS 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6" y="3643306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ixaDeTexto 20"/>
          <p:cNvSpPr txBox="1"/>
          <p:nvPr/>
        </p:nvSpPr>
        <p:spPr>
          <a:xfrm>
            <a:off x="2643188" y="5429256"/>
            <a:ext cx="250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FIGURA 1:</a:t>
            </a:r>
            <a:r>
              <a:rPr lang="pt-BR" sz="1200" dirty="0" smtClean="0">
                <a:latin typeface="+mj-lt"/>
              </a:rPr>
              <a:t> Infiltrado “em anel” </a:t>
            </a:r>
            <a:r>
              <a:rPr lang="pt-BR" sz="1200" dirty="0" err="1" smtClean="0">
                <a:latin typeface="+mj-lt"/>
              </a:rPr>
              <a:t>estromal</a:t>
            </a:r>
            <a:r>
              <a:rPr lang="pt-BR" sz="1200" dirty="0" smtClean="0">
                <a:latin typeface="+mj-lt"/>
              </a:rPr>
              <a:t> e </a:t>
            </a:r>
            <a:r>
              <a:rPr lang="pt-BR" sz="1200" dirty="0" err="1" smtClean="0">
                <a:latin typeface="+mj-lt"/>
              </a:rPr>
              <a:t>hiperemia</a:t>
            </a:r>
            <a:r>
              <a:rPr lang="pt-BR" sz="1200" dirty="0" smtClean="0">
                <a:latin typeface="+mj-lt"/>
              </a:rPr>
              <a:t> ocular na admissão</a:t>
            </a:r>
            <a:endParaRPr lang="pt-BR" sz="1200" b="1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6" y="6072198"/>
            <a:ext cx="2286016" cy="17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ixaDeTexto 22"/>
          <p:cNvSpPr txBox="1"/>
          <p:nvPr/>
        </p:nvSpPr>
        <p:spPr>
          <a:xfrm>
            <a:off x="2571750" y="7786710"/>
            <a:ext cx="2571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</a:t>
            </a:r>
            <a:r>
              <a:rPr lang="pt-BR" sz="1200" b="1" dirty="0" smtClean="0"/>
              <a:t>2:  </a:t>
            </a:r>
            <a:r>
              <a:rPr lang="pt-BR" sz="1200" dirty="0" smtClean="0"/>
              <a:t>Redução da lesão e AV 20/200 após 1 mês com </a:t>
            </a:r>
            <a:r>
              <a:rPr lang="pt-BR" sz="1200" dirty="0" err="1" smtClean="0"/>
              <a:t>Biguanida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E356CA2B-FA23-F737-29E6-2A3AFCEA1001}"/>
              </a:ext>
            </a:extLst>
          </p:cNvPr>
          <p:cNvSpPr txBox="1"/>
          <p:nvPr/>
        </p:nvSpPr>
        <p:spPr>
          <a:xfrm>
            <a:off x="2571750" y="8215338"/>
            <a:ext cx="2428873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71750" y="850109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J. </a:t>
            </a:r>
            <a:r>
              <a:rPr lang="pt-BR" sz="1200" dirty="0" smtClean="0"/>
              <a:t>MANNIS,Mark, J. HOLLAND, </a:t>
            </a:r>
            <a:r>
              <a:rPr lang="pt-BR" sz="1200" dirty="0" err="1" smtClean="0"/>
              <a:t>Cornea</a:t>
            </a:r>
            <a:r>
              <a:rPr lang="pt-BR" sz="1200" dirty="0" smtClean="0"/>
              <a:t> 5th.</a:t>
            </a:r>
            <a:r>
              <a:rPr lang="pt-BR" sz="1200" dirty="0" err="1" smtClean="0"/>
              <a:t>Elsevier</a:t>
            </a:r>
            <a:r>
              <a:rPr lang="pt-BR" sz="1200" dirty="0" smtClean="0"/>
              <a:t>. 2022.1912p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287</Words>
  <Application>Microsoft Office PowerPoint</Application>
  <PresentationFormat>Apresentação na tela (16:9)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Cirlene</cp:lastModifiedBy>
  <cp:revision>16</cp:revision>
  <dcterms:created xsi:type="dcterms:W3CDTF">2024-01-09T13:58:08Z</dcterms:created>
  <dcterms:modified xsi:type="dcterms:W3CDTF">2024-01-31T22:29:44Z</dcterms:modified>
</cp:coreProperties>
</file>