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7" r:id="rId1"/>
  </p:sldMasterIdLst>
  <p:notesMasterIdLst>
    <p:notesMasterId r:id="rId3"/>
  </p:notesMasterIdLst>
  <p:sldIdLst>
    <p:sldId id="260" r:id="rId2"/>
  </p:sldIdLst>
  <p:sldSz cx="5143500" cy="91440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A76"/>
    <a:srgbClr val="595959"/>
    <a:srgbClr val="485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EDADC"/>
          </a:solidFill>
        </a:fill>
      </a:tcStyle>
    </a:wholeTbl>
    <a:band2H>
      <a:tcTxStyle/>
      <a:tcStyle>
        <a:tcBdr/>
        <a:fill>
          <a:solidFill>
            <a:srgbClr val="E8EDEE"/>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FCFE0"/>
          </a:solidFill>
        </a:fill>
      </a:tcStyle>
    </a:wholeTbl>
    <a:band2H>
      <a:tcTxStyle/>
      <a:tcStyle>
        <a:tcBdr/>
        <a:fill>
          <a:solidFill>
            <a:srgbClr val="F0E8F0"/>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1DBE5"/>
          </a:solidFill>
        </a:fill>
      </a:tcStyle>
    </a:wholeTbl>
    <a:band2H>
      <a:tcTxStyle/>
      <a:tcStyle>
        <a:tcBdr/>
        <a:fill>
          <a:solidFill>
            <a:srgbClr val="E9EEF2"/>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Ref idx="major">
          <a:srgbClr val="000000"/>
        </a:fontRef>
        <a:srgbClr val="000000"/>
      </a:tcTxStyle>
      <a:tcStyle>
        <a:tcBdr>
          <a:left>
            <a:ln w="3175" cap="flat">
              <a:noFill/>
              <a:miter lim="400000"/>
            </a:ln>
          </a:left>
          <a:right>
            <a:ln w="3175" cap="flat">
              <a:noFill/>
              <a:miter lim="400000"/>
            </a:ln>
          </a:right>
          <a:top>
            <a:ln w="12700" cap="flat">
              <a:solidFill>
                <a:srgbClr val="000000"/>
              </a:solidFill>
              <a:prstDash val="solid"/>
              <a:round/>
            </a:ln>
          </a:top>
          <a:bottom>
            <a:ln w="3175"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Ref idx="major">
          <a:srgbClr val="FFFFFF"/>
        </a:fontRef>
        <a:srgbClr val="FFFFFF"/>
      </a:tcTxStyle>
      <a:tcStyle>
        <a:tcBdr>
          <a:left>
            <a:ln w="3175" cap="flat">
              <a:noFill/>
              <a:miter lim="400000"/>
            </a:ln>
          </a:left>
          <a:right>
            <a:ln w="3175" cap="flat">
              <a:noFill/>
              <a:miter lim="400000"/>
            </a:ln>
          </a:right>
          <a:top>
            <a:ln w="3175" cap="flat">
              <a:solidFill>
                <a:srgbClr val="000000"/>
              </a:solidFill>
              <a:prstDash val="solid"/>
              <a:round/>
            </a:ln>
          </a:top>
          <a:bottom>
            <a:ln w="3175"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127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Ref idx="maj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595"/>
  </p:normalViewPr>
  <p:slideViewPr>
    <p:cSldViewPr snapToGrid="0">
      <p:cViewPr varScale="1">
        <p:scale>
          <a:sx n="49" d="100"/>
          <a:sy n="49" d="100"/>
        </p:scale>
        <p:origin x="2598" y="54"/>
      </p:cViewPr>
      <p:guideLst>
        <p:guide orient="horz" pos="2880"/>
        <p:guide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hape 18"/>
          <p:cNvSpPr>
            <a:spLocks noGrp="1" noRot="1" noChangeAspect="1"/>
          </p:cNvSpPr>
          <p:nvPr>
            <p:ph type="sldImg"/>
          </p:nvPr>
        </p:nvSpPr>
        <p:spPr>
          <a:xfrm>
            <a:off x="2463800" y="685800"/>
            <a:ext cx="1930400" cy="3429000"/>
          </a:xfrm>
          <a:prstGeom prst="rect">
            <a:avLst/>
          </a:prstGeom>
        </p:spPr>
        <p:txBody>
          <a:bodyPr/>
          <a:lstStyle/>
          <a:p>
            <a:endParaRPr/>
          </a:p>
        </p:txBody>
      </p:sp>
      <p:sp>
        <p:nvSpPr>
          <p:cNvPr id="19" name="Shape 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11061639"/>
      </p:ext>
    </p:extLst>
  </p:cSld>
  <p:clrMap bg1="lt1" tx1="dk1" bg2="lt2" tx2="dk2" accent1="accent1" accent2="accent2" accent3="accent3" accent4="accent4" accent5="accent5" accent6="accent6" hlink="hlink" folHlink="folHlink"/>
  <p:notesStyle>
    <a:lvl1pPr defTabSz="907494" latinLnBrk="0">
      <a:defRPr sz="800">
        <a:latin typeface="+mj-lt"/>
        <a:ea typeface="+mj-ea"/>
        <a:cs typeface="+mj-cs"/>
        <a:sym typeface="Georgia"/>
      </a:defRPr>
    </a:lvl1pPr>
    <a:lvl2pPr indent="228600" defTabSz="907494" latinLnBrk="0">
      <a:defRPr sz="800">
        <a:latin typeface="+mj-lt"/>
        <a:ea typeface="+mj-ea"/>
        <a:cs typeface="+mj-cs"/>
        <a:sym typeface="Georgia"/>
      </a:defRPr>
    </a:lvl2pPr>
    <a:lvl3pPr indent="457200" defTabSz="907494" latinLnBrk="0">
      <a:defRPr sz="800">
        <a:latin typeface="+mj-lt"/>
        <a:ea typeface="+mj-ea"/>
        <a:cs typeface="+mj-cs"/>
        <a:sym typeface="Georgia"/>
      </a:defRPr>
    </a:lvl3pPr>
    <a:lvl4pPr indent="685800" defTabSz="907494" latinLnBrk="0">
      <a:defRPr sz="800">
        <a:latin typeface="+mj-lt"/>
        <a:ea typeface="+mj-ea"/>
        <a:cs typeface="+mj-cs"/>
        <a:sym typeface="Georgia"/>
      </a:defRPr>
    </a:lvl4pPr>
    <a:lvl5pPr indent="914400" defTabSz="907494" latinLnBrk="0">
      <a:defRPr sz="800">
        <a:latin typeface="+mj-lt"/>
        <a:ea typeface="+mj-ea"/>
        <a:cs typeface="+mj-cs"/>
        <a:sym typeface="Georgia"/>
      </a:defRPr>
    </a:lvl5pPr>
    <a:lvl6pPr indent="1143000" defTabSz="907494" latinLnBrk="0">
      <a:defRPr sz="800">
        <a:latin typeface="+mj-lt"/>
        <a:ea typeface="+mj-ea"/>
        <a:cs typeface="+mj-cs"/>
        <a:sym typeface="Georgia"/>
      </a:defRPr>
    </a:lvl6pPr>
    <a:lvl7pPr indent="1371600" defTabSz="907494" latinLnBrk="0">
      <a:defRPr sz="800">
        <a:latin typeface="+mj-lt"/>
        <a:ea typeface="+mj-ea"/>
        <a:cs typeface="+mj-cs"/>
        <a:sym typeface="Georgia"/>
      </a:defRPr>
    </a:lvl7pPr>
    <a:lvl8pPr indent="1600200" defTabSz="907494" latinLnBrk="0">
      <a:defRPr sz="800">
        <a:latin typeface="+mj-lt"/>
        <a:ea typeface="+mj-ea"/>
        <a:cs typeface="+mj-cs"/>
        <a:sym typeface="Georgia"/>
      </a:defRPr>
    </a:lvl8pPr>
    <a:lvl9pPr indent="1828800" defTabSz="907494" latinLnBrk="0">
      <a:defRPr sz="800">
        <a:latin typeface="+mj-lt"/>
        <a:ea typeface="+mj-ea"/>
        <a:cs typeface="+mj-cs"/>
        <a:sym typeface="Georgi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615292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85763" y="1496484"/>
            <a:ext cx="4371975" cy="3183467"/>
          </a:xfrm>
        </p:spPr>
        <p:txBody>
          <a:bodyPr anchor="b"/>
          <a:lstStyle>
            <a:lvl1pPr algn="ctr">
              <a:defRPr sz="3375"/>
            </a:lvl1pPr>
          </a:lstStyle>
          <a:p>
            <a:r>
              <a:rPr lang="pt-BR"/>
              <a:t>Clique para editar o título Mestre</a:t>
            </a:r>
            <a:endParaRPr lang="en-US" dirty="0"/>
          </a:p>
        </p:txBody>
      </p:sp>
      <p:sp>
        <p:nvSpPr>
          <p:cNvPr id="3" name="Subtitle 2"/>
          <p:cNvSpPr>
            <a:spLocks noGrp="1"/>
          </p:cNvSpPr>
          <p:nvPr>
            <p:ph type="subTitle" idx="1"/>
          </p:nvPr>
        </p:nvSpPr>
        <p:spPr>
          <a:xfrm>
            <a:off x="642938" y="4802717"/>
            <a:ext cx="3857625"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864DCD6B-A954-4188-9012-95C4555662B8}" type="datetimeFigureOut">
              <a:rPr lang="pt-BR" smtClean="0"/>
              <a:t>29/01/2024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29495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64DCD6B-A954-4188-9012-95C4555662B8}" type="datetimeFigureOut">
              <a:rPr lang="pt-BR" smtClean="0"/>
              <a:t>29/01/2024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50013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0818" y="486834"/>
            <a:ext cx="1109067" cy="774911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53616" y="486834"/>
            <a:ext cx="3262908" cy="77491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64DCD6B-A954-4188-9012-95C4555662B8}" type="datetimeFigureOut">
              <a:rPr lang="pt-BR" smtClean="0"/>
              <a:t>29/01/2024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96602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uas Partes de Conteúdo">
    <p:spTree>
      <p:nvGrpSpPr>
        <p:cNvPr id="1" name=""/>
        <p:cNvGrpSpPr/>
        <p:nvPr/>
      </p:nvGrpSpPr>
      <p:grpSpPr>
        <a:xfrm>
          <a:off x="0" y="0"/>
          <a:ext cx="0" cy="0"/>
          <a:chOff x="0" y="0"/>
          <a:chExt cx="0" cy="0"/>
        </a:xfrm>
      </p:grpSpPr>
      <p:sp>
        <p:nvSpPr>
          <p:cNvPr id="12"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5832940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64DCD6B-A954-4188-9012-95C4555662B8}" type="datetimeFigureOut">
              <a:rPr lang="pt-BR" smtClean="0"/>
              <a:t>29/01/2024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90339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50937" y="2279653"/>
            <a:ext cx="4436269" cy="3803649"/>
          </a:xfrm>
        </p:spPr>
        <p:txBody>
          <a:bodyPr anchor="b"/>
          <a:lstStyle>
            <a:lvl1pPr>
              <a:defRPr sz="3375"/>
            </a:lvl1pPr>
          </a:lstStyle>
          <a:p>
            <a:r>
              <a:rPr lang="pt-BR"/>
              <a:t>Clique para editar o título Mestre</a:t>
            </a:r>
            <a:endParaRPr lang="en-US" dirty="0"/>
          </a:p>
        </p:txBody>
      </p:sp>
      <p:sp>
        <p:nvSpPr>
          <p:cNvPr id="3" name="Text Placeholder 2"/>
          <p:cNvSpPr>
            <a:spLocks noGrp="1"/>
          </p:cNvSpPr>
          <p:nvPr>
            <p:ph type="body" idx="1"/>
          </p:nvPr>
        </p:nvSpPr>
        <p:spPr>
          <a:xfrm>
            <a:off x="350937" y="6119286"/>
            <a:ext cx="4436269" cy="2000249"/>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64DCD6B-A954-4188-9012-95C4555662B8}" type="datetimeFigureOut">
              <a:rPr lang="pt-BR" smtClean="0"/>
              <a:t>29/01/2024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23131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53615" y="2434167"/>
            <a:ext cx="2185988" cy="580178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2603897" y="2434167"/>
            <a:ext cx="2185988" cy="580178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64DCD6B-A954-4188-9012-95C4555662B8}" type="datetimeFigureOut">
              <a:rPr lang="pt-BR" smtClean="0"/>
              <a:t>29/01/2024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4507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354285" y="486836"/>
            <a:ext cx="4436269" cy="17674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354286" y="2241551"/>
            <a:ext cx="2175941"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pt-BR"/>
              <a:t>Clique para editar os estilos de texto Mestres</a:t>
            </a:r>
          </a:p>
        </p:txBody>
      </p:sp>
      <p:sp>
        <p:nvSpPr>
          <p:cNvPr id="4" name="Content Placeholder 3"/>
          <p:cNvSpPr>
            <a:spLocks noGrp="1"/>
          </p:cNvSpPr>
          <p:nvPr>
            <p:ph sz="half" idx="2"/>
          </p:nvPr>
        </p:nvSpPr>
        <p:spPr>
          <a:xfrm>
            <a:off x="354286" y="3340100"/>
            <a:ext cx="2175941" cy="491278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2603897" y="2241551"/>
            <a:ext cx="2186657"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pt-BR"/>
              <a:t>Clique para editar os estilos de texto Mestres</a:t>
            </a:r>
          </a:p>
        </p:txBody>
      </p:sp>
      <p:sp>
        <p:nvSpPr>
          <p:cNvPr id="6" name="Content Placeholder 5"/>
          <p:cNvSpPr>
            <a:spLocks noGrp="1"/>
          </p:cNvSpPr>
          <p:nvPr>
            <p:ph sz="quarter" idx="4"/>
          </p:nvPr>
        </p:nvSpPr>
        <p:spPr>
          <a:xfrm>
            <a:off x="2603897" y="3340100"/>
            <a:ext cx="2186657" cy="491278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64DCD6B-A954-4188-9012-95C4555662B8}" type="datetimeFigureOut">
              <a:rPr lang="pt-BR" smtClean="0"/>
              <a:t>29/01/2024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70847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64DCD6B-A954-4188-9012-95C4555662B8}" type="datetimeFigureOut">
              <a:rPr lang="pt-BR" smtClean="0"/>
              <a:t>29/01/2024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14266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DCD6B-A954-4188-9012-95C4555662B8}" type="datetimeFigureOut">
              <a:rPr lang="pt-BR" smtClean="0"/>
              <a:t>29/01/2024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93012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54285" y="609600"/>
            <a:ext cx="1658913" cy="2133600"/>
          </a:xfrm>
        </p:spPr>
        <p:txBody>
          <a:bodyPr anchor="b"/>
          <a:lstStyle>
            <a:lvl1pPr>
              <a:defRPr sz="1800"/>
            </a:lvl1pPr>
          </a:lstStyle>
          <a:p>
            <a:r>
              <a:rPr lang="pt-BR"/>
              <a:t>Clique para editar o título Mestre</a:t>
            </a:r>
            <a:endParaRPr lang="en-US" dirty="0"/>
          </a:p>
        </p:txBody>
      </p:sp>
      <p:sp>
        <p:nvSpPr>
          <p:cNvPr id="3" name="Content Placeholder 2"/>
          <p:cNvSpPr>
            <a:spLocks noGrp="1"/>
          </p:cNvSpPr>
          <p:nvPr>
            <p:ph idx="1"/>
          </p:nvPr>
        </p:nvSpPr>
        <p:spPr>
          <a:xfrm>
            <a:off x="2186657" y="1316569"/>
            <a:ext cx="2603897"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54285" y="2743200"/>
            <a:ext cx="165891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64DCD6B-A954-4188-9012-95C4555662B8}" type="datetimeFigureOut">
              <a:rPr lang="pt-BR" smtClean="0"/>
              <a:t>29/01/2024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91510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54285" y="609600"/>
            <a:ext cx="1658913" cy="2133600"/>
          </a:xfrm>
        </p:spPr>
        <p:txBody>
          <a:bodyPr anchor="b"/>
          <a:lstStyle>
            <a:lvl1pPr>
              <a:defRPr sz="1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186657" y="1316569"/>
            <a:ext cx="2603897" cy="6498167"/>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pt-BR"/>
              <a:t>Clique no ícone para adicionar uma imagem</a:t>
            </a:r>
            <a:endParaRPr lang="en-US" dirty="0"/>
          </a:p>
        </p:txBody>
      </p:sp>
      <p:sp>
        <p:nvSpPr>
          <p:cNvPr id="4" name="Text Placeholder 3"/>
          <p:cNvSpPr>
            <a:spLocks noGrp="1"/>
          </p:cNvSpPr>
          <p:nvPr>
            <p:ph type="body" sz="half" idx="2"/>
          </p:nvPr>
        </p:nvSpPr>
        <p:spPr>
          <a:xfrm>
            <a:off x="354285" y="2743200"/>
            <a:ext cx="165891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64DCD6B-A954-4188-9012-95C4555662B8}" type="datetimeFigureOut">
              <a:rPr lang="pt-BR" smtClean="0"/>
              <a:t>29/01/2024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651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616" y="486836"/>
            <a:ext cx="4436269" cy="1767417"/>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353616" y="2434167"/>
            <a:ext cx="4436269" cy="5801784"/>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353615" y="8475136"/>
            <a:ext cx="1157288"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864DCD6B-A954-4188-9012-95C4555662B8}" type="datetimeFigureOut">
              <a:rPr lang="pt-BR" smtClean="0"/>
              <a:t>29/01/2024</a:t>
            </a:fld>
            <a:endParaRPr lang="pt-BR"/>
          </a:p>
        </p:txBody>
      </p:sp>
      <p:sp>
        <p:nvSpPr>
          <p:cNvPr id="5" name="Footer Placeholder 4"/>
          <p:cNvSpPr>
            <a:spLocks noGrp="1"/>
          </p:cNvSpPr>
          <p:nvPr>
            <p:ph type="ftr" sz="quarter" idx="3"/>
          </p:nvPr>
        </p:nvSpPr>
        <p:spPr>
          <a:xfrm>
            <a:off x="1703785" y="8475136"/>
            <a:ext cx="173593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3632597" y="8475136"/>
            <a:ext cx="1157288"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86CB4B4D-7CA3-9044-876B-883B54F8677D}" type="slidenum">
              <a:rPr lang="pt-BR" smtClean="0"/>
              <a:t>‹nº›</a:t>
            </a:fld>
            <a:endParaRPr lang="pt-BR"/>
          </a:p>
        </p:txBody>
      </p:sp>
    </p:spTree>
    <p:extLst>
      <p:ext uri="{BB962C8B-B14F-4D97-AF65-F5344CB8AC3E}">
        <p14:creationId xmlns:p14="http://schemas.microsoft.com/office/powerpoint/2010/main" val="21734840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ângulo 30">
            <a:extLst>
              <a:ext uri="{FF2B5EF4-FFF2-40B4-BE49-F238E27FC236}">
                <a16:creationId xmlns:a16="http://schemas.microsoft.com/office/drawing/2014/main" id="{1F526187-A9BB-56B1-13E2-1DAF866A270B}"/>
              </a:ext>
            </a:extLst>
          </p:cNvPr>
          <p:cNvSpPr/>
          <p:nvPr/>
        </p:nvSpPr>
        <p:spPr>
          <a:xfrm>
            <a:off x="2572701" y="1605863"/>
            <a:ext cx="2576332" cy="753813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50B806CC-287C-741D-CF70-430AC89329CA}"/>
              </a:ext>
            </a:extLst>
          </p:cNvPr>
          <p:cNvSpPr/>
          <p:nvPr/>
        </p:nvSpPr>
        <p:spPr>
          <a:xfrm>
            <a:off x="6087" y="2736590"/>
            <a:ext cx="2559997" cy="640741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Título do Trabalho:…"/>
          <p:cNvSpPr txBox="1"/>
          <p:nvPr/>
        </p:nvSpPr>
        <p:spPr>
          <a:xfrm>
            <a:off x="0" y="674075"/>
            <a:ext cx="5161872" cy="791946"/>
          </a:xfrm>
          <a:prstGeom prst="rect">
            <a:avLst/>
          </a:prstGeom>
          <a:no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596" tIns="15596" rIns="15596" bIns="15596" anchor="ctr"/>
          <a:lstStyle/>
          <a:p>
            <a:pPr algn="ctr">
              <a:lnSpc>
                <a:spcPct val="107000"/>
              </a:lnSpc>
              <a:spcAft>
                <a:spcPts val="800"/>
              </a:spcAft>
            </a:pPr>
            <a:r>
              <a:rPr lang="pt-BR" sz="1400" b="1"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NEOVASCULARIZAÇÃO DE COROIDE </a:t>
            </a:r>
            <a:r>
              <a:rPr lang="pt-BR" sz="1400" b="1" dirty="0">
                <a:effectLst/>
                <a:latin typeface="Arial" panose="020B0604020202020204" pitchFamily="34" charset="0"/>
                <a:ea typeface="Calibri" panose="020F0502020204030204" pitchFamily="34" charset="0"/>
                <a:cs typeface="Arial" panose="020B0604020202020204" pitchFamily="34" charset="0"/>
              </a:rPr>
              <a:t>SECUNDÁRIA A ROTURA DE COROIDE: RELATO DE CASO</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ctr">
              <a:defRPr sz="800" b="1">
                <a:solidFill>
                  <a:srgbClr val="D9D9D9"/>
                </a:solidFill>
                <a:latin typeface="Arial"/>
                <a:ea typeface="Arial"/>
                <a:cs typeface="Arial"/>
                <a:sym typeface="Arial"/>
              </a:defRPr>
            </a:pPr>
            <a:r>
              <a:rPr lang="pt-BR" sz="1199" dirty="0">
                <a:solidFill>
                  <a:schemeClr val="bg2">
                    <a:lumMod val="10000"/>
                  </a:schemeClr>
                </a:solidFill>
              </a:rPr>
              <a:t>L. N. Zenerato, A. C .Y. </a:t>
            </a:r>
            <a:r>
              <a:rPr lang="pt-BR" sz="1199" dirty="0" err="1">
                <a:solidFill>
                  <a:schemeClr val="bg2">
                    <a:lumMod val="10000"/>
                  </a:schemeClr>
                </a:solidFill>
              </a:rPr>
              <a:t>Itikawa</a:t>
            </a:r>
            <a:r>
              <a:rPr lang="pt-BR" sz="1199" dirty="0">
                <a:solidFill>
                  <a:schemeClr val="bg2">
                    <a:lumMod val="10000"/>
                  </a:schemeClr>
                </a:solidFill>
              </a:rPr>
              <a:t>, R.C.. Abreu, L. C. Castro, A. J. R. Daré </a:t>
            </a:r>
          </a:p>
          <a:p>
            <a:pPr algn="ctr">
              <a:defRPr sz="800" b="1">
                <a:solidFill>
                  <a:srgbClr val="D9D9D9"/>
                </a:solidFill>
                <a:latin typeface="Arial"/>
                <a:ea typeface="Arial"/>
                <a:cs typeface="Arial"/>
                <a:sym typeface="Arial"/>
              </a:defRPr>
            </a:pPr>
            <a:r>
              <a:rPr lang="pt-BR" sz="1199" dirty="0">
                <a:solidFill>
                  <a:schemeClr val="bg2">
                    <a:lumMod val="10000"/>
                  </a:schemeClr>
                </a:solidFill>
              </a:rPr>
              <a:t>Hospital Oftalmológico do Interior Paulista – HOIP – Araraquara - SP</a:t>
            </a:r>
          </a:p>
        </p:txBody>
      </p:sp>
      <p:grpSp>
        <p:nvGrpSpPr>
          <p:cNvPr id="46" name="Retângulo 8"/>
          <p:cNvGrpSpPr/>
          <p:nvPr/>
        </p:nvGrpSpPr>
        <p:grpSpPr>
          <a:xfrm>
            <a:off x="-1576" y="1594763"/>
            <a:ext cx="2572376" cy="243022"/>
            <a:chOff x="0" y="0"/>
            <a:chExt cx="2390917" cy="224299"/>
          </a:xfrm>
          <a:solidFill>
            <a:srgbClr val="243A76"/>
          </a:solidFill>
        </p:grpSpPr>
        <p:sp>
          <p:nvSpPr>
            <p:cNvPr id="47" name="Retângulo"/>
            <p:cNvSpPr/>
            <p:nvPr/>
          </p:nvSpPr>
          <p:spPr>
            <a:xfrm>
              <a:off x="0" y="17411"/>
              <a:ext cx="2390918" cy="189478"/>
            </a:xfrm>
            <a:prstGeom prst="rect">
              <a:avLst/>
            </a:prstGeom>
            <a:grpFill/>
            <a:ln w="3175" cap="flat">
              <a:solidFill>
                <a:srgbClr val="00B050"/>
              </a:solidFill>
              <a:prstDash val="solid"/>
              <a:round/>
            </a:ln>
            <a:effectLst/>
          </p:spPr>
          <p:txBody>
            <a:bodyPr wrap="square" lIns="53950" tIns="15596" rIns="15596" bIns="15596" numCol="1" anchor="ctr">
              <a:noAutofit/>
            </a:bodyPr>
            <a:lstStyle/>
            <a:p>
              <a:pPr>
                <a:defRPr>
                  <a:solidFill>
                    <a:srgbClr val="FFFFFF"/>
                  </a:solidFill>
                </a:defRPr>
              </a:pPr>
              <a:endParaRPr sz="1798">
                <a:solidFill>
                  <a:schemeClr val="bg1"/>
                </a:solidFill>
              </a:endParaRPr>
            </a:p>
          </p:txBody>
        </p:sp>
        <p:sp>
          <p:nvSpPr>
            <p:cNvPr id="48" name="INTRODUÇÃO"/>
            <p:cNvSpPr txBox="1"/>
            <p:nvPr/>
          </p:nvSpPr>
          <p:spPr>
            <a:xfrm>
              <a:off x="0" y="0"/>
              <a:ext cx="2390918" cy="224300"/>
            </a:xfrm>
            <a:prstGeom prst="rect">
              <a:avLst/>
            </a:prstGeom>
            <a:solidFill>
              <a:srgbClr val="002060"/>
            </a:solidFill>
            <a:ln w="3175" cap="flat">
              <a:solidFill>
                <a:srgbClr val="00B050"/>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950" tIns="15596" rIns="15596" bIns="15596" numCol="1" anchor="ctr">
              <a:noAutofit/>
            </a:bodyPr>
            <a:lstStyle>
              <a:lvl1pPr>
                <a:defRPr sz="700" b="1">
                  <a:latin typeface="Trebuchet MS"/>
                  <a:ea typeface="Trebuchet MS"/>
                  <a:cs typeface="Trebuchet MS"/>
                  <a:sym typeface="Trebuchet MS"/>
                </a:defRPr>
              </a:lvl1pPr>
            </a:lstStyle>
            <a:p>
              <a:r>
                <a:rPr lang="pt-BR" sz="699" dirty="0">
                  <a:solidFill>
                    <a:schemeClr val="bg1"/>
                  </a:solidFill>
                </a:rPr>
                <a:t>OBJETIVO</a:t>
              </a:r>
              <a:endParaRPr sz="699" dirty="0">
                <a:solidFill>
                  <a:schemeClr val="bg1"/>
                </a:solidFill>
              </a:endParaRPr>
            </a:p>
          </p:txBody>
        </p:sp>
      </p:grpSp>
      <p:sp>
        <p:nvSpPr>
          <p:cNvPr id="78" name="Retângulo"/>
          <p:cNvSpPr/>
          <p:nvPr/>
        </p:nvSpPr>
        <p:spPr>
          <a:xfrm>
            <a:off x="2583882" y="8255726"/>
            <a:ext cx="2500579" cy="804053"/>
          </a:xfrm>
          <a:prstGeom prst="rect">
            <a:avLst/>
          </a:prstGeom>
          <a:solidFill>
            <a:srgbClr val="FFFFFF"/>
          </a:solidFill>
          <a:ln w="3175" cap="flat">
            <a:solidFill>
              <a:srgbClr val="D9D9D9"/>
            </a:solidFill>
            <a:prstDash val="solid"/>
            <a:round/>
          </a:ln>
          <a:effectLst/>
        </p:spPr>
        <p:txBody>
          <a:bodyPr wrap="square" lIns="53950" tIns="53950" rIns="53950" bIns="53950" numCol="1" anchor="t">
            <a:noAutofit/>
          </a:bodyPr>
          <a:lstStyle/>
          <a:p>
            <a:pPr lvl="0" algn="just">
              <a:spcAft>
                <a:spcPts val="800"/>
              </a:spcAft>
              <a:tabLst>
                <a:tab pos="457200" algn="l"/>
              </a:tabLst>
            </a:pPr>
            <a:r>
              <a:rPr lang="pt-BR" sz="600" dirty="0">
                <a:latin typeface="Arial" panose="020B0604020202020204" pitchFamily="34" charset="0"/>
                <a:ea typeface="Times New Roman" panose="02020603050405020304" pitchFamily="18" charset="0"/>
                <a:cs typeface="Arial" panose="020B0604020202020204" pitchFamily="34" charset="0"/>
              </a:rPr>
              <a:t>1.</a:t>
            </a:r>
            <a:r>
              <a:rPr lang="en-US" sz="600" dirty="0">
                <a:effectLst/>
                <a:latin typeface="Arial" panose="020B0604020202020204" pitchFamily="34" charset="0"/>
                <a:ea typeface="Calibri" panose="020F0502020204030204" pitchFamily="34" charset="0"/>
                <a:cs typeface="Arial" panose="020B0604020202020204" pitchFamily="34" charset="0"/>
              </a:rPr>
              <a:t> </a:t>
            </a:r>
            <a:r>
              <a:rPr lang="en-US" sz="600" dirty="0" err="1">
                <a:effectLst/>
                <a:latin typeface="Arial" panose="020B0604020202020204" pitchFamily="34" charset="0"/>
                <a:ea typeface="Calibri" panose="020F0502020204030204" pitchFamily="34" charset="0"/>
                <a:cs typeface="Arial" panose="020B0604020202020204" pitchFamily="34" charset="0"/>
              </a:rPr>
              <a:t>Lupidi</a:t>
            </a:r>
            <a:r>
              <a:rPr lang="en-US" sz="600" dirty="0">
                <a:effectLst/>
                <a:latin typeface="Arial" panose="020B0604020202020204" pitchFamily="34" charset="0"/>
                <a:ea typeface="Calibri" panose="020F0502020204030204" pitchFamily="34" charset="0"/>
                <a:cs typeface="Arial" panose="020B0604020202020204" pitchFamily="34" charset="0"/>
              </a:rPr>
              <a:t> M, </a:t>
            </a:r>
            <a:r>
              <a:rPr lang="en-US" sz="600" dirty="0" err="1">
                <a:effectLst/>
                <a:latin typeface="Arial" panose="020B0604020202020204" pitchFamily="34" charset="0"/>
                <a:ea typeface="Calibri" panose="020F0502020204030204" pitchFamily="34" charset="0"/>
                <a:cs typeface="Arial" panose="020B0604020202020204" pitchFamily="34" charset="0"/>
              </a:rPr>
              <a:t>Muzi</a:t>
            </a:r>
            <a:r>
              <a:rPr lang="en-US" sz="600" dirty="0">
                <a:effectLst/>
                <a:latin typeface="Arial" panose="020B0604020202020204" pitchFamily="34" charset="0"/>
                <a:ea typeface="Calibri" panose="020F0502020204030204" pitchFamily="34" charset="0"/>
                <a:cs typeface="Arial" panose="020B0604020202020204" pitchFamily="34" charset="0"/>
              </a:rPr>
              <a:t> A, </a:t>
            </a:r>
            <a:r>
              <a:rPr lang="en-US" sz="600" dirty="0" err="1">
                <a:effectLst/>
                <a:latin typeface="Arial" panose="020B0604020202020204" pitchFamily="34" charset="0"/>
                <a:ea typeface="Calibri" panose="020F0502020204030204" pitchFamily="34" charset="0"/>
                <a:cs typeface="Arial" panose="020B0604020202020204" pitchFamily="34" charset="0"/>
              </a:rPr>
              <a:t>Castellucci</a:t>
            </a:r>
            <a:r>
              <a:rPr lang="en-US" sz="600" dirty="0">
                <a:effectLst/>
                <a:latin typeface="Arial" panose="020B0604020202020204" pitchFamily="34" charset="0"/>
                <a:ea typeface="Calibri" panose="020F0502020204030204" pitchFamily="34" charset="0"/>
                <a:cs typeface="Arial" panose="020B0604020202020204" pitchFamily="34" charset="0"/>
              </a:rPr>
              <a:t> G, Kalra G, </a:t>
            </a:r>
            <a:r>
              <a:rPr lang="en-US" sz="600" dirty="0" err="1">
                <a:effectLst/>
                <a:latin typeface="Arial" panose="020B0604020202020204" pitchFamily="34" charset="0"/>
                <a:ea typeface="Calibri" panose="020F0502020204030204" pitchFamily="34" charset="0"/>
                <a:cs typeface="Arial" panose="020B0604020202020204" pitchFamily="34" charset="0"/>
              </a:rPr>
              <a:t>Piccolino</a:t>
            </a:r>
            <a:r>
              <a:rPr lang="en-US" sz="600" dirty="0">
                <a:effectLst/>
                <a:latin typeface="Arial" panose="020B0604020202020204" pitchFamily="34" charset="0"/>
                <a:ea typeface="Calibri" panose="020F0502020204030204" pitchFamily="34" charset="0"/>
                <a:cs typeface="Arial" panose="020B0604020202020204" pitchFamily="34" charset="0"/>
              </a:rPr>
              <a:t> FC, </a:t>
            </a:r>
            <a:r>
              <a:rPr lang="en-US" sz="600" dirty="0" err="1">
                <a:effectLst/>
                <a:latin typeface="Arial" panose="020B0604020202020204" pitchFamily="34" charset="0"/>
                <a:ea typeface="Calibri" panose="020F0502020204030204" pitchFamily="34" charset="0"/>
                <a:cs typeface="Arial" panose="020B0604020202020204" pitchFamily="34" charset="0"/>
              </a:rPr>
              <a:t>Chhablani</a:t>
            </a:r>
            <a:r>
              <a:rPr lang="en-US" sz="600" dirty="0">
                <a:effectLst/>
                <a:latin typeface="Arial" panose="020B0604020202020204" pitchFamily="34" charset="0"/>
                <a:ea typeface="Calibri" panose="020F0502020204030204" pitchFamily="34" charset="0"/>
                <a:cs typeface="Arial" panose="020B0604020202020204" pitchFamily="34" charset="0"/>
              </a:rPr>
              <a:t> J, </a:t>
            </a:r>
            <a:r>
              <a:rPr lang="en-US" sz="600" dirty="0" err="1">
                <a:effectLst/>
                <a:latin typeface="Arial" panose="020B0604020202020204" pitchFamily="34" charset="0"/>
                <a:ea typeface="Calibri" panose="020F0502020204030204" pitchFamily="34" charset="0"/>
                <a:cs typeface="Arial" panose="020B0604020202020204" pitchFamily="34" charset="0"/>
              </a:rPr>
              <a:t>Cagini</a:t>
            </a:r>
            <a:r>
              <a:rPr lang="en-US" sz="600" dirty="0">
                <a:effectLst/>
                <a:latin typeface="Arial" panose="020B0604020202020204" pitchFamily="34" charset="0"/>
                <a:ea typeface="Calibri" panose="020F0502020204030204" pitchFamily="34" charset="0"/>
                <a:cs typeface="Arial" panose="020B0604020202020204" pitchFamily="34" charset="0"/>
              </a:rPr>
              <a:t> C. The choroidal rupture: current concepts and insights. </a:t>
            </a:r>
            <a:r>
              <a:rPr lang="en-US" sz="600" dirty="0" err="1">
                <a:effectLst/>
                <a:latin typeface="Arial" panose="020B0604020202020204" pitchFamily="34" charset="0"/>
                <a:ea typeface="Calibri" panose="020F0502020204030204" pitchFamily="34" charset="0"/>
                <a:cs typeface="Arial" panose="020B0604020202020204" pitchFamily="34" charset="0"/>
              </a:rPr>
              <a:t>Surv</a:t>
            </a:r>
            <a:r>
              <a:rPr lang="en-US" sz="600" dirty="0">
                <a:effectLst/>
                <a:latin typeface="Arial" panose="020B0604020202020204" pitchFamily="34" charset="0"/>
                <a:ea typeface="Calibri" panose="020F0502020204030204" pitchFamily="34" charset="0"/>
                <a:cs typeface="Arial" panose="020B0604020202020204" pitchFamily="34" charset="0"/>
              </a:rPr>
              <a:t> </a:t>
            </a:r>
            <a:r>
              <a:rPr lang="en-US" sz="600" dirty="0" err="1">
                <a:effectLst/>
                <a:latin typeface="Arial" panose="020B0604020202020204" pitchFamily="34" charset="0"/>
                <a:ea typeface="Calibri" panose="020F0502020204030204" pitchFamily="34" charset="0"/>
                <a:cs typeface="Arial" panose="020B0604020202020204" pitchFamily="34" charset="0"/>
              </a:rPr>
              <a:t>Ophthalmol</a:t>
            </a:r>
            <a:r>
              <a:rPr lang="en-US" sz="600" dirty="0">
                <a:effectLst/>
                <a:latin typeface="Arial" panose="020B0604020202020204" pitchFamily="34" charset="0"/>
                <a:ea typeface="Calibri" panose="020F0502020204030204" pitchFamily="34" charset="0"/>
                <a:cs typeface="Arial" panose="020B0604020202020204" pitchFamily="34" charset="0"/>
              </a:rPr>
              <a:t>. 2021 Sep-Oct;66(5):761-770. </a:t>
            </a:r>
            <a:r>
              <a:rPr lang="en-US" sz="600" dirty="0" err="1">
                <a:effectLst/>
                <a:latin typeface="Arial" panose="020B0604020202020204" pitchFamily="34" charset="0"/>
                <a:ea typeface="Calibri" panose="020F0502020204030204" pitchFamily="34" charset="0"/>
                <a:cs typeface="Arial" panose="020B0604020202020204" pitchFamily="34" charset="0"/>
              </a:rPr>
              <a:t>doi</a:t>
            </a:r>
            <a:r>
              <a:rPr lang="en-US" sz="600" dirty="0">
                <a:effectLst/>
                <a:latin typeface="Arial" panose="020B0604020202020204" pitchFamily="34" charset="0"/>
                <a:ea typeface="Calibri" panose="020F0502020204030204" pitchFamily="34" charset="0"/>
                <a:cs typeface="Arial" panose="020B0604020202020204" pitchFamily="34" charset="0"/>
              </a:rPr>
              <a:t>: 10.1016/j.survophthal.2021.01.014. </a:t>
            </a:r>
            <a:r>
              <a:rPr lang="en-US" sz="600" dirty="0" err="1">
                <a:effectLst/>
                <a:latin typeface="Arial" panose="020B0604020202020204" pitchFamily="34" charset="0"/>
                <a:ea typeface="Calibri" panose="020F0502020204030204" pitchFamily="34" charset="0"/>
                <a:cs typeface="Arial" panose="020B0604020202020204" pitchFamily="34" charset="0"/>
              </a:rPr>
              <a:t>Epub</a:t>
            </a:r>
            <a:r>
              <a:rPr lang="en-US" sz="600" dirty="0">
                <a:effectLst/>
                <a:latin typeface="Arial" panose="020B0604020202020204" pitchFamily="34" charset="0"/>
                <a:ea typeface="Calibri" panose="020F0502020204030204" pitchFamily="34" charset="0"/>
                <a:cs typeface="Arial" panose="020B0604020202020204" pitchFamily="34" charset="0"/>
              </a:rPr>
              <a:t> 2021</a:t>
            </a:r>
            <a:endParaRPr lang="pt-BR" sz="600" dirty="0">
              <a:effectLst/>
              <a:latin typeface="Arial" panose="020B0604020202020204" pitchFamily="34" charset="0"/>
              <a:ea typeface="Calibri" panose="020F0502020204030204" pitchFamily="34" charset="0"/>
              <a:cs typeface="Arial" panose="020B0604020202020204" pitchFamily="34" charset="0"/>
            </a:endParaRPr>
          </a:p>
          <a:p>
            <a:pPr lvl="0" algn="just">
              <a:spcAft>
                <a:spcPts val="800"/>
              </a:spcAft>
              <a:tabLst>
                <a:tab pos="457200" algn="l"/>
              </a:tabLst>
            </a:pPr>
            <a:r>
              <a:rPr lang="en-US" sz="600" dirty="0">
                <a:effectLst/>
                <a:latin typeface="Arial" panose="020B0604020202020204" pitchFamily="34" charset="0"/>
                <a:ea typeface="Calibri" panose="020F0502020204030204" pitchFamily="34" charset="0"/>
                <a:cs typeface="Arial" panose="020B0604020202020204" pitchFamily="34" charset="0"/>
              </a:rPr>
              <a:t>2. Barth T, Zeman F, </a:t>
            </a:r>
            <a:r>
              <a:rPr lang="en-US" sz="600" dirty="0" err="1">
                <a:effectLst/>
                <a:latin typeface="Arial" panose="020B0604020202020204" pitchFamily="34" charset="0"/>
                <a:ea typeface="Calibri" panose="020F0502020204030204" pitchFamily="34" charset="0"/>
                <a:cs typeface="Arial" panose="020B0604020202020204" pitchFamily="34" charset="0"/>
              </a:rPr>
              <a:t>Helbig</a:t>
            </a:r>
            <a:r>
              <a:rPr lang="en-US" sz="600" dirty="0">
                <a:effectLst/>
                <a:latin typeface="Arial" panose="020B0604020202020204" pitchFamily="34" charset="0"/>
                <a:ea typeface="Calibri" panose="020F0502020204030204" pitchFamily="34" charset="0"/>
                <a:cs typeface="Arial" panose="020B0604020202020204" pitchFamily="34" charset="0"/>
              </a:rPr>
              <a:t> H, </a:t>
            </a:r>
            <a:r>
              <a:rPr lang="en-US" sz="600" dirty="0" err="1">
                <a:effectLst/>
                <a:latin typeface="Arial" panose="020B0604020202020204" pitchFamily="34" charset="0"/>
                <a:ea typeface="Calibri" panose="020F0502020204030204" pitchFamily="34" charset="0"/>
                <a:cs typeface="Arial" panose="020B0604020202020204" pitchFamily="34" charset="0"/>
              </a:rPr>
              <a:t>Gamulescu</a:t>
            </a:r>
            <a:r>
              <a:rPr lang="en-US" sz="600" dirty="0">
                <a:effectLst/>
                <a:latin typeface="Arial" panose="020B0604020202020204" pitchFamily="34" charset="0"/>
                <a:ea typeface="Calibri" panose="020F0502020204030204" pitchFamily="34" charset="0"/>
                <a:cs typeface="Arial" panose="020B0604020202020204" pitchFamily="34" charset="0"/>
              </a:rPr>
              <a:t> MA. Intravitreal anti-VEGF treatment for choroidal neovascularization secondary to traumatic choroidal rupture. </a:t>
            </a:r>
            <a:r>
              <a:rPr lang="pt-BR" sz="600" dirty="0">
                <a:effectLst/>
                <a:latin typeface="Arial" panose="020B0604020202020204" pitchFamily="34" charset="0"/>
                <a:ea typeface="Calibri" panose="020F0502020204030204" pitchFamily="34" charset="0"/>
                <a:cs typeface="Arial" panose="020B0604020202020204" pitchFamily="34" charset="0"/>
              </a:rPr>
              <a:t>BMC </a:t>
            </a:r>
            <a:r>
              <a:rPr lang="pt-BR" sz="600" dirty="0" err="1">
                <a:effectLst/>
                <a:latin typeface="Arial" panose="020B0604020202020204" pitchFamily="34" charset="0"/>
                <a:ea typeface="Calibri" panose="020F0502020204030204" pitchFamily="34" charset="0"/>
                <a:cs typeface="Arial" panose="020B0604020202020204" pitchFamily="34" charset="0"/>
              </a:rPr>
              <a:t>Ophthalmol</a:t>
            </a:r>
            <a:r>
              <a:rPr lang="pt-BR" sz="600" dirty="0">
                <a:effectLst/>
                <a:latin typeface="Arial" panose="020B0604020202020204" pitchFamily="34" charset="0"/>
                <a:ea typeface="Calibri" panose="020F0502020204030204" pitchFamily="34" charset="0"/>
                <a:cs typeface="Arial" panose="020B0604020202020204" pitchFamily="34" charset="0"/>
              </a:rPr>
              <a:t>. 2019 </a:t>
            </a:r>
            <a:r>
              <a:rPr lang="pt-BR" sz="600" dirty="0" err="1">
                <a:effectLst/>
                <a:latin typeface="Arial" panose="020B0604020202020204" pitchFamily="34" charset="0"/>
                <a:ea typeface="Calibri" panose="020F0502020204030204" pitchFamily="34" charset="0"/>
                <a:cs typeface="Arial" panose="020B0604020202020204" pitchFamily="34" charset="0"/>
              </a:rPr>
              <a:t>Nov</a:t>
            </a:r>
            <a:r>
              <a:rPr lang="pt-BR" sz="600" dirty="0">
                <a:effectLst/>
                <a:latin typeface="Arial" panose="020B0604020202020204" pitchFamily="34" charset="0"/>
                <a:ea typeface="Calibri" panose="020F0502020204030204" pitchFamily="34" charset="0"/>
                <a:cs typeface="Arial" panose="020B0604020202020204" pitchFamily="34" charset="0"/>
              </a:rPr>
              <a:t> 26;19(1):239. </a:t>
            </a:r>
            <a:r>
              <a:rPr lang="pt-BR" sz="600" dirty="0" err="1">
                <a:effectLst/>
                <a:latin typeface="Arial" panose="020B0604020202020204" pitchFamily="34" charset="0"/>
                <a:ea typeface="Calibri" panose="020F0502020204030204" pitchFamily="34" charset="0"/>
                <a:cs typeface="Arial" panose="020B0604020202020204" pitchFamily="34" charset="0"/>
              </a:rPr>
              <a:t>doi</a:t>
            </a:r>
            <a:r>
              <a:rPr lang="pt-BR" sz="600" dirty="0">
                <a:effectLst/>
                <a:latin typeface="Arial" panose="020B0604020202020204" pitchFamily="34" charset="0"/>
                <a:ea typeface="Calibri" panose="020F0502020204030204" pitchFamily="34" charset="0"/>
                <a:cs typeface="Arial" panose="020B0604020202020204" pitchFamily="34" charset="0"/>
              </a:rPr>
              <a:t>: 10.1186/s12886-019-1242-7. </a:t>
            </a:r>
          </a:p>
          <a:p>
            <a:pPr algn="just">
              <a:lnSpc>
                <a:spcPct val="107000"/>
              </a:lnSpc>
              <a:spcAft>
                <a:spcPts val="120"/>
              </a:spcAft>
            </a:pPr>
            <a:endParaRPr lang="pt-BR" sz="699" dirty="0">
              <a:latin typeface="Arial" panose="020B0604020202020204" pitchFamily="34" charset="0"/>
              <a:ea typeface="Calibri" panose="020F0502020204030204" pitchFamily="34" charset="0"/>
              <a:cs typeface="Arial" panose="020B0604020202020204" pitchFamily="34" charset="0"/>
            </a:endParaRPr>
          </a:p>
        </p:txBody>
      </p:sp>
      <p:grpSp>
        <p:nvGrpSpPr>
          <p:cNvPr id="2" name="Retângulo 8">
            <a:extLst>
              <a:ext uri="{FF2B5EF4-FFF2-40B4-BE49-F238E27FC236}">
                <a16:creationId xmlns:a16="http://schemas.microsoft.com/office/drawing/2014/main" id="{D5ED6F16-2151-A817-B20B-65A0ADE4ABBB}"/>
              </a:ext>
            </a:extLst>
          </p:cNvPr>
          <p:cNvGrpSpPr/>
          <p:nvPr/>
        </p:nvGrpSpPr>
        <p:grpSpPr>
          <a:xfrm>
            <a:off x="1" y="2467325"/>
            <a:ext cx="2572700" cy="271859"/>
            <a:chOff x="-1" y="17411"/>
            <a:chExt cx="2390919" cy="248632"/>
          </a:xfrm>
          <a:solidFill>
            <a:srgbClr val="002060"/>
          </a:solidFill>
        </p:grpSpPr>
        <p:sp>
          <p:nvSpPr>
            <p:cNvPr id="4" name="Retângulo">
              <a:extLst>
                <a:ext uri="{FF2B5EF4-FFF2-40B4-BE49-F238E27FC236}">
                  <a16:creationId xmlns:a16="http://schemas.microsoft.com/office/drawing/2014/main" id="{78F22ED7-A189-D33F-42D4-416BF248375E}"/>
                </a:ext>
              </a:extLst>
            </p:cNvPr>
            <p:cNvSpPr/>
            <p:nvPr/>
          </p:nvSpPr>
          <p:spPr>
            <a:xfrm>
              <a:off x="0" y="17411"/>
              <a:ext cx="2390918" cy="189478"/>
            </a:xfrm>
            <a:prstGeom prst="rect">
              <a:avLst/>
            </a:prstGeom>
            <a:grpFill/>
            <a:ln w="3175" cap="flat">
              <a:solidFill>
                <a:srgbClr val="00B050"/>
              </a:solidFill>
              <a:prstDash val="solid"/>
              <a:round/>
            </a:ln>
            <a:effectLst/>
          </p:spPr>
          <p:txBody>
            <a:bodyPr wrap="square" lIns="53950" tIns="15596" rIns="15596" bIns="15596" numCol="1" anchor="ctr">
              <a:noAutofit/>
            </a:bodyPr>
            <a:lstStyle/>
            <a:p>
              <a:pPr>
                <a:defRPr>
                  <a:solidFill>
                    <a:srgbClr val="FFFFFF"/>
                  </a:solidFill>
                </a:defRPr>
              </a:pPr>
              <a:endParaRPr sz="1798">
                <a:solidFill>
                  <a:schemeClr val="bg1"/>
                </a:solidFill>
              </a:endParaRPr>
            </a:p>
          </p:txBody>
        </p:sp>
        <p:sp>
          <p:nvSpPr>
            <p:cNvPr id="5" name="INTRODUÇÃO">
              <a:extLst>
                <a:ext uri="{FF2B5EF4-FFF2-40B4-BE49-F238E27FC236}">
                  <a16:creationId xmlns:a16="http://schemas.microsoft.com/office/drawing/2014/main" id="{E8E6D504-7A3B-F963-E973-D1F6A4DAF194}"/>
                </a:ext>
              </a:extLst>
            </p:cNvPr>
            <p:cNvSpPr txBox="1"/>
            <p:nvPr/>
          </p:nvSpPr>
          <p:spPr>
            <a:xfrm>
              <a:off x="-1" y="41743"/>
              <a:ext cx="2390918" cy="224300"/>
            </a:xfrm>
            <a:prstGeom prst="rect">
              <a:avLst/>
            </a:prstGeom>
            <a:grpFill/>
            <a:ln w="3175" cap="flat">
              <a:solidFill>
                <a:srgbClr val="00B050"/>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950" tIns="15596" rIns="15596" bIns="15596" numCol="1" anchor="ctr">
              <a:noAutofit/>
            </a:bodyPr>
            <a:lstStyle>
              <a:lvl1pPr>
                <a:defRPr sz="700" b="1">
                  <a:latin typeface="Trebuchet MS"/>
                  <a:ea typeface="Trebuchet MS"/>
                  <a:cs typeface="Trebuchet MS"/>
                  <a:sym typeface="Trebuchet MS"/>
                </a:defRPr>
              </a:lvl1pPr>
            </a:lstStyle>
            <a:p>
              <a:r>
                <a:rPr lang="pt-BR" sz="699" dirty="0">
                  <a:solidFill>
                    <a:schemeClr val="bg1"/>
                  </a:solidFill>
                </a:rPr>
                <a:t>RELATO DE CASO</a:t>
              </a:r>
              <a:endParaRPr sz="699" dirty="0">
                <a:solidFill>
                  <a:schemeClr val="bg1"/>
                </a:solidFill>
              </a:endParaRPr>
            </a:p>
          </p:txBody>
        </p:sp>
      </p:grpSp>
      <p:grpSp>
        <p:nvGrpSpPr>
          <p:cNvPr id="13" name="Retângulo 8">
            <a:extLst>
              <a:ext uri="{FF2B5EF4-FFF2-40B4-BE49-F238E27FC236}">
                <a16:creationId xmlns:a16="http://schemas.microsoft.com/office/drawing/2014/main" id="{0CC87EC9-E4FA-277E-F3BF-AA2648642CB9}"/>
              </a:ext>
            </a:extLst>
          </p:cNvPr>
          <p:cNvGrpSpPr/>
          <p:nvPr/>
        </p:nvGrpSpPr>
        <p:grpSpPr>
          <a:xfrm>
            <a:off x="2583205" y="8038877"/>
            <a:ext cx="2560295" cy="243023"/>
            <a:chOff x="-277" y="-8549"/>
            <a:chExt cx="2391195" cy="224300"/>
          </a:xfrm>
          <a:solidFill>
            <a:srgbClr val="002060"/>
          </a:solidFill>
        </p:grpSpPr>
        <p:sp>
          <p:nvSpPr>
            <p:cNvPr id="15" name="Retângulo">
              <a:extLst>
                <a:ext uri="{FF2B5EF4-FFF2-40B4-BE49-F238E27FC236}">
                  <a16:creationId xmlns:a16="http://schemas.microsoft.com/office/drawing/2014/main" id="{6501E99B-74AF-6584-0F62-5BE104C1D7D0}"/>
                </a:ext>
              </a:extLst>
            </p:cNvPr>
            <p:cNvSpPr/>
            <p:nvPr/>
          </p:nvSpPr>
          <p:spPr>
            <a:xfrm>
              <a:off x="0" y="17411"/>
              <a:ext cx="2390918" cy="189478"/>
            </a:xfrm>
            <a:prstGeom prst="rect">
              <a:avLst/>
            </a:prstGeom>
            <a:grpFill/>
            <a:ln w="3175" cap="flat">
              <a:solidFill>
                <a:srgbClr val="00B050"/>
              </a:solidFill>
              <a:prstDash val="solid"/>
              <a:round/>
            </a:ln>
            <a:effectLst/>
          </p:spPr>
          <p:txBody>
            <a:bodyPr wrap="square" lIns="53950" tIns="15596" rIns="15596" bIns="15596" numCol="1" anchor="ctr">
              <a:noAutofit/>
            </a:bodyPr>
            <a:lstStyle/>
            <a:p>
              <a:pPr>
                <a:defRPr>
                  <a:solidFill>
                    <a:srgbClr val="FFFFFF"/>
                  </a:solidFill>
                </a:defRPr>
              </a:pPr>
              <a:endParaRPr sz="1798">
                <a:solidFill>
                  <a:schemeClr val="bg1"/>
                </a:solidFill>
              </a:endParaRPr>
            </a:p>
          </p:txBody>
        </p:sp>
        <p:sp>
          <p:nvSpPr>
            <p:cNvPr id="16" name="INTRODUÇÃO">
              <a:extLst>
                <a:ext uri="{FF2B5EF4-FFF2-40B4-BE49-F238E27FC236}">
                  <a16:creationId xmlns:a16="http://schemas.microsoft.com/office/drawing/2014/main" id="{EE6FFCC9-622C-EF9B-1DC2-896FCC3B862E}"/>
                </a:ext>
              </a:extLst>
            </p:cNvPr>
            <p:cNvSpPr txBox="1"/>
            <p:nvPr/>
          </p:nvSpPr>
          <p:spPr>
            <a:xfrm>
              <a:off x="-277" y="-8549"/>
              <a:ext cx="2390918" cy="224300"/>
            </a:xfrm>
            <a:prstGeom prst="rect">
              <a:avLst/>
            </a:prstGeom>
            <a:grpFill/>
            <a:ln w="3175" cap="flat">
              <a:solidFill>
                <a:srgbClr val="00B050"/>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950" tIns="15596" rIns="15596" bIns="15596" numCol="1" anchor="ctr">
              <a:noAutofit/>
            </a:bodyPr>
            <a:lstStyle>
              <a:lvl1pPr>
                <a:defRPr sz="700" b="1">
                  <a:latin typeface="Trebuchet MS"/>
                  <a:ea typeface="Trebuchet MS"/>
                  <a:cs typeface="Trebuchet MS"/>
                  <a:sym typeface="Trebuchet MS"/>
                </a:defRPr>
              </a:lvl1pPr>
            </a:lstStyle>
            <a:p>
              <a:r>
                <a:rPr lang="pt-BR" sz="699" dirty="0">
                  <a:solidFill>
                    <a:schemeClr val="bg1"/>
                  </a:solidFill>
                </a:rPr>
                <a:t>REFERÊNCIAS BIBLIOGRÁFICAS</a:t>
              </a:r>
              <a:endParaRPr sz="699" dirty="0">
                <a:solidFill>
                  <a:schemeClr val="bg1"/>
                </a:solidFill>
              </a:endParaRPr>
            </a:p>
          </p:txBody>
        </p:sp>
      </p:grpSp>
      <p:grpSp>
        <p:nvGrpSpPr>
          <p:cNvPr id="17" name="Retângulo 8">
            <a:extLst>
              <a:ext uri="{FF2B5EF4-FFF2-40B4-BE49-F238E27FC236}">
                <a16:creationId xmlns:a16="http://schemas.microsoft.com/office/drawing/2014/main" id="{C2BF30B0-C295-7F02-3D6E-6053148AD5AF}"/>
              </a:ext>
            </a:extLst>
          </p:cNvPr>
          <p:cNvGrpSpPr/>
          <p:nvPr/>
        </p:nvGrpSpPr>
        <p:grpSpPr>
          <a:xfrm>
            <a:off x="2572701" y="5560413"/>
            <a:ext cx="2603860" cy="243023"/>
            <a:chOff x="-7442" y="-13425"/>
            <a:chExt cx="2398360" cy="224300"/>
          </a:xfrm>
          <a:solidFill>
            <a:srgbClr val="002060"/>
          </a:solidFill>
        </p:grpSpPr>
        <p:sp>
          <p:nvSpPr>
            <p:cNvPr id="18" name="Retângulo">
              <a:extLst>
                <a:ext uri="{FF2B5EF4-FFF2-40B4-BE49-F238E27FC236}">
                  <a16:creationId xmlns:a16="http://schemas.microsoft.com/office/drawing/2014/main" id="{6E7D20A5-0D06-660F-F730-1A4A695B865D}"/>
                </a:ext>
              </a:extLst>
            </p:cNvPr>
            <p:cNvSpPr/>
            <p:nvPr/>
          </p:nvSpPr>
          <p:spPr>
            <a:xfrm>
              <a:off x="0" y="17411"/>
              <a:ext cx="2390918" cy="189478"/>
            </a:xfrm>
            <a:prstGeom prst="rect">
              <a:avLst/>
            </a:prstGeom>
            <a:grpFill/>
            <a:ln w="3175" cap="flat">
              <a:solidFill>
                <a:srgbClr val="00B050"/>
              </a:solidFill>
              <a:prstDash val="solid"/>
              <a:round/>
            </a:ln>
            <a:effectLst/>
          </p:spPr>
          <p:txBody>
            <a:bodyPr wrap="square" lIns="53950" tIns="15596" rIns="15596" bIns="15596" numCol="1" anchor="ctr">
              <a:noAutofit/>
            </a:bodyPr>
            <a:lstStyle/>
            <a:p>
              <a:pPr>
                <a:defRPr>
                  <a:solidFill>
                    <a:srgbClr val="FFFFFF"/>
                  </a:solidFill>
                </a:defRPr>
              </a:pPr>
              <a:endParaRPr sz="1798">
                <a:solidFill>
                  <a:schemeClr val="bg1"/>
                </a:solidFill>
              </a:endParaRPr>
            </a:p>
          </p:txBody>
        </p:sp>
        <p:sp>
          <p:nvSpPr>
            <p:cNvPr id="19" name="INTRODUÇÃO">
              <a:extLst>
                <a:ext uri="{FF2B5EF4-FFF2-40B4-BE49-F238E27FC236}">
                  <a16:creationId xmlns:a16="http://schemas.microsoft.com/office/drawing/2014/main" id="{1741145C-A2E4-1433-BD2B-525921ABA5F2}"/>
                </a:ext>
              </a:extLst>
            </p:cNvPr>
            <p:cNvSpPr txBox="1"/>
            <p:nvPr/>
          </p:nvSpPr>
          <p:spPr>
            <a:xfrm>
              <a:off x="-7442" y="-13425"/>
              <a:ext cx="2390918" cy="224300"/>
            </a:xfrm>
            <a:prstGeom prst="rect">
              <a:avLst/>
            </a:prstGeom>
            <a:grpFill/>
            <a:ln w="3175" cap="flat">
              <a:solidFill>
                <a:srgbClr val="00B050"/>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950" tIns="15596" rIns="15596" bIns="15596" numCol="1" anchor="ctr">
              <a:noAutofit/>
            </a:bodyPr>
            <a:lstStyle>
              <a:lvl1pPr>
                <a:defRPr sz="700" b="1">
                  <a:latin typeface="Trebuchet MS"/>
                  <a:ea typeface="Trebuchet MS"/>
                  <a:cs typeface="Trebuchet MS"/>
                  <a:sym typeface="Trebuchet MS"/>
                </a:defRPr>
              </a:lvl1pPr>
            </a:lstStyle>
            <a:p>
              <a:r>
                <a:rPr lang="pt-BR" sz="699" dirty="0">
                  <a:solidFill>
                    <a:schemeClr val="bg1"/>
                  </a:solidFill>
                </a:rPr>
                <a:t>CONCLUSÃO</a:t>
              </a:r>
              <a:endParaRPr sz="699" dirty="0">
                <a:solidFill>
                  <a:schemeClr val="bg1"/>
                </a:solidFill>
              </a:endParaRPr>
            </a:p>
          </p:txBody>
        </p:sp>
      </p:grpSp>
      <p:pic>
        <p:nvPicPr>
          <p:cNvPr id="3" name="Imagem 2">
            <a:extLst>
              <a:ext uri="{FF2B5EF4-FFF2-40B4-BE49-F238E27FC236}">
                <a16:creationId xmlns:a16="http://schemas.microsoft.com/office/drawing/2014/main" id="{A2CB8A80-01D3-E2A3-AAB0-CC004C05858D}"/>
              </a:ext>
            </a:extLst>
          </p:cNvPr>
          <p:cNvPicPr>
            <a:picLocks noChangeAspect="1"/>
          </p:cNvPicPr>
          <p:nvPr/>
        </p:nvPicPr>
        <p:blipFill rotWithShape="1">
          <a:blip r:embed="rId3"/>
          <a:srcRect b="77479"/>
          <a:stretch/>
        </p:blipFill>
        <p:spPr>
          <a:xfrm>
            <a:off x="0" y="-65647"/>
            <a:ext cx="5143500" cy="659106"/>
          </a:xfrm>
          <a:prstGeom prst="rect">
            <a:avLst/>
          </a:prstGeom>
        </p:spPr>
      </p:pic>
      <p:sp>
        <p:nvSpPr>
          <p:cNvPr id="22" name="CaixaDeTexto 21">
            <a:extLst>
              <a:ext uri="{FF2B5EF4-FFF2-40B4-BE49-F238E27FC236}">
                <a16:creationId xmlns:a16="http://schemas.microsoft.com/office/drawing/2014/main" id="{CF35A86A-B466-2962-C4A0-460D89DED0A5}"/>
              </a:ext>
            </a:extLst>
          </p:cNvPr>
          <p:cNvSpPr txBox="1"/>
          <p:nvPr/>
        </p:nvSpPr>
        <p:spPr>
          <a:xfrm>
            <a:off x="2568371" y="5782033"/>
            <a:ext cx="2608190" cy="2169825"/>
          </a:xfrm>
          <a:prstGeom prst="rect">
            <a:avLst/>
          </a:prstGeom>
          <a:noFill/>
        </p:spPr>
        <p:txBody>
          <a:bodyPr wrap="square" rtlCol="0">
            <a:spAutoFit/>
          </a:bodyPr>
          <a:lstStyle/>
          <a:p>
            <a:pPr algn="just"/>
            <a:r>
              <a:rPr lang="pt-BR" sz="900" dirty="0">
                <a:effectLst/>
                <a:latin typeface="Arial" panose="020B0604020202020204" pitchFamily="34" charset="0"/>
                <a:ea typeface="Calibri" panose="020F0502020204030204" pitchFamily="34" charset="0"/>
                <a:cs typeface="Arial" panose="020B0604020202020204" pitchFamily="34" charset="0"/>
              </a:rPr>
              <a:t>A</a:t>
            </a:r>
            <a:r>
              <a:rPr lang="pt-BR" sz="900" dirty="0">
                <a:latin typeface="Arial" panose="020B0604020202020204" pitchFamily="34" charset="0"/>
                <a:ea typeface="Calibri" panose="020F0502020204030204" pitchFamily="34" charset="0"/>
                <a:cs typeface="Arial" panose="020B0604020202020204" pitchFamily="34" charset="0"/>
              </a:rPr>
              <a:t> </a:t>
            </a:r>
            <a:r>
              <a:rPr lang="pt-BR" sz="900" dirty="0">
                <a:effectLst/>
                <a:latin typeface="Arial" panose="020B0604020202020204" pitchFamily="34" charset="0"/>
                <a:ea typeface="Calibri" panose="020F0502020204030204" pitchFamily="34" charset="0"/>
                <a:cs typeface="Arial" panose="020B0604020202020204" pitchFamily="34" charset="0"/>
              </a:rPr>
              <a:t>rotura de coroide ocorre em 5% dos traumas contusos de alta energia</a:t>
            </a:r>
            <a:r>
              <a:rPr lang="pt-BR" sz="900" dirty="0">
                <a:latin typeface="Arial" panose="020B0604020202020204" pitchFamily="34" charset="0"/>
                <a:ea typeface="Calibri" panose="020F0502020204030204" pitchFamily="34" charset="0"/>
                <a:cs typeface="Arial" panose="020B0604020202020204" pitchFamily="34" charset="0"/>
              </a:rPr>
              <a:t>, d</a:t>
            </a:r>
            <a:r>
              <a:rPr lang="pt-BR" sz="900" dirty="0">
                <a:effectLst/>
                <a:latin typeface="Arial" panose="020B0604020202020204" pitchFamily="34" charset="0"/>
                <a:ea typeface="Calibri" panose="020F0502020204030204" pitchFamily="34" charset="0"/>
                <a:cs typeface="Arial" panose="020B0604020202020204" pitchFamily="34" charset="0"/>
              </a:rPr>
              <a:t>ecorrente da descontinuidade da EPR, membrana de </a:t>
            </a:r>
            <a:r>
              <a:rPr lang="pt-BR" sz="900" dirty="0" err="1">
                <a:effectLst/>
                <a:latin typeface="Arial" panose="020B0604020202020204" pitchFamily="34" charset="0"/>
                <a:ea typeface="Calibri" panose="020F0502020204030204" pitchFamily="34" charset="0"/>
                <a:cs typeface="Arial" panose="020B0604020202020204" pitchFamily="34" charset="0"/>
              </a:rPr>
              <a:t>Bruch</a:t>
            </a:r>
            <a:r>
              <a:rPr lang="pt-BR" sz="900" dirty="0">
                <a:latin typeface="Arial" panose="020B0604020202020204" pitchFamily="34" charset="0"/>
                <a:ea typeface="Calibri" panose="020F0502020204030204" pitchFamily="34" charset="0"/>
                <a:cs typeface="Arial" panose="020B0604020202020204" pitchFamily="34" charset="0"/>
              </a:rPr>
              <a:t> </a:t>
            </a:r>
            <a:r>
              <a:rPr lang="pt-BR" sz="900" dirty="0">
                <a:effectLst/>
                <a:latin typeface="Arial" panose="020B0604020202020204" pitchFamily="34" charset="0"/>
                <a:ea typeface="Calibri" panose="020F0502020204030204" pitchFamily="34" charset="0"/>
                <a:cs typeface="Arial" panose="020B0604020202020204" pitchFamily="34" charset="0"/>
              </a:rPr>
              <a:t>e </a:t>
            </a:r>
            <a:r>
              <a:rPr lang="pt-BR" sz="900" dirty="0" err="1">
                <a:effectLst/>
                <a:latin typeface="Arial" panose="020B0604020202020204" pitchFamily="34" charset="0"/>
                <a:ea typeface="Calibri" panose="020F0502020204030204" pitchFamily="34" charset="0"/>
                <a:cs typeface="Arial" panose="020B0604020202020204" pitchFamily="34" charset="0"/>
              </a:rPr>
              <a:t>coriocapilar</a:t>
            </a:r>
            <a:r>
              <a:rPr lang="pt-BR" sz="900" dirty="0">
                <a:effectLst/>
                <a:latin typeface="Arial" panose="020B0604020202020204" pitchFamily="34" charset="0"/>
                <a:ea typeface="Calibri" panose="020F0502020204030204" pitchFamily="34" charset="0"/>
                <a:cs typeface="Arial" panose="020B0604020202020204" pitchFamily="34" charset="0"/>
              </a:rPr>
              <a:t>. A neovascularização é parte do processo cicatricial, podendo regredir ou ser persistente em 5% das roturas. Os </a:t>
            </a:r>
            <a:r>
              <a:rPr lang="pt-BR" sz="900" dirty="0">
                <a:latin typeface="Arial" panose="020B0604020202020204" pitchFamily="34" charset="0"/>
                <a:ea typeface="Calibri" panose="020F0502020204030204" pitchFamily="34" charset="0"/>
                <a:cs typeface="Arial" panose="020B0604020202020204" pitchFamily="34" charset="0"/>
              </a:rPr>
              <a:t>f</a:t>
            </a:r>
            <a:r>
              <a:rPr lang="pt-BR" sz="900" dirty="0">
                <a:effectLst/>
                <a:latin typeface="Arial" panose="020B0604020202020204" pitchFamily="34" charset="0"/>
                <a:ea typeface="Calibri" panose="020F0502020204030204" pitchFamily="34" charset="0"/>
                <a:cs typeface="Arial" panose="020B0604020202020204" pitchFamily="34" charset="0"/>
              </a:rPr>
              <a:t>atores de risco para NVC associado a rotura de coroide são: localização &lt; 1500 micras da fóvea; extensão </a:t>
            </a:r>
            <a:r>
              <a:rPr lang="pt-BR" sz="900" dirty="0">
                <a:latin typeface="Arial" panose="020B0604020202020204" pitchFamily="34" charset="0"/>
                <a:ea typeface="Calibri" panose="020F0502020204030204" pitchFamily="34" charset="0"/>
                <a:cs typeface="Arial" panose="020B0604020202020204" pitchFamily="34" charset="0"/>
              </a:rPr>
              <a:t>da rotura &gt;</a:t>
            </a:r>
            <a:r>
              <a:rPr lang="pt-BR" sz="900" dirty="0">
                <a:effectLst/>
                <a:latin typeface="Arial" panose="020B0604020202020204" pitchFamily="34" charset="0"/>
                <a:ea typeface="Calibri" panose="020F0502020204030204" pitchFamily="34" charset="0"/>
                <a:cs typeface="Arial" panose="020B0604020202020204" pitchFamily="34" charset="0"/>
              </a:rPr>
              <a:t> 2,35 mm e idade &gt; 65 anos. Esse tipo de NVC possui melhor prognóstico do que aquela relacionada a degeneração macular relacionada a idade. Os tratamentos descritos incluem </a:t>
            </a:r>
            <a:r>
              <a:rPr lang="pt-BR" sz="900" dirty="0" err="1">
                <a:effectLst/>
                <a:latin typeface="Arial" panose="020B0604020202020204" pitchFamily="34" charset="0"/>
                <a:ea typeface="Calibri" panose="020F0502020204030204" pitchFamily="34" charset="0"/>
                <a:cs typeface="Arial" panose="020B0604020202020204" pitchFamily="34" charset="0"/>
              </a:rPr>
              <a:t>fotocoagulação</a:t>
            </a:r>
            <a:r>
              <a:rPr lang="pt-BR" sz="900" dirty="0">
                <a:effectLst/>
                <a:latin typeface="Arial" panose="020B0604020202020204" pitchFamily="34" charset="0"/>
                <a:ea typeface="Calibri" panose="020F0502020204030204" pitchFamily="34" charset="0"/>
                <a:cs typeface="Arial" panose="020B0604020202020204" pitchFamily="34" charset="0"/>
              </a:rPr>
              <a:t> a laser, terapia fotodinâmica, </a:t>
            </a:r>
            <a:r>
              <a:rPr lang="pt-BR" sz="900" dirty="0" err="1">
                <a:effectLst/>
                <a:latin typeface="Arial" panose="020B0604020202020204" pitchFamily="34" charset="0"/>
                <a:ea typeface="Calibri" panose="020F0502020204030204" pitchFamily="34" charset="0"/>
                <a:cs typeface="Arial" panose="020B0604020202020204" pitchFamily="34" charset="0"/>
              </a:rPr>
              <a:t>antiangiogênicos</a:t>
            </a:r>
            <a:r>
              <a:rPr lang="pt-BR" sz="900" dirty="0">
                <a:effectLst/>
                <a:latin typeface="Arial" panose="020B0604020202020204" pitchFamily="34" charset="0"/>
                <a:ea typeface="Calibri" panose="020F0502020204030204" pitchFamily="34" charset="0"/>
                <a:cs typeface="Arial" panose="020B0604020202020204" pitchFamily="34" charset="0"/>
              </a:rPr>
              <a:t> </a:t>
            </a:r>
            <a:r>
              <a:rPr lang="pt-BR" sz="900" dirty="0" err="1">
                <a:effectLst/>
                <a:latin typeface="Arial" panose="020B0604020202020204" pitchFamily="34" charset="0"/>
                <a:ea typeface="Calibri" panose="020F0502020204030204" pitchFamily="34" charset="0"/>
                <a:cs typeface="Arial" panose="020B0604020202020204" pitchFamily="34" charset="0"/>
              </a:rPr>
              <a:t>intra-vítreo</a:t>
            </a:r>
            <a:r>
              <a:rPr lang="pt-BR" sz="900" dirty="0">
                <a:effectLst/>
                <a:latin typeface="Arial" panose="020B0604020202020204" pitchFamily="34" charset="0"/>
                <a:ea typeface="Calibri" panose="020F0502020204030204" pitchFamily="34" charset="0"/>
                <a:cs typeface="Arial" panose="020B0604020202020204" pitchFamily="34" charset="0"/>
              </a:rPr>
              <a:t> ou vitrectomia via </a:t>
            </a:r>
            <a:r>
              <a:rPr lang="pt-BR" sz="900" dirty="0" err="1">
                <a:effectLst/>
                <a:latin typeface="Arial" panose="020B0604020202020204" pitchFamily="34" charset="0"/>
                <a:ea typeface="Calibri" panose="020F0502020204030204" pitchFamily="34" charset="0"/>
                <a:cs typeface="Arial" panose="020B0604020202020204" pitchFamily="34" charset="0"/>
              </a:rPr>
              <a:t>pars</a:t>
            </a:r>
            <a:r>
              <a:rPr lang="pt-BR" sz="900" dirty="0">
                <a:effectLst/>
                <a:latin typeface="Arial" panose="020B0604020202020204" pitchFamily="34" charset="0"/>
                <a:ea typeface="Calibri" panose="020F0502020204030204" pitchFamily="34" charset="0"/>
                <a:cs typeface="Arial" panose="020B0604020202020204" pitchFamily="34" charset="0"/>
              </a:rPr>
              <a:t> plana.</a:t>
            </a:r>
            <a:endParaRPr lang="pt-BR" sz="900" dirty="0">
              <a:latin typeface="Arial" panose="020B0604020202020204" pitchFamily="34" charset="0"/>
              <a:cs typeface="Arial" panose="020B0604020202020204" pitchFamily="34" charset="0"/>
            </a:endParaRPr>
          </a:p>
        </p:txBody>
      </p:sp>
      <p:pic>
        <p:nvPicPr>
          <p:cNvPr id="23" name="Imagem" descr="Imagem">
            <a:extLst>
              <a:ext uri="{FF2B5EF4-FFF2-40B4-BE49-F238E27FC236}">
                <a16:creationId xmlns:a16="http://schemas.microsoft.com/office/drawing/2014/main" id="{30AC6AC9-CD0D-38AB-BB45-FA89013C72CD}"/>
              </a:ext>
            </a:extLst>
          </p:cNvPr>
          <p:cNvPicPr>
            <a:picLocks noChangeAspect="1"/>
          </p:cNvPicPr>
          <p:nvPr/>
        </p:nvPicPr>
        <p:blipFill rotWithShape="1">
          <a:blip r:embed="rId4"/>
          <a:srcRect l="14054" t="2447" r="11984"/>
          <a:stretch/>
        </p:blipFill>
        <p:spPr>
          <a:xfrm>
            <a:off x="160669" y="5164292"/>
            <a:ext cx="988234" cy="990624"/>
          </a:xfrm>
          <a:prstGeom prst="rect">
            <a:avLst/>
          </a:prstGeom>
          <a:ln w="12700">
            <a:miter lim="400000"/>
          </a:ln>
        </p:spPr>
      </p:pic>
      <p:pic>
        <p:nvPicPr>
          <p:cNvPr id="24" name="Imagem" descr="Imagem">
            <a:extLst>
              <a:ext uri="{FF2B5EF4-FFF2-40B4-BE49-F238E27FC236}">
                <a16:creationId xmlns:a16="http://schemas.microsoft.com/office/drawing/2014/main" id="{C1AF7FE9-A768-6F13-DDC4-3F54BDC4BFF0}"/>
              </a:ext>
            </a:extLst>
          </p:cNvPr>
          <p:cNvPicPr>
            <a:picLocks noChangeAspect="1"/>
          </p:cNvPicPr>
          <p:nvPr/>
        </p:nvPicPr>
        <p:blipFill rotWithShape="1">
          <a:blip r:embed="rId5"/>
          <a:srcRect l="3487" t="4857" r="6205"/>
          <a:stretch/>
        </p:blipFill>
        <p:spPr>
          <a:xfrm>
            <a:off x="1297136" y="5164292"/>
            <a:ext cx="1012279" cy="990624"/>
          </a:xfrm>
          <a:prstGeom prst="rect">
            <a:avLst/>
          </a:prstGeom>
          <a:ln w="12700">
            <a:miter lim="400000"/>
          </a:ln>
        </p:spPr>
      </p:pic>
      <p:pic>
        <p:nvPicPr>
          <p:cNvPr id="25" name="Imagem" descr="Imagem">
            <a:extLst>
              <a:ext uri="{FF2B5EF4-FFF2-40B4-BE49-F238E27FC236}">
                <a16:creationId xmlns:a16="http://schemas.microsoft.com/office/drawing/2014/main" id="{6F4CAA86-E6F9-C899-B44E-151E82C3943D}"/>
              </a:ext>
            </a:extLst>
          </p:cNvPr>
          <p:cNvPicPr>
            <a:picLocks noChangeAspect="1"/>
          </p:cNvPicPr>
          <p:nvPr/>
        </p:nvPicPr>
        <p:blipFill rotWithShape="1">
          <a:blip r:embed="rId6"/>
          <a:srcRect l="11743" r="7230"/>
          <a:stretch/>
        </p:blipFill>
        <p:spPr>
          <a:xfrm>
            <a:off x="2633044" y="1600833"/>
            <a:ext cx="1103054" cy="1022168"/>
          </a:xfrm>
          <a:prstGeom prst="rect">
            <a:avLst/>
          </a:prstGeom>
          <a:ln w="12700">
            <a:miter lim="400000"/>
          </a:ln>
        </p:spPr>
      </p:pic>
      <p:pic>
        <p:nvPicPr>
          <p:cNvPr id="26" name="r5.jpg" descr="r5.jpg">
            <a:extLst>
              <a:ext uri="{FF2B5EF4-FFF2-40B4-BE49-F238E27FC236}">
                <a16:creationId xmlns:a16="http://schemas.microsoft.com/office/drawing/2014/main" id="{85164A27-2863-A019-3A72-2D537B6B75CB}"/>
              </a:ext>
            </a:extLst>
          </p:cNvPr>
          <p:cNvPicPr>
            <a:picLocks noChangeAspect="1"/>
          </p:cNvPicPr>
          <p:nvPr/>
        </p:nvPicPr>
        <p:blipFill rotWithShape="1">
          <a:blip r:embed="rId7"/>
          <a:srcRect l="23717" t="43243" r="23717" b="35427"/>
          <a:stretch/>
        </p:blipFill>
        <p:spPr>
          <a:xfrm>
            <a:off x="2797874" y="2927959"/>
            <a:ext cx="1934679" cy="658639"/>
          </a:xfrm>
          <a:prstGeom prst="rect">
            <a:avLst/>
          </a:prstGeom>
          <a:ln w="12700">
            <a:miter lim="400000"/>
          </a:ln>
        </p:spPr>
      </p:pic>
      <p:pic>
        <p:nvPicPr>
          <p:cNvPr id="27" name="Imagem" descr="Imagem">
            <a:extLst>
              <a:ext uri="{FF2B5EF4-FFF2-40B4-BE49-F238E27FC236}">
                <a16:creationId xmlns:a16="http://schemas.microsoft.com/office/drawing/2014/main" id="{75D0E9CC-CFCD-77F9-83DC-546EF38F0604}"/>
              </a:ext>
            </a:extLst>
          </p:cNvPr>
          <p:cNvPicPr>
            <a:picLocks noChangeAspect="1"/>
          </p:cNvPicPr>
          <p:nvPr/>
        </p:nvPicPr>
        <p:blipFill>
          <a:blip r:embed="rId8"/>
          <a:stretch>
            <a:fillRect/>
          </a:stretch>
        </p:blipFill>
        <p:spPr>
          <a:xfrm>
            <a:off x="3802230" y="1605863"/>
            <a:ext cx="1304039" cy="1033232"/>
          </a:xfrm>
          <a:prstGeom prst="rect">
            <a:avLst/>
          </a:prstGeom>
          <a:ln w="12700">
            <a:miter lim="400000"/>
          </a:ln>
        </p:spPr>
      </p:pic>
      <p:sp>
        <p:nvSpPr>
          <p:cNvPr id="10" name="CaixaDeTexto 9">
            <a:extLst>
              <a:ext uri="{FF2B5EF4-FFF2-40B4-BE49-F238E27FC236}">
                <a16:creationId xmlns:a16="http://schemas.microsoft.com/office/drawing/2014/main" id="{81F59DBE-5090-569E-3500-3986B75B4DA0}"/>
              </a:ext>
            </a:extLst>
          </p:cNvPr>
          <p:cNvSpPr txBox="1"/>
          <p:nvPr/>
        </p:nvSpPr>
        <p:spPr>
          <a:xfrm>
            <a:off x="95117" y="6155042"/>
            <a:ext cx="2252730" cy="630942"/>
          </a:xfrm>
          <a:prstGeom prst="rect">
            <a:avLst/>
          </a:prstGeom>
          <a:noFill/>
          <a:ln>
            <a:noFill/>
          </a:ln>
        </p:spPr>
        <p:txBody>
          <a:bodyPr wrap="square" rtlCol="0">
            <a:spAutoFit/>
          </a:bodyPr>
          <a:lstStyle/>
          <a:p>
            <a:pPr algn="just"/>
            <a:r>
              <a:rPr lang="pt-BR" sz="700" dirty="0">
                <a:latin typeface="Arial" panose="020B0604020202020204" pitchFamily="34" charset="0"/>
                <a:cs typeface="Arial" panose="020B0604020202020204" pitchFamily="34" charset="0"/>
              </a:rPr>
              <a:t>Fig. 1A (esquerda)  Retinografia colorida: lesão linear descontínua </a:t>
            </a:r>
            <a:r>
              <a:rPr lang="pt-BR" sz="700" dirty="0" err="1">
                <a:latin typeface="Arial" panose="020B0604020202020204" pitchFamily="34" charset="0"/>
                <a:cs typeface="Arial" panose="020B0604020202020204" pitchFamily="34" charset="0"/>
              </a:rPr>
              <a:t>hipopigmentada</a:t>
            </a:r>
            <a:r>
              <a:rPr lang="pt-BR" sz="700" dirty="0">
                <a:latin typeface="Arial" panose="020B0604020202020204" pitchFamily="34" charset="0"/>
                <a:cs typeface="Arial" panose="020B0604020202020204" pitchFamily="34" charset="0"/>
              </a:rPr>
              <a:t> temporal a fóvea. Fig. 1B (direita) Autofluorescência: lesão correspondente </a:t>
            </a:r>
            <a:r>
              <a:rPr lang="pt-BR" sz="700" dirty="0" err="1">
                <a:latin typeface="Arial" panose="020B0604020202020204" pitchFamily="34" charset="0"/>
                <a:cs typeface="Arial" panose="020B0604020202020204" pitchFamily="34" charset="0"/>
              </a:rPr>
              <a:t>hipoautofluorescente</a:t>
            </a:r>
            <a:r>
              <a:rPr lang="pt-BR" sz="700" dirty="0">
                <a:latin typeface="Arial" panose="020B0604020202020204" pitchFamily="34" charset="0"/>
                <a:cs typeface="Arial" panose="020B0604020202020204" pitchFamily="34" charset="0"/>
              </a:rPr>
              <a:t> com bordas </a:t>
            </a:r>
            <a:r>
              <a:rPr lang="pt-BR" sz="700" dirty="0" err="1">
                <a:latin typeface="Arial" panose="020B0604020202020204" pitchFamily="34" charset="0"/>
                <a:cs typeface="Arial" panose="020B0604020202020204" pitchFamily="34" charset="0"/>
              </a:rPr>
              <a:t>hiperautofluorescentes</a:t>
            </a:r>
            <a:r>
              <a:rPr lang="pt-BR" sz="700" dirty="0">
                <a:latin typeface="Arial" panose="020B0604020202020204" pitchFamily="34" charset="0"/>
                <a:cs typeface="Arial" panose="020B0604020202020204" pitchFamily="34" charset="0"/>
              </a:rPr>
              <a:t>.</a:t>
            </a:r>
          </a:p>
        </p:txBody>
      </p:sp>
      <p:pic>
        <p:nvPicPr>
          <p:cNvPr id="33" name="Imagem 32">
            <a:extLst>
              <a:ext uri="{FF2B5EF4-FFF2-40B4-BE49-F238E27FC236}">
                <a16:creationId xmlns:a16="http://schemas.microsoft.com/office/drawing/2014/main" id="{6DDCE267-3996-69E0-AEE5-7DB62F1FF5DB}"/>
              </a:ext>
            </a:extLst>
          </p:cNvPr>
          <p:cNvPicPr>
            <a:picLocks noChangeAspect="1"/>
          </p:cNvPicPr>
          <p:nvPr/>
        </p:nvPicPr>
        <p:blipFill>
          <a:blip r:embed="rId9"/>
          <a:stretch>
            <a:fillRect/>
          </a:stretch>
        </p:blipFill>
        <p:spPr>
          <a:xfrm>
            <a:off x="431800" y="6812868"/>
            <a:ext cx="1688072" cy="750669"/>
          </a:xfrm>
          <a:prstGeom prst="rect">
            <a:avLst/>
          </a:prstGeom>
        </p:spPr>
      </p:pic>
      <p:sp>
        <p:nvSpPr>
          <p:cNvPr id="35" name="CaixaDeTexto 34">
            <a:extLst>
              <a:ext uri="{FF2B5EF4-FFF2-40B4-BE49-F238E27FC236}">
                <a16:creationId xmlns:a16="http://schemas.microsoft.com/office/drawing/2014/main" id="{0148A6D3-81B3-1E9A-484F-EE062C5001EF}"/>
              </a:ext>
            </a:extLst>
          </p:cNvPr>
          <p:cNvSpPr txBox="1"/>
          <p:nvPr/>
        </p:nvSpPr>
        <p:spPr>
          <a:xfrm>
            <a:off x="2566911" y="2582638"/>
            <a:ext cx="1198303" cy="338554"/>
          </a:xfrm>
          <a:prstGeom prst="rect">
            <a:avLst/>
          </a:prstGeom>
          <a:noFill/>
        </p:spPr>
        <p:txBody>
          <a:bodyPr wrap="square" rtlCol="0">
            <a:spAutoFit/>
          </a:bodyPr>
          <a:lstStyle/>
          <a:p>
            <a:r>
              <a:rPr lang="pt-BR" sz="800" dirty="0">
                <a:latin typeface="Arial" panose="020B0604020202020204" pitchFamily="34" charset="0"/>
                <a:cs typeface="Arial" panose="020B0604020202020204" pitchFamily="34" charset="0"/>
              </a:rPr>
              <a:t>Fig. 2A  </a:t>
            </a:r>
            <a:r>
              <a:rPr lang="pt-BR" sz="800" dirty="0" err="1">
                <a:latin typeface="Arial" panose="020B0604020202020204" pitchFamily="34" charset="0"/>
                <a:cs typeface="Arial" panose="020B0604020202020204" pitchFamily="34" charset="0"/>
              </a:rPr>
              <a:t>Retinografia</a:t>
            </a:r>
            <a:r>
              <a:rPr lang="pt-BR" sz="800" dirty="0">
                <a:latin typeface="Arial" panose="020B0604020202020204" pitchFamily="34" charset="0"/>
                <a:cs typeface="Arial" panose="020B0604020202020204" pitchFamily="34" charset="0"/>
              </a:rPr>
              <a:t> colorida.</a:t>
            </a:r>
          </a:p>
        </p:txBody>
      </p:sp>
      <p:sp>
        <p:nvSpPr>
          <p:cNvPr id="36" name="CaixaDeTexto 35">
            <a:extLst>
              <a:ext uri="{FF2B5EF4-FFF2-40B4-BE49-F238E27FC236}">
                <a16:creationId xmlns:a16="http://schemas.microsoft.com/office/drawing/2014/main" id="{949CB404-9C04-8859-0960-25F063E6BD65}"/>
              </a:ext>
            </a:extLst>
          </p:cNvPr>
          <p:cNvSpPr txBox="1"/>
          <p:nvPr/>
        </p:nvSpPr>
        <p:spPr>
          <a:xfrm>
            <a:off x="3736098" y="2598809"/>
            <a:ext cx="1348079" cy="215444"/>
          </a:xfrm>
          <a:prstGeom prst="rect">
            <a:avLst/>
          </a:prstGeom>
          <a:noFill/>
        </p:spPr>
        <p:txBody>
          <a:bodyPr wrap="square" rtlCol="0">
            <a:spAutoFit/>
          </a:bodyPr>
          <a:lstStyle/>
          <a:p>
            <a:r>
              <a:rPr lang="pt-BR" sz="800" dirty="0">
                <a:latin typeface="Arial" panose="020B0604020202020204" pitchFamily="34" charset="0"/>
                <a:cs typeface="Arial" panose="020B0604020202020204" pitchFamily="34" charset="0"/>
              </a:rPr>
              <a:t>Fig.  2B: AGF fase tardia. </a:t>
            </a:r>
          </a:p>
        </p:txBody>
      </p:sp>
      <p:sp>
        <p:nvSpPr>
          <p:cNvPr id="39" name="CaixaDeTexto 38">
            <a:extLst>
              <a:ext uri="{FF2B5EF4-FFF2-40B4-BE49-F238E27FC236}">
                <a16:creationId xmlns:a16="http://schemas.microsoft.com/office/drawing/2014/main" id="{0AA280D1-ACF1-C2E4-02C6-F4915C3C5CAD}"/>
              </a:ext>
            </a:extLst>
          </p:cNvPr>
          <p:cNvSpPr txBox="1"/>
          <p:nvPr/>
        </p:nvSpPr>
        <p:spPr>
          <a:xfrm>
            <a:off x="2583882" y="3569288"/>
            <a:ext cx="2165642" cy="215444"/>
          </a:xfrm>
          <a:prstGeom prst="rect">
            <a:avLst/>
          </a:prstGeom>
          <a:noFill/>
        </p:spPr>
        <p:txBody>
          <a:bodyPr wrap="square" rtlCol="0">
            <a:spAutoFit/>
          </a:bodyPr>
          <a:lstStyle/>
          <a:p>
            <a:r>
              <a:rPr lang="pt-BR" sz="800" dirty="0">
                <a:latin typeface="Arial" panose="020B0604020202020204" pitchFamily="34" charset="0"/>
                <a:cs typeface="Arial" panose="020B0604020202020204" pitchFamily="34" charset="0"/>
              </a:rPr>
              <a:t>Fig. 2C  OCT: fluido </a:t>
            </a:r>
            <a:r>
              <a:rPr lang="pt-BR" sz="800" dirty="0" err="1">
                <a:latin typeface="Arial" panose="020B0604020202020204" pitchFamily="34" charset="0"/>
                <a:cs typeface="Arial" panose="020B0604020202020204" pitchFamily="34" charset="0"/>
              </a:rPr>
              <a:t>subrretiniano</a:t>
            </a:r>
            <a:r>
              <a:rPr lang="pt-BR" sz="800" dirty="0">
                <a:latin typeface="Arial" panose="020B0604020202020204" pitchFamily="34" charset="0"/>
                <a:cs typeface="Arial" panose="020B0604020202020204" pitchFamily="34" charset="0"/>
              </a:rPr>
              <a:t>. </a:t>
            </a:r>
          </a:p>
        </p:txBody>
      </p:sp>
      <p:sp>
        <p:nvSpPr>
          <p:cNvPr id="42" name="CaixaDeTexto 41">
            <a:extLst>
              <a:ext uri="{FF2B5EF4-FFF2-40B4-BE49-F238E27FC236}">
                <a16:creationId xmlns:a16="http://schemas.microsoft.com/office/drawing/2014/main" id="{654A2117-A950-912B-DF69-AD92A118EA35}"/>
              </a:ext>
            </a:extLst>
          </p:cNvPr>
          <p:cNvSpPr txBox="1"/>
          <p:nvPr/>
        </p:nvSpPr>
        <p:spPr>
          <a:xfrm>
            <a:off x="2525761" y="3745826"/>
            <a:ext cx="2650800" cy="784830"/>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Foi iniciado tratamento com 3 injeções intravítreas de </a:t>
            </a:r>
            <a:r>
              <a:rPr lang="pt-BR" sz="900" dirty="0" err="1">
                <a:latin typeface="Arial" panose="020B0604020202020204" pitchFamily="34" charset="0"/>
                <a:cs typeface="Arial" panose="020B0604020202020204" pitchFamily="34" charset="0"/>
              </a:rPr>
              <a:t>anti-angiogênico</a:t>
            </a:r>
            <a:r>
              <a:rPr lang="pt-BR" sz="900" dirty="0">
                <a:latin typeface="Arial" panose="020B0604020202020204" pitchFamily="34" charset="0"/>
                <a:cs typeface="Arial" panose="020B0604020202020204" pitchFamily="34" charset="0"/>
              </a:rPr>
              <a:t> (</a:t>
            </a:r>
            <a:r>
              <a:rPr lang="pt-BR" sz="900" dirty="0" err="1">
                <a:latin typeface="Arial" panose="020B0604020202020204" pitchFamily="34" charset="0"/>
                <a:cs typeface="Arial" panose="020B0604020202020204" pitchFamily="34" charset="0"/>
              </a:rPr>
              <a:t>anti-VEGF</a:t>
            </a:r>
            <a:r>
              <a:rPr lang="pt-BR" sz="900" dirty="0">
                <a:latin typeface="Arial" panose="020B0604020202020204" pitchFamily="34" charset="0"/>
                <a:cs typeface="Arial" panose="020B0604020202020204" pitchFamily="34" charset="0"/>
              </a:rPr>
              <a:t>) mensalmente com melhora de acuidade visual (AV OD = 0,60) e redução do fluido </a:t>
            </a:r>
            <a:r>
              <a:rPr lang="pt-BR" sz="900" dirty="0" err="1">
                <a:latin typeface="Arial" panose="020B0604020202020204" pitchFamily="34" charset="0"/>
                <a:cs typeface="Arial" panose="020B0604020202020204" pitchFamily="34" charset="0"/>
              </a:rPr>
              <a:t>subretiniano</a:t>
            </a:r>
            <a:r>
              <a:rPr lang="pt-BR" sz="900" dirty="0">
                <a:latin typeface="Arial" panose="020B0604020202020204" pitchFamily="34" charset="0"/>
                <a:cs typeface="Arial" panose="020B0604020202020204" pitchFamily="34" charset="0"/>
              </a:rPr>
              <a:t>, conforme Figura 3.</a:t>
            </a:r>
          </a:p>
        </p:txBody>
      </p:sp>
      <p:pic>
        <p:nvPicPr>
          <p:cNvPr id="43" name="Imagem 42">
            <a:extLst>
              <a:ext uri="{FF2B5EF4-FFF2-40B4-BE49-F238E27FC236}">
                <a16:creationId xmlns:a16="http://schemas.microsoft.com/office/drawing/2014/main" id="{E2CF0F00-9DE4-E918-5D99-E35E549A9B13}"/>
              </a:ext>
            </a:extLst>
          </p:cNvPr>
          <p:cNvPicPr>
            <a:picLocks noChangeAspect="1"/>
          </p:cNvPicPr>
          <p:nvPr/>
        </p:nvPicPr>
        <p:blipFill>
          <a:blip r:embed="rId10"/>
          <a:stretch>
            <a:fillRect/>
          </a:stretch>
        </p:blipFill>
        <p:spPr>
          <a:xfrm>
            <a:off x="2923871" y="4536803"/>
            <a:ext cx="1624454" cy="709269"/>
          </a:xfrm>
          <a:prstGeom prst="rect">
            <a:avLst/>
          </a:prstGeom>
        </p:spPr>
      </p:pic>
      <p:sp>
        <p:nvSpPr>
          <p:cNvPr id="44" name="CaixaDeTexto 43">
            <a:extLst>
              <a:ext uri="{FF2B5EF4-FFF2-40B4-BE49-F238E27FC236}">
                <a16:creationId xmlns:a16="http://schemas.microsoft.com/office/drawing/2014/main" id="{799386DC-5409-53BF-3794-E38B9789A1A6}"/>
              </a:ext>
            </a:extLst>
          </p:cNvPr>
          <p:cNvSpPr txBox="1"/>
          <p:nvPr/>
        </p:nvSpPr>
        <p:spPr>
          <a:xfrm>
            <a:off x="2576979" y="5222927"/>
            <a:ext cx="2507482" cy="338554"/>
          </a:xfrm>
          <a:prstGeom prst="rect">
            <a:avLst/>
          </a:prstGeom>
          <a:noFill/>
        </p:spPr>
        <p:txBody>
          <a:bodyPr wrap="square" rtlCol="0">
            <a:spAutoFit/>
          </a:bodyPr>
          <a:lstStyle/>
          <a:p>
            <a:r>
              <a:rPr lang="pt-BR" sz="800" dirty="0">
                <a:latin typeface="Arial" panose="020B0604020202020204" pitchFamily="34" charset="0"/>
                <a:cs typeface="Arial" panose="020B0604020202020204" pitchFamily="34" charset="0"/>
              </a:rPr>
              <a:t>Fig. 3  OCT após tratamento com </a:t>
            </a:r>
            <a:r>
              <a:rPr lang="pt-BR" sz="800" dirty="0" err="1">
                <a:latin typeface="Arial" panose="020B0604020202020204" pitchFamily="34" charset="0"/>
                <a:cs typeface="Arial" panose="020B0604020202020204" pitchFamily="34" charset="0"/>
              </a:rPr>
              <a:t>anti-VEGF</a:t>
            </a:r>
            <a:r>
              <a:rPr lang="pt-BR" sz="800" dirty="0">
                <a:latin typeface="Arial" panose="020B0604020202020204" pitchFamily="34" charset="0"/>
                <a:cs typeface="Arial" panose="020B0604020202020204" pitchFamily="34" charset="0"/>
              </a:rPr>
              <a:t> mensal.</a:t>
            </a:r>
          </a:p>
        </p:txBody>
      </p:sp>
      <p:sp>
        <p:nvSpPr>
          <p:cNvPr id="45" name="CaixaDeTexto 44">
            <a:extLst>
              <a:ext uri="{FF2B5EF4-FFF2-40B4-BE49-F238E27FC236}">
                <a16:creationId xmlns:a16="http://schemas.microsoft.com/office/drawing/2014/main" id="{977F1456-1996-0C9B-F37E-BD50DED8BA8F}"/>
              </a:ext>
            </a:extLst>
          </p:cNvPr>
          <p:cNvSpPr txBox="1"/>
          <p:nvPr/>
        </p:nvSpPr>
        <p:spPr>
          <a:xfrm>
            <a:off x="62608" y="7555972"/>
            <a:ext cx="2252730" cy="415498"/>
          </a:xfrm>
          <a:prstGeom prst="rect">
            <a:avLst/>
          </a:prstGeom>
          <a:noFill/>
          <a:ln>
            <a:noFill/>
          </a:ln>
        </p:spPr>
        <p:txBody>
          <a:bodyPr wrap="square" rtlCol="0">
            <a:spAutoFit/>
          </a:bodyPr>
          <a:lstStyle/>
          <a:p>
            <a:r>
              <a:rPr lang="pt-BR" sz="700" dirty="0">
                <a:solidFill>
                  <a:schemeClr val="tx1"/>
                </a:solidFill>
                <a:effectLst/>
                <a:latin typeface="Arial" panose="020B0604020202020204" pitchFamily="34" charset="0"/>
                <a:ea typeface="Calibri" panose="020F0502020204030204" pitchFamily="34" charset="0"/>
                <a:cs typeface="Arial" panose="020B0604020202020204" pitchFamily="34" charset="0"/>
              </a:rPr>
              <a:t>Fig. 1C: OCT OD: elevação e descontinuidade de Epitélio pigmentar da retina (EPR) e Membrana de </a:t>
            </a:r>
            <a:r>
              <a:rPr lang="pt-BR" sz="7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Bruch</a:t>
            </a:r>
            <a:r>
              <a:rPr lang="pt-BR" sz="700" dirty="0">
                <a:solidFill>
                  <a:schemeClr val="tx1"/>
                </a:solidFill>
                <a:effectLst/>
                <a:latin typeface="Arial" panose="020B0604020202020204" pitchFamily="34" charset="0"/>
                <a:ea typeface="Calibri" panose="020F0502020204030204" pitchFamily="34" charset="0"/>
                <a:cs typeface="Arial" panose="020B0604020202020204" pitchFamily="34" charset="0"/>
              </a:rPr>
              <a:t> temporal a fóvea.</a:t>
            </a:r>
          </a:p>
        </p:txBody>
      </p:sp>
      <p:sp>
        <p:nvSpPr>
          <p:cNvPr id="49" name="CaixaDeTexto 48">
            <a:extLst>
              <a:ext uri="{FF2B5EF4-FFF2-40B4-BE49-F238E27FC236}">
                <a16:creationId xmlns:a16="http://schemas.microsoft.com/office/drawing/2014/main" id="{62DDFA98-B5F7-899E-D767-47759F693315}"/>
              </a:ext>
            </a:extLst>
          </p:cNvPr>
          <p:cNvSpPr txBox="1"/>
          <p:nvPr/>
        </p:nvSpPr>
        <p:spPr>
          <a:xfrm>
            <a:off x="37691" y="7941940"/>
            <a:ext cx="2528393" cy="1338828"/>
          </a:xfrm>
          <a:prstGeom prst="rect">
            <a:avLst/>
          </a:prstGeom>
          <a:noFill/>
        </p:spPr>
        <p:txBody>
          <a:bodyPr wrap="square" rtlCol="0">
            <a:spAutoFit/>
          </a:bodyPr>
          <a:lstStyle/>
          <a:p>
            <a:pPr algn="just"/>
            <a:r>
              <a:rPr lang="pt-BR" sz="900" dirty="0">
                <a:solidFill>
                  <a:schemeClr val="tx1"/>
                </a:solidFill>
                <a:latin typeface="Arial" panose="020B0604020202020204" pitchFamily="34" charset="0"/>
                <a:cs typeface="Arial" panose="020B0604020202020204" pitchFamily="34" charset="0"/>
              </a:rPr>
              <a:t>Após 2 meses, apresentou piora na acuidade visual (AV OD = 0,1), sendo diagnosticado neovascularização de coroide (NVC) em atividade, com fluido </a:t>
            </a:r>
            <a:r>
              <a:rPr lang="pt-BR" sz="900" dirty="0" err="1">
                <a:solidFill>
                  <a:schemeClr val="tx1"/>
                </a:solidFill>
                <a:latin typeface="Arial" panose="020B0604020202020204" pitchFamily="34" charset="0"/>
                <a:cs typeface="Arial" panose="020B0604020202020204" pitchFamily="34" charset="0"/>
              </a:rPr>
              <a:t>subrretiniano</a:t>
            </a:r>
            <a:r>
              <a:rPr lang="pt-BR" sz="900" dirty="0">
                <a:solidFill>
                  <a:schemeClr val="tx1"/>
                </a:solidFill>
                <a:latin typeface="Arial" panose="020B0604020202020204" pitchFamily="34" charset="0"/>
                <a:cs typeface="Arial" panose="020B0604020202020204" pitchFamily="34" charset="0"/>
              </a:rPr>
              <a:t> adjacente a lesão em OCT e extravasamento tardio em exame de </a:t>
            </a:r>
            <a:r>
              <a:rPr lang="pt-BR" sz="900" dirty="0" err="1">
                <a:solidFill>
                  <a:schemeClr val="tx1"/>
                </a:solidFill>
                <a:latin typeface="Arial" panose="020B0604020202020204" pitchFamily="34" charset="0"/>
                <a:cs typeface="Arial" panose="020B0604020202020204" pitchFamily="34" charset="0"/>
              </a:rPr>
              <a:t>Angiofluoresceinografia</a:t>
            </a:r>
            <a:r>
              <a:rPr lang="pt-BR" sz="900" dirty="0">
                <a:solidFill>
                  <a:schemeClr val="tx1"/>
                </a:solidFill>
                <a:latin typeface="Arial" panose="020B0604020202020204" pitchFamily="34" charset="0"/>
                <a:cs typeface="Arial" panose="020B0604020202020204" pitchFamily="34" charset="0"/>
              </a:rPr>
              <a:t> (AGF), conforme imagens 2A, 2B e 2C.</a:t>
            </a:r>
          </a:p>
          <a:p>
            <a:endParaRPr lang="pt-BR" dirty="0"/>
          </a:p>
        </p:txBody>
      </p:sp>
      <p:sp>
        <p:nvSpPr>
          <p:cNvPr id="11" name="Retângulo 10">
            <a:extLst>
              <a:ext uri="{FF2B5EF4-FFF2-40B4-BE49-F238E27FC236}">
                <a16:creationId xmlns:a16="http://schemas.microsoft.com/office/drawing/2014/main" id="{0BB29FFB-C07E-F015-8232-019910DDAE80}"/>
              </a:ext>
            </a:extLst>
          </p:cNvPr>
          <p:cNvSpPr/>
          <p:nvPr/>
        </p:nvSpPr>
        <p:spPr>
          <a:xfrm>
            <a:off x="3281" y="1837785"/>
            <a:ext cx="2569420" cy="62926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CaixaDeTexto 11">
            <a:extLst>
              <a:ext uri="{FF2B5EF4-FFF2-40B4-BE49-F238E27FC236}">
                <a16:creationId xmlns:a16="http://schemas.microsoft.com/office/drawing/2014/main" id="{7D49AD19-BFAC-0050-F1BD-99EFAAFD07FC}"/>
              </a:ext>
            </a:extLst>
          </p:cNvPr>
          <p:cNvSpPr txBox="1"/>
          <p:nvPr/>
        </p:nvSpPr>
        <p:spPr>
          <a:xfrm>
            <a:off x="-40873" y="1831079"/>
            <a:ext cx="2590233" cy="646331"/>
          </a:xfrm>
          <a:prstGeom prst="rect">
            <a:avLst/>
          </a:prstGeom>
          <a:noFill/>
        </p:spPr>
        <p:txBody>
          <a:bodyPr wrap="square" rtlCol="0">
            <a:spAutoFit/>
          </a:bodyPr>
          <a:lstStyle/>
          <a:p>
            <a:pPr algn="just"/>
            <a:r>
              <a:rPr lang="pt-BR"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Relatar um caso de paciente jovem com neovascularização de coroide secundária a rotura de coroide após trauma de alta intensidade.</a:t>
            </a:r>
            <a:endParaRPr lang="pt-BR" sz="900" dirty="0">
              <a:solidFill>
                <a:schemeClr val="tx1"/>
              </a:solidFill>
              <a:latin typeface="Arial" panose="020B0604020202020204" pitchFamily="34" charset="0"/>
              <a:cs typeface="Arial" panose="020B0604020202020204" pitchFamily="34" charset="0"/>
            </a:endParaRPr>
          </a:p>
        </p:txBody>
      </p:sp>
      <p:sp>
        <p:nvSpPr>
          <p:cNvPr id="29" name="CaixaDeTexto 28">
            <a:extLst>
              <a:ext uri="{FF2B5EF4-FFF2-40B4-BE49-F238E27FC236}">
                <a16:creationId xmlns:a16="http://schemas.microsoft.com/office/drawing/2014/main" id="{7F6FF3FA-E88B-C6F3-7DAC-4D2D3D022191}"/>
              </a:ext>
            </a:extLst>
          </p:cNvPr>
          <p:cNvSpPr txBox="1"/>
          <p:nvPr/>
        </p:nvSpPr>
        <p:spPr>
          <a:xfrm>
            <a:off x="-40873" y="2707914"/>
            <a:ext cx="2651296" cy="2571601"/>
          </a:xfrm>
          <a:prstGeom prst="rect">
            <a:avLst/>
          </a:prstGeom>
          <a:noFill/>
        </p:spPr>
        <p:txBody>
          <a:bodyPr wrap="square" rtlCol="0">
            <a:spAutoFit/>
          </a:bodyPr>
          <a:lstStyle/>
          <a:p>
            <a:pPr algn="just">
              <a:spcAft>
                <a:spcPts val="800"/>
              </a:spcAft>
            </a:pPr>
            <a:r>
              <a:rPr lang="pt-BR"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Paciente masculino, 21 anos, motoboy, referia baixa acuidade visual de olho direito (OD) após quadro de Trauma Crânio Encefálico (TCE) grave por acidente automobilístico. Antecedente pessoal usuário de cocaína. Sem antecedentes oftalmológicos. </a:t>
            </a:r>
          </a:p>
          <a:p>
            <a:pPr algn="just">
              <a:spcAft>
                <a:spcPts val="800"/>
              </a:spcAft>
            </a:pPr>
            <a:r>
              <a:rPr lang="pt-BR"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Ao exame oftalmológico</a:t>
            </a:r>
            <a:r>
              <a:rPr lang="pt-BR" sz="900" dirty="0">
                <a:solidFill>
                  <a:schemeClr val="tx1"/>
                </a:solidFill>
                <a:latin typeface="Arial" panose="020B0604020202020204" pitchFamily="34" charset="0"/>
                <a:ea typeface="Calibri" panose="020F0502020204030204" pitchFamily="34" charset="0"/>
                <a:cs typeface="Arial" panose="020B0604020202020204" pitchFamily="34" charset="0"/>
              </a:rPr>
              <a:t>: acuidade visual corrigida</a:t>
            </a:r>
            <a:r>
              <a:rPr lang="pt-BR"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 (AV) em OD = 0,50 e em olho esquerdo (OE) = 1,00</a:t>
            </a:r>
            <a:r>
              <a:rPr lang="pt-BR" sz="9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pt-BR"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Biomicroscopia anterior (BMA) de OD pigmentos em endotélio </a:t>
            </a:r>
            <a:r>
              <a:rPr lang="pt-BR" sz="9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corneano</a:t>
            </a:r>
            <a:r>
              <a:rPr lang="pt-BR"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 sem reação de câmara anterior,</a:t>
            </a:r>
            <a:r>
              <a:rPr lang="pt-BR" sz="9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pt-BR" sz="9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fácico</a:t>
            </a:r>
            <a:r>
              <a:rPr lang="pt-BR"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 Fundoscopia, autofluor</a:t>
            </a:r>
            <a:r>
              <a:rPr lang="pt-BR" sz="900" dirty="0">
                <a:solidFill>
                  <a:schemeClr val="tx1"/>
                </a:solidFill>
                <a:latin typeface="Arial" panose="020B0604020202020204" pitchFamily="34" charset="0"/>
                <a:ea typeface="Calibri" panose="020F0502020204030204" pitchFamily="34" charset="0"/>
                <a:cs typeface="Arial" panose="020B0604020202020204" pitchFamily="34" charset="0"/>
              </a:rPr>
              <a:t>escência e Tomografia de coerência óptica (OCT) </a:t>
            </a:r>
            <a:r>
              <a:rPr lang="pt-BR"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de olho direito conforme </a:t>
            </a:r>
            <a:r>
              <a:rPr lang="pt-BR" sz="900" dirty="0">
                <a:solidFill>
                  <a:schemeClr val="tx1"/>
                </a:solidFill>
                <a:latin typeface="Arial" panose="020B0604020202020204" pitchFamily="34" charset="0"/>
                <a:ea typeface="Calibri" panose="020F0502020204030204" pitchFamily="34" charset="0"/>
                <a:cs typeface="Arial" panose="020B0604020202020204" pitchFamily="34" charset="0"/>
              </a:rPr>
              <a:t>Figuras 1A 1B e 1C respectivamente.</a:t>
            </a:r>
            <a:endParaRPr lang="pt-BR"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pt-BR"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728193"/>
      </p:ext>
    </p:extLst>
  </p:cSld>
  <p:clrMapOvr>
    <a:masterClrMapping/>
  </p:clrMapOvr>
  <p:transition spd="med"/>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MODELO TEMPLATE E POSTER">
  <a:themeElements>
    <a:clrScheme name="MODELO TEMPLATE E POSTER">
      <a:dk1>
        <a:srgbClr val="000000"/>
      </a:dk1>
      <a:lt1>
        <a:srgbClr val="FFFFFF"/>
      </a:lt1>
      <a:dk2>
        <a:srgbClr val="A7A7A7"/>
      </a:dk2>
      <a:lt2>
        <a:srgbClr val="535353"/>
      </a:lt2>
      <a:accent1>
        <a:srgbClr val="4A8D94"/>
      </a:accent1>
      <a:accent2>
        <a:srgbClr val="D5E8EA"/>
      </a:accent2>
      <a:accent3>
        <a:srgbClr val="A04DA3"/>
      </a:accent3>
      <a:accent4>
        <a:srgbClr val="C4652D"/>
      </a:accent4>
      <a:accent5>
        <a:srgbClr val="8B5D3D"/>
      </a:accent5>
      <a:accent6>
        <a:srgbClr val="5C92B5"/>
      </a:accent6>
      <a:hlink>
        <a:srgbClr val="0000FF"/>
      </a:hlink>
      <a:folHlink>
        <a:srgbClr val="FF00FF"/>
      </a:folHlink>
    </a:clrScheme>
    <a:fontScheme name="MODELO TEMPLATE E POSTER">
      <a:majorFont>
        <a:latin typeface="Georgia"/>
        <a:ea typeface="Georgia"/>
        <a:cs typeface="Georgia"/>
      </a:majorFont>
      <a:minorFont>
        <a:latin typeface="Helvetica"/>
        <a:ea typeface="Helvetica"/>
        <a:cs typeface="Helvetica"/>
      </a:minorFont>
    </a:fontScheme>
    <a:fmtScheme name="MODELO TEMPLATE E POS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127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 cap="flat">
          <a:solidFill>
            <a:schemeClr val="accent1"/>
          </a:solidFill>
          <a:prstDash val="solid"/>
          <a:round/>
        </a:ln>
        <a:effectLst/>
        <a:sp3d/>
      </a:spPr>
      <a:bodyPr rot="0" spcFirstLastPara="1" vertOverflow="overflow" horzOverflow="overflow" vert="horz" wrap="square" lIns="15610" tIns="15610" rIns="15610" bIns="15610" numCol="1" spcCol="38100" rtlCol="0" anchor="ctr">
        <a:spAutoFit/>
      </a:bodyPr>
      <a:lstStyle>
        <a:defPPr marL="0" marR="0" indent="0" algn="l" defTabSz="907494"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chemeClr val="accent1"/>
          </a:solidFill>
          <a:prstDash val="solid"/>
          <a:round/>
        </a:ln>
        <a:effectLst>
          <a:outerShdw blurRad="12700" dir="540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15610" tIns="15610" rIns="15610" bIns="15610" numCol="1" spcCol="38100" rtlCol="0" anchor="t">
        <a:spAutoFit/>
      </a:bodyPr>
      <a:lstStyle>
        <a:defPPr marL="0" marR="0" indent="0" algn="l" defTabSz="907494"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589</TotalTime>
  <Words>578</Words>
  <Application>Microsoft Office PowerPoint</Application>
  <PresentationFormat>Apresentação na tela (16:9)</PresentationFormat>
  <Paragraphs>21</Paragraphs>
  <Slides>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Calibri Light</vt:lpstr>
      <vt:lpstr>Georgia</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Rodrigo</dc:creator>
  <cp:lastModifiedBy>LIVIA NORCIA ZENERATO LIVIA</cp:lastModifiedBy>
  <cp:revision>36</cp:revision>
  <dcterms:modified xsi:type="dcterms:W3CDTF">2024-01-29T12:24:39Z</dcterms:modified>
</cp:coreProperties>
</file>