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>
        <p:scale>
          <a:sx n="140" d="100"/>
          <a:sy n="140" d="100"/>
        </p:scale>
        <p:origin x="1498" y="8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8" y="592010"/>
            <a:ext cx="50200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Corpo estranho </a:t>
            </a:r>
            <a:r>
              <a:rPr lang="pt-BR" sz="20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intracristaliniano</a:t>
            </a:r>
            <a:r>
              <a:rPr lang="pt-BR" sz="2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: um relato de caso </a:t>
            </a:r>
            <a:endParaRPr lang="en-US" sz="20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6910" y="1170743"/>
            <a:ext cx="4948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Luiza Fiuza Rodrigues da Fonseca</a:t>
            </a:r>
            <a:r>
              <a:rPr lang="pt-BR" sz="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</a:t>
            </a:r>
            <a:r>
              <a:rPr lang="pt-BR" sz="800" b="1" dirty="0">
                <a:solidFill>
                  <a:srgbClr val="595959"/>
                </a:solidFill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Ana Beatriz Silva Mafaldo</a:t>
            </a:r>
            <a:r>
              <a:rPr lang="pt-BR" sz="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¹,</a:t>
            </a:r>
            <a:r>
              <a:rPr lang="pt-BR" sz="800" b="1" dirty="0">
                <a:solidFill>
                  <a:srgbClr val="595959"/>
                </a:solidFill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Paula </a:t>
            </a:r>
            <a:r>
              <a:rPr lang="pt-BR" altLang="pt-BR" sz="8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Elinda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Ignacio Gomes</a:t>
            </a:r>
            <a:r>
              <a:rPr lang="pt-BR" sz="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Gabrielle </a:t>
            </a:r>
            <a:r>
              <a:rPr lang="pt-BR" altLang="pt-BR" sz="8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Aredes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Leal</a:t>
            </a:r>
            <a:r>
              <a:rPr lang="pt-BR" sz="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Guilherme Luiz Bortoletto</a:t>
            </a:r>
            <a:r>
              <a:rPr lang="pt-BR" sz="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Vagner </a:t>
            </a:r>
            <a:r>
              <a:rPr lang="pt-BR" altLang="pt-BR" sz="8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Loduca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Lima</a:t>
            </a:r>
            <a:r>
              <a:rPr lang="pt-BR" sz="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</a:t>
            </a:r>
            <a:endParaRPr lang="pt-BR" altLang="pt-BR" sz="8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1. Faculdade de Medicina do ABC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09C35FD-6E6D-CEEF-2A44-E68C71E34655}"/>
              </a:ext>
            </a:extLst>
          </p:cNvPr>
          <p:cNvSpPr txBox="1"/>
          <p:nvPr/>
        </p:nvSpPr>
        <p:spPr>
          <a:xfrm>
            <a:off x="104684" y="1651614"/>
            <a:ext cx="2462366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947AC0F-4FAA-B811-FE20-47A5779297D5}"/>
              </a:ext>
            </a:extLst>
          </p:cNvPr>
          <p:cNvSpPr txBox="1"/>
          <p:nvPr/>
        </p:nvSpPr>
        <p:spPr>
          <a:xfrm>
            <a:off x="105307" y="3650542"/>
            <a:ext cx="2462366" cy="535531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Paciente do sexo masculino, 42 anos, comparece à consulta oftalmológica ambulatorial com queixa de baixa acuidade visual (BAV), não progressiva, em olho direito (OD), após trauma ocorrido há 4 meses. Descreveu o trauma como sensação de corpo estranho enquanto dirigia motocicleta sem proteção ocular adequada. Informa não ter procurado atendimento após o incidente, apenas notando a BAV significativa após 3 dias. Nega antecedentes oftalmológicos e pessoais. Ao exame, apresentava AV em OD de conta dedos a 10 centímetros e de 20/20 em olho esquerdo (OE). À biomicroscopia do OD: hiperemia conjuntival 1+/4+, córnea transparente, sem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seidel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nada cora, câmara anterior formada, sem reação de câmara, sinequia posterior inferior, catarata. OE sem alterações. Fundoscopia em OD impraticável, em OE, sem alterações. Pressão intraocular de 12mmHg em OD e 08mmHg em OE. À gonioscopia, ângulo aberto nos quatro quadrantes e ausência de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siderose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em ambos os olhos. Para maior investigação e esclarecimento diagnóstico foi solicitado ultrassonografia do OD, observando-se apenas descolamento de vítreo posterior (DVP) parcial com impregnação hemática/inflamatória. Pela ultrassonografia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biomicroscópica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foi identificado opacidade central em eixo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cristaliniano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com reverberação acústica posterior, sugestivo de corpo estranho intracapsular. Com objetivo de melhora da acuidade visual, foi optado por procedimento cirúrgico, com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facoemulsificação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sinequiálise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e implante de lente intraocular.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D39DAB2-B5E8-07FC-61AA-C9815B3B6DFE}"/>
              </a:ext>
            </a:extLst>
          </p:cNvPr>
          <p:cNvSpPr txBox="1"/>
          <p:nvPr/>
        </p:nvSpPr>
        <p:spPr>
          <a:xfrm>
            <a:off x="2620916" y="1743371"/>
            <a:ext cx="2445215" cy="383181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700" b="1" dirty="0">
                <a:latin typeface="Arial" panose="020B0604020202020204" pitchFamily="34" charset="0"/>
                <a:cs typeface="Arial" panose="020B0604020202020204" pitchFamily="34" charset="0"/>
              </a:rPr>
              <a:t>Imagem 2 e 3: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UBM OD indicando opacidade central com reverberação acústica posterior, sugerindo corpo estranho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intracristaliniano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medindo aproximadamente 0,31mm.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5BF7C92-EDAE-7FA9-296D-F49D4B5F69C3}"/>
              </a:ext>
            </a:extLst>
          </p:cNvPr>
          <p:cNvSpPr txBox="1"/>
          <p:nvPr/>
        </p:nvSpPr>
        <p:spPr>
          <a:xfrm>
            <a:off x="102146" y="3356448"/>
            <a:ext cx="2462366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RELATO DE CASO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5501788-2C58-C034-C8DB-FC01442FC29F}"/>
              </a:ext>
            </a:extLst>
          </p:cNvPr>
          <p:cNvSpPr txBox="1"/>
          <p:nvPr/>
        </p:nvSpPr>
        <p:spPr>
          <a:xfrm>
            <a:off x="103064" y="1937638"/>
            <a:ext cx="2461448" cy="133882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Os corpos estranhos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intracristalinianos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(CEIC) representam 5 a 10% de todos os corpos estranhos intraoculares (CEIO). A maioria dos casos ocorre em homens jovens, e sua etiologia predominante é a ocupacional. Além da formação de catarata, outras complicações dos CEIC são glaucoma e infecções oculares, como uveíte.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506772B-FB00-E8B7-A19B-F24CDDDF2BCF}"/>
              </a:ext>
            </a:extLst>
          </p:cNvPr>
          <p:cNvSpPr txBox="1"/>
          <p:nvPr/>
        </p:nvSpPr>
        <p:spPr>
          <a:xfrm>
            <a:off x="2619648" y="1651010"/>
            <a:ext cx="2445215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IMAGENS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E3D687-A3BE-BC65-1557-4AD4C9F4FB53}"/>
              </a:ext>
            </a:extLst>
          </p:cNvPr>
          <p:cNvSpPr txBox="1"/>
          <p:nvPr/>
        </p:nvSpPr>
        <p:spPr>
          <a:xfrm>
            <a:off x="2620917" y="5638945"/>
            <a:ext cx="2462366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734DCE5-68DF-C02A-F12F-9D67016466D8}"/>
              </a:ext>
            </a:extLst>
          </p:cNvPr>
          <p:cNvSpPr txBox="1"/>
          <p:nvPr/>
        </p:nvSpPr>
        <p:spPr>
          <a:xfrm>
            <a:off x="2621376" y="5911486"/>
            <a:ext cx="2461448" cy="203132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A formação de catarata é um sequela frequente dos CEIO. Seu manejo e tratamento dependem de diferentes fatores, como característica do corpo estranho, sua localização, acuidade visual do paciente, idade e outros fatores individuais. Apesar de altos índices inflamatórios no pós-operatório, grande maioria dos pacientes apresenta bom resultado e melhora da acuidade visual. Entretanto, ressalta-se a importância de incentivar medidas protetivas, principalmente para acidentes de trabalho, como forma de prevenção de casos como o descrito.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97055D2-0367-A2D8-B48D-0F145DDEC380}"/>
              </a:ext>
            </a:extLst>
          </p:cNvPr>
          <p:cNvSpPr txBox="1"/>
          <p:nvPr/>
        </p:nvSpPr>
        <p:spPr>
          <a:xfrm>
            <a:off x="2621812" y="8003707"/>
            <a:ext cx="2462366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A09C9E6-6A7D-ABD6-517B-7009BAA161A3}"/>
              </a:ext>
            </a:extLst>
          </p:cNvPr>
          <p:cNvSpPr txBox="1"/>
          <p:nvPr/>
        </p:nvSpPr>
        <p:spPr>
          <a:xfrm>
            <a:off x="2629430" y="8259913"/>
            <a:ext cx="2461448" cy="76944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1. MEDINA, Flavio; et al.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Intralenticular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metal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forein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body: case report.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Arq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Oftalmol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2006; 69 (5): 749-751.</a:t>
            </a:r>
          </a:p>
          <a:p>
            <a:pPr algn="just"/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2. JORGE, Eliane; et al.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Cuerpo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estraño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intracristaliniano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Oftalmol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2002; 61 (4): 293-296. </a:t>
            </a:r>
          </a:p>
          <a:p>
            <a:pPr algn="just"/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3. AGUILAR,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Yoriel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; et al. Corpo estranho intraocular migratório – relato de caso.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Cubana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Oftalmol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2021; 34 (4): 1055.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11BCF691-9B8A-ED37-CC9F-2669C6FB18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246" y="3260454"/>
            <a:ext cx="2216825" cy="1043537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DA82EA8A-9B0E-C282-1739-C123B3D88A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67" y="4195517"/>
            <a:ext cx="2224385" cy="879976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BCF6EAAD-C4A9-E52B-74F8-E481E66433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67" y="1956200"/>
            <a:ext cx="1440160" cy="1297413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9D96328D-E50A-C555-B8C4-7AF528C4B0EB}"/>
              </a:ext>
            </a:extLst>
          </p:cNvPr>
          <p:cNvSpPr txBox="1"/>
          <p:nvPr/>
        </p:nvSpPr>
        <p:spPr>
          <a:xfrm>
            <a:off x="4215584" y="1906952"/>
            <a:ext cx="80559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700" b="1" dirty="0">
                <a:latin typeface="Arial" panose="020B0604020202020204" pitchFamily="34" charset="0"/>
                <a:cs typeface="Arial" panose="020B0604020202020204" pitchFamily="34" charset="0"/>
              </a:rPr>
              <a:t>Imagem 1: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USG corte longitudinal mostrando DVP com impregnação hemática/</a:t>
            </a:r>
          </a:p>
          <a:p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inflamatória</a:t>
            </a:r>
          </a:p>
          <a:p>
            <a:endParaRPr lang="pt-BR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3AC6808-684B-CCA2-7488-E04C96F21D84}"/>
              </a:ext>
            </a:extLst>
          </p:cNvPr>
          <p:cNvSpPr txBox="1"/>
          <p:nvPr/>
        </p:nvSpPr>
        <p:spPr>
          <a:xfrm>
            <a:off x="2653099" y="1933002"/>
            <a:ext cx="5405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 1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88E1424-B261-533E-345B-238252BCC450}"/>
              </a:ext>
            </a:extLst>
          </p:cNvPr>
          <p:cNvSpPr txBox="1"/>
          <p:nvPr/>
        </p:nvSpPr>
        <p:spPr>
          <a:xfrm>
            <a:off x="2670909" y="3271029"/>
            <a:ext cx="5405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 2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6682279-59F2-C730-7CA7-A4AEDD20D718}"/>
              </a:ext>
            </a:extLst>
          </p:cNvPr>
          <p:cNvSpPr txBox="1"/>
          <p:nvPr/>
        </p:nvSpPr>
        <p:spPr>
          <a:xfrm>
            <a:off x="2670909" y="4174165"/>
            <a:ext cx="5405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 3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572</Words>
  <Application>Microsoft Office PowerPoint</Application>
  <PresentationFormat>Apresentação na tela (16:9)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Luiza Fiuza R1</cp:lastModifiedBy>
  <cp:revision>18</cp:revision>
  <dcterms:created xsi:type="dcterms:W3CDTF">2024-01-09T13:58:08Z</dcterms:created>
  <dcterms:modified xsi:type="dcterms:W3CDTF">2024-01-31T22:28:38Z</dcterms:modified>
</cp:coreProperties>
</file>