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200000" cx="32400000"/>
  <p:notesSz cx="6858000" cy="9144000"/>
  <p:embeddedFontLst>
    <p:embeddedFont>
      <p:font typeface="Ubuntu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747775"/>
          </p15:clr>
        </p15:guide>
        <p15:guide id="2" pos="102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Ubuntu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69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1c1186c1b_0_77:notes"/>
          <p:cNvSpPr/>
          <p:nvPr>
            <p:ph idx="2" type="sldImg"/>
          </p:nvPr>
        </p:nvSpPr>
        <p:spPr>
          <a:xfrm>
            <a:off x="2143469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1c1186c1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04478" y="6253648"/>
            <a:ext cx="30190800" cy="17239500"/>
          </a:xfrm>
          <a:prstGeom prst="rect">
            <a:avLst/>
          </a:prstGeom>
        </p:spPr>
        <p:txBody>
          <a:bodyPr anchorCtr="0" anchor="b" bIns="475950" lIns="475950" spcFirstLastPara="1" rIns="475950" wrap="square" tIns="475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900"/>
              <a:buNone/>
              <a:defRPr sz="2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04449" y="23803675"/>
            <a:ext cx="30190800" cy="66576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04449" y="9290289"/>
            <a:ext cx="30190800" cy="16491600"/>
          </a:xfrm>
          <a:prstGeom prst="rect">
            <a:avLst/>
          </a:prstGeom>
        </p:spPr>
        <p:txBody>
          <a:bodyPr anchorCtr="0" anchor="b" bIns="475950" lIns="475950" spcFirstLastPara="1" rIns="475950" wrap="square" tIns="475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400"/>
              <a:buNone/>
              <a:defRPr sz="62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04449" y="26475381"/>
            <a:ext cx="30190800" cy="109251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indent="-831850" lvl="0" marL="457200" algn="ctr"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698500" lvl="1" marL="914400" algn="ctr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2pPr>
            <a:lvl3pPr indent="-698500" lvl="2" marL="1371600" algn="ctr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3pPr>
            <a:lvl4pPr indent="-698500" lvl="3" marL="1828800" algn="ctr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4pPr>
            <a:lvl5pPr indent="-698500" lvl="4" marL="2286000" algn="ctr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5pPr>
            <a:lvl6pPr indent="-698500" lvl="5" marL="2743200" algn="ctr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6pPr>
            <a:lvl7pPr indent="-698500" lvl="6" marL="3200400" algn="ctr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7pPr>
            <a:lvl8pPr indent="-698500" lvl="7" marL="3657600" algn="ctr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8pPr>
            <a:lvl9pPr indent="-698500" lvl="8" marL="4114800" algn="ctr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04449" y="18064882"/>
            <a:ext cx="30190800" cy="70704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04449" y="3737743"/>
            <a:ext cx="30190800" cy="48105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04449" y="9679580"/>
            <a:ext cx="30190800" cy="286944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indent="-831850" lvl="0" marL="457200"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698500" lvl="1" marL="914400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2pPr>
            <a:lvl3pPr indent="-698500" lvl="2" marL="1371600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3pPr>
            <a:lvl4pPr indent="-698500" lvl="3" marL="18288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4pPr>
            <a:lvl5pPr indent="-698500" lvl="4" marL="2286000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5pPr>
            <a:lvl6pPr indent="-698500" lvl="5" marL="2743200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6pPr>
            <a:lvl7pPr indent="-698500" lvl="6" marL="32004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7pPr>
            <a:lvl8pPr indent="-698500" lvl="7" marL="3657600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8pPr>
            <a:lvl9pPr indent="-698500" lvl="8" marL="4114800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04449" y="3737743"/>
            <a:ext cx="30190800" cy="48105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04449" y="9679580"/>
            <a:ext cx="14172900" cy="286944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indent="-698500" lvl="0" marL="457200">
              <a:spcBef>
                <a:spcPts val="0"/>
              </a:spcBef>
              <a:spcAft>
                <a:spcPts val="0"/>
              </a:spcAft>
              <a:buSzPts val="7400"/>
              <a:buChar char="●"/>
              <a:defRPr sz="7400"/>
            </a:lvl1pPr>
            <a:lvl2pPr indent="-622300" lvl="1" marL="9144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122677" y="9679580"/>
            <a:ext cx="14172900" cy="286944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indent="-698500" lvl="0" marL="457200">
              <a:spcBef>
                <a:spcPts val="0"/>
              </a:spcBef>
              <a:spcAft>
                <a:spcPts val="0"/>
              </a:spcAft>
              <a:buSzPts val="7400"/>
              <a:buChar char="●"/>
              <a:defRPr sz="7400"/>
            </a:lvl1pPr>
            <a:lvl2pPr indent="-622300" lvl="1" marL="9144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04449" y="3737743"/>
            <a:ext cx="30190800" cy="48105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04449" y="4666457"/>
            <a:ext cx="9950100" cy="6347100"/>
          </a:xfrm>
          <a:prstGeom prst="rect">
            <a:avLst/>
          </a:prstGeom>
        </p:spPr>
        <p:txBody>
          <a:bodyPr anchorCtr="0" anchor="b" bIns="475950" lIns="475950" spcFirstLastPara="1" rIns="475950" wrap="square" tIns="475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04449" y="11671181"/>
            <a:ext cx="9950100" cy="267036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indent="-622300" lvl="0" marL="4572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indent="-622300" lvl="1" marL="9144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37106" y="3780787"/>
            <a:ext cx="22562700" cy="343584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1pPr>
            <a:lvl2pPr lvl="1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2pPr>
            <a:lvl3pPr lvl="2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3pPr>
            <a:lvl4pPr lvl="3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4pPr>
            <a:lvl5pPr lvl="4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5pPr>
            <a:lvl6pPr lvl="5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6pPr>
            <a:lvl7pPr lvl="6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7pPr>
            <a:lvl8pPr lvl="7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8pPr>
            <a:lvl9pPr lvl="8">
              <a:spcBef>
                <a:spcPts val="0"/>
              </a:spcBef>
              <a:spcAft>
                <a:spcPts val="0"/>
              </a:spcAft>
              <a:buSzPts val="24900"/>
              <a:buNone/>
              <a:defRPr sz="24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5950" lIns="475950" spcFirstLastPara="1" rIns="475950" wrap="square" tIns="475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40748" y="10357375"/>
            <a:ext cx="14333700" cy="12450000"/>
          </a:xfrm>
          <a:prstGeom prst="rect">
            <a:avLst/>
          </a:prstGeom>
        </p:spPr>
        <p:txBody>
          <a:bodyPr anchorCtr="0" anchor="b" bIns="475950" lIns="475950" spcFirstLastPara="1" rIns="475950" wrap="square" tIns="475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40748" y="23542887"/>
            <a:ext cx="14333700" cy="10373100"/>
          </a:xfrm>
          <a:prstGeom prst="rect">
            <a:avLst/>
          </a:prstGeom>
        </p:spPr>
        <p:txBody>
          <a:bodyPr anchorCtr="0" anchor="t" bIns="475950" lIns="475950" spcFirstLastPara="1" rIns="475950" wrap="square" tIns="475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502165" y="6081470"/>
            <a:ext cx="13595700" cy="310344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indent="-831850" lvl="0" marL="457200"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698500" lvl="1" marL="914400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2pPr>
            <a:lvl3pPr indent="-698500" lvl="2" marL="1371600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3pPr>
            <a:lvl4pPr indent="-698500" lvl="3" marL="18288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4pPr>
            <a:lvl5pPr indent="-698500" lvl="4" marL="2286000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5pPr>
            <a:lvl6pPr indent="-698500" lvl="5" marL="2743200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6pPr>
            <a:lvl7pPr indent="-698500" lvl="6" marL="32004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7pPr>
            <a:lvl8pPr indent="-698500" lvl="7" marL="3657600">
              <a:spcBef>
                <a:spcPts val="0"/>
              </a:spcBef>
              <a:spcAft>
                <a:spcPts val="0"/>
              </a:spcAft>
              <a:buSzPts val="7400"/>
              <a:buChar char="○"/>
              <a:defRPr/>
            </a:lvl8pPr>
            <a:lvl9pPr indent="-698500" lvl="8" marL="4114800">
              <a:spcBef>
                <a:spcPts val="0"/>
              </a:spcBef>
              <a:spcAft>
                <a:spcPts val="0"/>
              </a:spcAft>
              <a:buSzPts val="7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04449" y="35532388"/>
            <a:ext cx="21255600" cy="5082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4449" y="3737743"/>
            <a:ext cx="301908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950" lIns="475950" spcFirstLastPara="1" rIns="475950" wrap="square" tIns="475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04449" y="9679580"/>
            <a:ext cx="30190800" cy="28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950" lIns="475950" spcFirstLastPara="1" rIns="475950" wrap="square" tIns="475950">
            <a:normAutofit/>
          </a:bodyPr>
          <a:lstStyle>
            <a:lvl1pPr indent="-831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0"/>
              <a:buChar char="●"/>
              <a:defRPr sz="9500">
                <a:solidFill>
                  <a:schemeClr val="dk2"/>
                </a:solidFill>
              </a:defRPr>
            </a:lvl1pPr>
            <a:lvl2pPr indent="-698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○"/>
              <a:defRPr sz="7400">
                <a:solidFill>
                  <a:schemeClr val="dk2"/>
                </a:solidFill>
              </a:defRPr>
            </a:lvl2pPr>
            <a:lvl3pPr indent="-698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■"/>
              <a:defRPr sz="7400">
                <a:solidFill>
                  <a:schemeClr val="dk2"/>
                </a:solidFill>
              </a:defRPr>
            </a:lvl3pPr>
            <a:lvl4pPr indent="-698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●"/>
              <a:defRPr sz="7400">
                <a:solidFill>
                  <a:schemeClr val="dk2"/>
                </a:solidFill>
              </a:defRPr>
            </a:lvl4pPr>
            <a:lvl5pPr indent="-698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○"/>
              <a:defRPr sz="7400">
                <a:solidFill>
                  <a:schemeClr val="dk2"/>
                </a:solidFill>
              </a:defRPr>
            </a:lvl5pPr>
            <a:lvl6pPr indent="-698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■"/>
              <a:defRPr sz="7400">
                <a:solidFill>
                  <a:schemeClr val="dk2"/>
                </a:solidFill>
              </a:defRPr>
            </a:lvl6pPr>
            <a:lvl7pPr indent="-698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●"/>
              <a:defRPr sz="7400">
                <a:solidFill>
                  <a:schemeClr val="dk2"/>
                </a:solidFill>
              </a:defRPr>
            </a:lvl7pPr>
            <a:lvl8pPr indent="-698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○"/>
              <a:defRPr sz="7400">
                <a:solidFill>
                  <a:schemeClr val="dk2"/>
                </a:solidFill>
              </a:defRPr>
            </a:lvl8pPr>
            <a:lvl9pPr indent="-698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■"/>
              <a:defRPr sz="7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020520" y="39166125"/>
            <a:ext cx="1944600" cy="3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950" lIns="475950" spcFirstLastPara="1" rIns="475950" wrap="square" tIns="475950">
            <a:norm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12.jpg"/><Relationship Id="rId13" Type="http://schemas.openxmlformats.org/officeDocument/2006/relationships/image" Target="../media/image9.pn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5" Type="http://schemas.openxmlformats.org/officeDocument/2006/relationships/image" Target="../media/image2.png"/><Relationship Id="rId14" Type="http://schemas.openxmlformats.org/officeDocument/2006/relationships/image" Target="../media/image7.png"/><Relationship Id="rId16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 flipH="1">
            <a:off x="770760" y="7705077"/>
            <a:ext cx="14778000" cy="27300"/>
          </a:xfrm>
          <a:prstGeom prst="straightConnector1">
            <a:avLst/>
          </a:prstGeom>
          <a:noFill/>
          <a:ln cap="flat" cmpd="sng" w="1143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803125" y="9512263"/>
            <a:ext cx="14603700" cy="23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/>
              <a:t>A Doença de Sjögren (DSj) é uma doença autoimune que afeta a superfície ocular causando xeroftalmia e inflamação. Ainda não existe para o olho seco da DSj terapêutica comprovadamente eficaz. O objetivo deste estudo é </a:t>
            </a:r>
            <a:r>
              <a:rPr b="1" lang="pt-BR" sz="2600">
                <a:solidFill>
                  <a:schemeClr val="dk1"/>
                </a:solidFill>
              </a:rPr>
              <a:t>Investigar o efeito e a segurança de colírio com nanoemulsão de insulina (INS) a 20 UI/ml, devido a insulina promover secreção exócrina, mitose do epitélio da córnea e diminuição da resposta inflamatória frente a agressão química, sobre marcadores diagnósticos potencialmente envolvidos na fisiopatologia na DSj.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94900" y="6082975"/>
            <a:ext cx="310434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/>
              <a:t>Faculdade de Medicina de Ribeirão Preto (FMRP - USP)</a:t>
            </a:r>
            <a:r>
              <a:rPr b="1" baseline="30000" lang="pt-BR" sz="3000"/>
              <a:t>1</a:t>
            </a:r>
            <a:r>
              <a:rPr b="1" lang="pt-BR" sz="3000"/>
              <a:t>, Faculdade de Ciências Farmacêuticas (FCFRP - USP)</a:t>
            </a:r>
            <a:r>
              <a:rPr b="1" baseline="30000" lang="pt-BR" sz="3000"/>
              <a:t>2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/>
              <a:t>MARZOLA, M M</a:t>
            </a:r>
            <a:r>
              <a:rPr b="1" baseline="30000" lang="pt-BR" sz="3000"/>
              <a:t>1</a:t>
            </a:r>
            <a:r>
              <a:rPr b="1" lang="pt-BR" sz="3000"/>
              <a:t>;</a:t>
            </a:r>
            <a:r>
              <a:rPr b="1" lang="pt-BR" sz="3000"/>
              <a:t> </a:t>
            </a:r>
            <a:r>
              <a:rPr b="1" lang="pt-BR" sz="3000">
                <a:solidFill>
                  <a:schemeClr val="dk1"/>
                </a:solidFill>
              </a:rPr>
              <a:t>GUTIERREZ, D R</a:t>
            </a:r>
            <a:r>
              <a:rPr b="1" baseline="30000" lang="pt-BR" sz="3000">
                <a:solidFill>
                  <a:schemeClr val="dk1"/>
                </a:solidFill>
              </a:rPr>
              <a:t>1</a:t>
            </a:r>
            <a:r>
              <a:rPr b="1" lang="pt-BR" sz="3000">
                <a:solidFill>
                  <a:schemeClr val="dk1"/>
                </a:solidFill>
              </a:rPr>
              <a:t>;</a:t>
            </a:r>
            <a:r>
              <a:rPr b="1" lang="pt-BR" sz="3000"/>
              <a:t> CINTRA, B C</a:t>
            </a:r>
            <a:r>
              <a:rPr b="1" baseline="30000" lang="pt-BR" sz="3000">
                <a:solidFill>
                  <a:schemeClr val="dk1"/>
                </a:solidFill>
              </a:rPr>
              <a:t>1</a:t>
            </a:r>
            <a:r>
              <a:rPr b="1" lang="pt-BR" sz="3000"/>
              <a:t>; OLIVEIRA, F R</a:t>
            </a:r>
            <a:r>
              <a:rPr b="1" baseline="30000" lang="pt-BR" sz="3000">
                <a:solidFill>
                  <a:schemeClr val="dk1"/>
                </a:solidFill>
              </a:rPr>
              <a:t>1</a:t>
            </a:r>
            <a:r>
              <a:rPr b="1" lang="pt-BR" sz="3000"/>
              <a:t>; </a:t>
            </a:r>
            <a:r>
              <a:rPr b="1" lang="pt-BR" sz="3000"/>
              <a:t>LOPEZ,  R F V</a:t>
            </a:r>
            <a:r>
              <a:rPr b="1" baseline="30000" lang="pt-BR" sz="3000"/>
              <a:t>2</a:t>
            </a:r>
            <a:r>
              <a:rPr b="1" lang="pt-BR" sz="3000"/>
              <a:t>; </a:t>
            </a:r>
            <a:r>
              <a:rPr b="1" lang="pt-BR" sz="3000">
                <a:solidFill>
                  <a:schemeClr val="dk1"/>
                </a:solidFill>
              </a:rPr>
              <a:t>ROCHA, E M</a:t>
            </a:r>
            <a:r>
              <a:rPr b="1" baseline="30000" lang="pt-BR" sz="3000">
                <a:solidFill>
                  <a:schemeClr val="dk1"/>
                </a:solidFill>
              </a:rPr>
              <a:t>1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/>
              <a:t>Av. Bandeirantes, 3900 - Monte Alegre - CEP 14049-900</a:t>
            </a:r>
            <a:r>
              <a:rPr b="1" baseline="30000" lang="pt-BR" sz="3000"/>
              <a:t>1</a:t>
            </a:r>
            <a:r>
              <a:rPr b="1" lang="pt-BR" sz="3000"/>
              <a:t>, Av. Professor Dr. Zeferino Vaz, s/n - Monte Alegre - CEP: 14040-903</a:t>
            </a:r>
            <a:r>
              <a:rPr b="1" baseline="30000" lang="pt-BR" sz="3000"/>
              <a:t>2</a:t>
            </a:r>
            <a:r>
              <a:rPr b="1" lang="pt-BR" sz="3000"/>
              <a:t>.</a:t>
            </a:r>
            <a:endParaRPr b="1" sz="3000"/>
          </a:p>
        </p:txBody>
      </p:sp>
      <p:cxnSp>
        <p:nvCxnSpPr>
          <p:cNvPr id="57" name="Google Shape;57;p13"/>
          <p:cNvCxnSpPr/>
          <p:nvPr/>
        </p:nvCxnSpPr>
        <p:spPr>
          <a:xfrm flipH="1">
            <a:off x="661899" y="12603571"/>
            <a:ext cx="14724300" cy="7200"/>
          </a:xfrm>
          <a:prstGeom prst="straightConnector1">
            <a:avLst/>
          </a:prstGeom>
          <a:noFill/>
          <a:ln cap="flat" cmpd="sng" w="1143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3"/>
          <p:cNvSpPr txBox="1"/>
          <p:nvPr/>
        </p:nvSpPr>
        <p:spPr>
          <a:xfrm>
            <a:off x="818675" y="14265013"/>
            <a:ext cx="14603700" cy="2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/>
              <a:t>O estudo caso-controle duplo mascarado foi realizado com portadores de DSj, avaliados usando INS (n=6) versus placebo (PCB) (n=9), três vezes ao dia, durante 4 semanas. (CONEP: 4.407.674)</a:t>
            </a:r>
            <a:endParaRPr b="1" sz="2600"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/>
              <a:t>Foram comparados sintomas pelo questionário Ocular Surface Disease Index (OSDI); e a superfície ocular por meio dos testes do tempo de rotura do filme lacrimal (TRFL), coloração da superfície com lissamina verde (1%) (LV) e coloração da superfÍcie com fluoresceína (CF); e Teste de Schirmer (TS). </a:t>
            </a:r>
            <a:endParaRPr b="1" sz="2600"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/>
              <a:t>Todos os testes descritos foram realizados durante três ocasiões em ambos os olhos no momento de inclusão no estudo (t1), duas semanas após início do uso (t2) e quatro semanas após o início (t3). </a:t>
            </a:r>
            <a:r>
              <a:rPr b="1" lang="pt-BR" sz="2600">
                <a:solidFill>
                  <a:schemeClr val="dk1"/>
                </a:solidFill>
              </a:rPr>
              <a:t>A análise estatística comparou os grupos INS e PCB a partir do olho com resultado mais baixo no Teste de Schirmer inicial de cada voluntário.</a:t>
            </a:r>
            <a:endParaRPr b="1" sz="2600"/>
          </a:p>
        </p:txBody>
      </p:sp>
      <p:sp>
        <p:nvSpPr>
          <p:cNvPr id="59" name="Google Shape;59;p13"/>
          <p:cNvSpPr txBox="1"/>
          <p:nvPr/>
        </p:nvSpPr>
        <p:spPr>
          <a:xfrm>
            <a:off x="871163" y="29899162"/>
            <a:ext cx="14531100" cy="3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/>
              <a:t>A formulação para os colírios de nanoemulsão de insulina foi desenvolvida em colaboração com a Faculdade de Ciências Farmacêuticas de Ribeirão Preto  (FCFRP - USP).</a:t>
            </a:r>
            <a:endParaRPr b="1" sz="2600"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/>
              <a:t>Os pacientes recrutados são portadores de DSj diagnosticados previamente pela equipe de Reumatologia do Hospital das Clínicas de Ribeirão Preto, segundo os critérios ACR-EULAR 2016. O recrutamento partiu de um coorte prévio, no qual foram selecionadas pacientes com sintomas oculares e testes diagnósticos para olho seco positivos.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8176" y="16687100"/>
            <a:ext cx="6545401" cy="413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3726" y="16728801"/>
            <a:ext cx="6399900" cy="404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02850" y="23405762"/>
            <a:ext cx="6399900" cy="390632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6968166" y="21408125"/>
            <a:ext cx="654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Gráfico  03</a:t>
            </a:r>
            <a:r>
              <a:rPr lang="pt-BR" sz="2000"/>
              <a:t>: </a:t>
            </a:r>
            <a:r>
              <a:rPr b="1" lang="pt-BR" sz="2000"/>
              <a:t>valor CF (n= 6 e  9, para INS e placebo, ao longo de 4 semanas).</a:t>
            </a:r>
            <a:endParaRPr b="1" sz="2000"/>
          </a:p>
        </p:txBody>
      </p:sp>
      <p:sp>
        <p:nvSpPr>
          <p:cNvPr id="64" name="Google Shape;64;p13"/>
          <p:cNvSpPr txBox="1"/>
          <p:nvPr/>
        </p:nvSpPr>
        <p:spPr>
          <a:xfrm>
            <a:off x="24476960" y="21438054"/>
            <a:ext cx="6399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</a:rPr>
              <a:t>Gráfico  04</a:t>
            </a:r>
            <a:r>
              <a:rPr lang="pt-BR" sz="2000">
                <a:solidFill>
                  <a:schemeClr val="dk1"/>
                </a:solidFill>
              </a:rPr>
              <a:t>: </a:t>
            </a:r>
            <a:r>
              <a:rPr b="1" lang="pt-BR" sz="2000">
                <a:solidFill>
                  <a:schemeClr val="dk1"/>
                </a:solidFill>
              </a:rPr>
              <a:t>valor LV (n= 6 e  9, para INS e placebo, ao longo de 4 semanas).</a:t>
            </a:r>
            <a:endParaRPr b="1" sz="2000"/>
          </a:p>
        </p:txBody>
      </p:sp>
      <p:sp>
        <p:nvSpPr>
          <p:cNvPr id="65" name="Google Shape;65;p13"/>
          <p:cNvSpPr txBox="1"/>
          <p:nvPr/>
        </p:nvSpPr>
        <p:spPr>
          <a:xfrm>
            <a:off x="20421383" y="27833033"/>
            <a:ext cx="6399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</a:rPr>
              <a:t>Gráfico 05</a:t>
            </a:r>
            <a:r>
              <a:rPr lang="pt-BR" sz="2000">
                <a:solidFill>
                  <a:schemeClr val="dk1"/>
                </a:solidFill>
              </a:rPr>
              <a:t>: </a:t>
            </a:r>
            <a:r>
              <a:rPr b="1" lang="pt-BR" sz="2000">
                <a:solidFill>
                  <a:schemeClr val="dk1"/>
                </a:solidFill>
              </a:rPr>
              <a:t>valor TS (n= 6 e  9, para INS e placebo, ao longo de 4 semanas).</a:t>
            </a:r>
            <a:endParaRPr b="1" sz="200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73375" y="10343938"/>
            <a:ext cx="6545399" cy="415773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16973381" y="15182625"/>
            <a:ext cx="69540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Gráfico 01</a:t>
            </a:r>
            <a:r>
              <a:rPr lang="pt-BR" sz="2000"/>
              <a:t>:</a:t>
            </a:r>
            <a:r>
              <a:rPr b="1" lang="pt-BR" sz="2000"/>
              <a:t> valor OSDI (n= 6 e  9, para INS e placebo, ao longo de 4 semanas)</a:t>
            </a:r>
            <a:r>
              <a:rPr b="1" lang="pt-BR" sz="2400"/>
              <a:t>.</a:t>
            </a:r>
            <a:endParaRPr b="1" sz="2400"/>
          </a:p>
        </p:txBody>
      </p:sp>
      <p:sp>
        <p:nvSpPr>
          <p:cNvPr id="68" name="Google Shape;68;p13"/>
          <p:cNvSpPr txBox="1"/>
          <p:nvPr/>
        </p:nvSpPr>
        <p:spPr>
          <a:xfrm>
            <a:off x="24446179" y="15136804"/>
            <a:ext cx="6915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</a:rPr>
              <a:t>Gráfico 02</a:t>
            </a:r>
            <a:r>
              <a:rPr lang="pt-BR" sz="2000">
                <a:solidFill>
                  <a:schemeClr val="dk1"/>
                </a:solidFill>
              </a:rPr>
              <a:t>: </a:t>
            </a:r>
            <a:r>
              <a:rPr b="1" lang="pt-BR" sz="2000">
                <a:solidFill>
                  <a:schemeClr val="dk1"/>
                </a:solidFill>
              </a:rPr>
              <a:t>valor TRFL (n= 6 e  9, para INS e placebo, ao longo de 4 semanas).</a:t>
            </a:r>
            <a:endParaRPr b="1" sz="2000"/>
          </a:p>
        </p:txBody>
      </p:sp>
      <p:cxnSp>
        <p:nvCxnSpPr>
          <p:cNvPr id="69" name="Google Shape;69;p13"/>
          <p:cNvCxnSpPr/>
          <p:nvPr/>
        </p:nvCxnSpPr>
        <p:spPr>
          <a:xfrm flipH="1">
            <a:off x="16917564" y="28914613"/>
            <a:ext cx="14474400" cy="6300"/>
          </a:xfrm>
          <a:prstGeom prst="straightConnector1">
            <a:avLst/>
          </a:prstGeom>
          <a:noFill/>
          <a:ln cap="flat" cmpd="sng" w="1143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 txBox="1"/>
          <p:nvPr/>
        </p:nvSpPr>
        <p:spPr>
          <a:xfrm>
            <a:off x="16818477" y="29876059"/>
            <a:ext cx="143559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</p:txBody>
      </p:sp>
      <p:sp>
        <p:nvSpPr>
          <p:cNvPr id="71" name="Google Shape;71;p13"/>
          <p:cNvSpPr txBox="1"/>
          <p:nvPr/>
        </p:nvSpPr>
        <p:spPr>
          <a:xfrm>
            <a:off x="16814650" y="31049373"/>
            <a:ext cx="145311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dk1"/>
                </a:solidFill>
              </a:rPr>
              <a:t>Os dados mostram que o uso de INS por 30 dias foi seguro. A ampliação da amostra, do tempo e da concentração da INS são propostas futuras para avaliar eficácia de INS nos casos de olho seco e DSj.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 flipH="1">
            <a:off x="16843008" y="32878352"/>
            <a:ext cx="14474400" cy="7200"/>
          </a:xfrm>
          <a:prstGeom prst="straightConnector1">
            <a:avLst/>
          </a:prstGeom>
          <a:noFill/>
          <a:ln cap="flat" cmpd="sng" w="1143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3"/>
          <p:cNvSpPr txBox="1"/>
          <p:nvPr/>
        </p:nvSpPr>
        <p:spPr>
          <a:xfrm>
            <a:off x="16679688" y="34379575"/>
            <a:ext cx="14531100" cy="40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C. H. Shiboski et al., 2016 American College of Rheumatology/European League Against Rheumatism classification criteria for primary Sjogren's syndrome: A consensus and data-driven methodology involving three international patient cohorts. Ann Rheum Dis 76, 9-16 (2017)</a:t>
            </a:r>
            <a:endParaRPr b="1" sz="2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M. Alves et al., Dry eye disease treatment: a systematic review of published trials and a critical appraisal of therapeutic strategies. Ocul Surf 11, 181-192 (2013).</a:t>
            </a:r>
            <a:endParaRPr b="1" sz="2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E. L. C. Cruz-Cazarim et al., Prospective insulin-based ophthalmic delivery systems for the treatment of dry eye syndrome and corneal injuries. Eur J Pharm Biopharm 140, 1-10 (2019).</a:t>
            </a:r>
            <a:endParaRPr b="1" sz="2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L. F. Dalmolin, R. F. V. Lopez, Nanoemulsion as a Platform for Iontophoretic Delivery of Lipophilic Drugs in Skin Tumors. Pharmaceutics 10, (2018)</a:t>
            </a:r>
            <a:r>
              <a:rPr lang="pt-BR" sz="2500"/>
              <a:t>.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4" name="Google Shape;74;p13"/>
          <p:cNvCxnSpPr/>
          <p:nvPr/>
        </p:nvCxnSpPr>
        <p:spPr>
          <a:xfrm flipH="1">
            <a:off x="16715433" y="38923143"/>
            <a:ext cx="14474400" cy="7200"/>
          </a:xfrm>
          <a:prstGeom prst="straightConnector1">
            <a:avLst/>
          </a:prstGeom>
          <a:noFill/>
          <a:ln cap="flat" cmpd="sng" w="1143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" name="Google Shape;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42372" y="40799050"/>
            <a:ext cx="6375348" cy="1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>
            <a:off x="742825" y="8044363"/>
            <a:ext cx="14724300" cy="1118100"/>
          </a:xfrm>
          <a:prstGeom prst="roundRect">
            <a:avLst>
              <a:gd fmla="val 16667" name="adj"/>
            </a:avLst>
          </a:prstGeom>
          <a:solidFill>
            <a:srgbClr val="0C368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77" name="Google Shape;77;p13"/>
          <p:cNvSpPr/>
          <p:nvPr/>
        </p:nvSpPr>
        <p:spPr>
          <a:xfrm>
            <a:off x="733775" y="8190138"/>
            <a:ext cx="14930400" cy="1136400"/>
          </a:xfrm>
          <a:prstGeom prst="roundRect">
            <a:avLst>
              <a:gd fmla="val 16667" name="adj"/>
            </a:avLst>
          </a:prstGeom>
          <a:solidFill>
            <a:srgbClr val="0070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INTRODUÇÃO</a:t>
            </a:r>
            <a:endParaRPr b="1" sz="3000">
              <a:solidFill>
                <a:schemeClr val="lt1"/>
              </a:solidFill>
            </a:endParaRPr>
          </a:p>
        </p:txBody>
      </p:sp>
      <p:cxnSp>
        <p:nvCxnSpPr>
          <p:cNvPr id="78" name="Google Shape;78;p13"/>
          <p:cNvCxnSpPr/>
          <p:nvPr/>
        </p:nvCxnSpPr>
        <p:spPr>
          <a:xfrm flipH="1">
            <a:off x="-88975" y="5844550"/>
            <a:ext cx="32862600" cy="16500"/>
          </a:xfrm>
          <a:prstGeom prst="straightConnector1">
            <a:avLst/>
          </a:prstGeom>
          <a:noFill/>
          <a:ln cap="flat" cmpd="sng" w="1524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3"/>
          <p:cNvCxnSpPr/>
          <p:nvPr/>
        </p:nvCxnSpPr>
        <p:spPr>
          <a:xfrm rot="10800000">
            <a:off x="16833075" y="7730913"/>
            <a:ext cx="14630400" cy="0"/>
          </a:xfrm>
          <a:prstGeom prst="straightConnector1">
            <a:avLst/>
          </a:prstGeom>
          <a:noFill/>
          <a:ln cap="flat" cmpd="sng" w="1143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3"/>
          <p:cNvSpPr txBox="1"/>
          <p:nvPr/>
        </p:nvSpPr>
        <p:spPr>
          <a:xfrm>
            <a:off x="1300912" y="22831927"/>
            <a:ext cx="53253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Figura 01: Tempo de Rotura do Filme Lacrimal (TRFL)</a:t>
            </a:r>
            <a:endParaRPr b="1" sz="2000"/>
          </a:p>
        </p:txBody>
      </p:sp>
      <p:sp>
        <p:nvSpPr>
          <p:cNvPr id="81" name="Google Shape;81;p13"/>
          <p:cNvSpPr txBox="1"/>
          <p:nvPr/>
        </p:nvSpPr>
        <p:spPr>
          <a:xfrm>
            <a:off x="9137033" y="22887547"/>
            <a:ext cx="53253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Figura 02: Coloração da superfície com fluoresceína (CF)</a:t>
            </a:r>
            <a:endParaRPr b="1" sz="2000"/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3918" y="23866348"/>
            <a:ext cx="6198021" cy="367347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1300912" y="27694304"/>
            <a:ext cx="53253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Figura 03: Coloração da superfície com lissamina verde (LV)</a:t>
            </a:r>
            <a:endParaRPr b="1" sz="2000"/>
          </a:p>
        </p:txBody>
      </p:sp>
      <p:cxnSp>
        <p:nvCxnSpPr>
          <p:cNvPr id="84" name="Google Shape;84;p13"/>
          <p:cNvCxnSpPr/>
          <p:nvPr/>
        </p:nvCxnSpPr>
        <p:spPr>
          <a:xfrm flipH="1">
            <a:off x="922558" y="28600152"/>
            <a:ext cx="14474400" cy="7200"/>
          </a:xfrm>
          <a:prstGeom prst="straightConnector1">
            <a:avLst/>
          </a:prstGeom>
          <a:noFill/>
          <a:ln cap="flat" cmpd="sng" w="1143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" name="Google Shape;8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095500" y="10146863"/>
            <a:ext cx="6954000" cy="454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10">
            <a:alphaModFix/>
          </a:blip>
          <a:srcRect b="0" l="4470" r="0" t="0"/>
          <a:stretch/>
        </p:blipFill>
        <p:spPr>
          <a:xfrm>
            <a:off x="8855600" y="23874000"/>
            <a:ext cx="6031483" cy="363228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8937555" y="27631319"/>
            <a:ext cx="53253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Figura 04: Teste de Schirmer (TS)</a:t>
            </a:r>
            <a:endParaRPr b="1" sz="2000"/>
          </a:p>
        </p:txBody>
      </p:sp>
      <p:sp>
        <p:nvSpPr>
          <p:cNvPr id="88" name="Google Shape;88;p13"/>
          <p:cNvSpPr/>
          <p:nvPr/>
        </p:nvSpPr>
        <p:spPr>
          <a:xfrm>
            <a:off x="0" y="-212900"/>
            <a:ext cx="32729700" cy="6006600"/>
          </a:xfrm>
          <a:prstGeom prst="rect">
            <a:avLst/>
          </a:prstGeom>
          <a:solidFill>
            <a:srgbClr val="0C368A"/>
          </a:solidFill>
          <a:ln cap="flat" cmpd="sng" w="9525">
            <a:solidFill>
              <a:srgbClr val="E89C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68A"/>
              </a:solidFill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11">
            <a:alphaModFix/>
          </a:blip>
          <a:srcRect b="0" l="3269" r="0" t="0"/>
          <a:stretch/>
        </p:blipFill>
        <p:spPr>
          <a:xfrm>
            <a:off x="8630349" y="18960229"/>
            <a:ext cx="6338929" cy="36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3475" y="18875475"/>
            <a:ext cx="6198021" cy="367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13">
            <a:alphaModFix/>
          </a:blip>
          <a:srcRect b="17093" l="29695" r="30588" t="16908"/>
          <a:stretch/>
        </p:blipFill>
        <p:spPr>
          <a:xfrm>
            <a:off x="29332200" y="1150763"/>
            <a:ext cx="3067802" cy="31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474300" y="1209717"/>
            <a:ext cx="3067808" cy="306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6202275" y="1509975"/>
            <a:ext cx="20619000" cy="31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5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Colírio de insulina para o tratamento </a:t>
            </a:r>
            <a:endParaRPr b="1" sz="85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5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do olho seco na Doença de Sjögren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07913" y="39770400"/>
            <a:ext cx="14531100" cy="1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/>
              <a:t>Quinze voluntárias, com idade de 62 anos (±8.75 anos) foram incluÍdas, sendo 6 participantes no grupo INS e 9 no grupo PCB. </a:t>
            </a:r>
            <a:r>
              <a:rPr b="1" lang="pt-BR" sz="2600">
                <a:solidFill>
                  <a:schemeClr val="dk1"/>
                </a:solidFill>
              </a:rPr>
              <a:t>Não foram relatados nem um efeito adverso impeditivo para o uso.</a:t>
            </a:r>
            <a:r>
              <a:rPr b="1" lang="pt-BR" sz="2600"/>
              <a:t> O escore do conforto pelo OSDI em t3 foi similar entre os dois grupos [INS: 34.95 (IQR 39.81); PCB: 20 (IQR 24.07); (p&gt;0,05)].</a:t>
            </a:r>
            <a:endParaRPr b="1" sz="2600"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5" name="Google Shape;95;p13"/>
          <p:cNvCxnSpPr/>
          <p:nvPr/>
        </p:nvCxnSpPr>
        <p:spPr>
          <a:xfrm flipH="1">
            <a:off x="742271" y="39056387"/>
            <a:ext cx="14474400" cy="6300"/>
          </a:xfrm>
          <a:prstGeom prst="straightConnector1">
            <a:avLst/>
          </a:prstGeom>
          <a:noFill/>
          <a:ln cap="flat" cmpd="sng" w="114300">
            <a:solidFill>
              <a:srgbClr val="F79C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3"/>
          <p:cNvSpPr/>
          <p:nvPr/>
        </p:nvSpPr>
        <p:spPr>
          <a:xfrm>
            <a:off x="1998637" y="33373625"/>
            <a:ext cx="12050831" cy="4554074"/>
          </a:xfrm>
          <a:custGeom>
            <a:rect b="b" l="l" r="r" t="t"/>
            <a:pathLst>
              <a:path extrusionOk="0" h="7558629" w="14135872">
                <a:moveTo>
                  <a:pt x="0" y="0"/>
                </a:moveTo>
                <a:lnTo>
                  <a:pt x="14135872" y="0"/>
                </a:lnTo>
                <a:lnTo>
                  <a:pt x="14135872" y="7558629"/>
                </a:lnTo>
                <a:lnTo>
                  <a:pt x="0" y="7558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703600" y="12976000"/>
            <a:ext cx="14724300" cy="1118100"/>
          </a:xfrm>
          <a:prstGeom prst="roundRect">
            <a:avLst>
              <a:gd fmla="val 16667" name="adj"/>
            </a:avLst>
          </a:prstGeom>
          <a:solidFill>
            <a:srgbClr val="0C368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98" name="Google Shape;98;p13"/>
          <p:cNvSpPr/>
          <p:nvPr/>
        </p:nvSpPr>
        <p:spPr>
          <a:xfrm>
            <a:off x="694550" y="13121775"/>
            <a:ext cx="14930400" cy="1136400"/>
          </a:xfrm>
          <a:prstGeom prst="roundRect">
            <a:avLst>
              <a:gd fmla="val 16667" name="adj"/>
            </a:avLst>
          </a:prstGeom>
          <a:solidFill>
            <a:srgbClr val="0070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MATERIAIS E MÉTODOS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789863" y="28903438"/>
            <a:ext cx="14724300" cy="1118100"/>
          </a:xfrm>
          <a:prstGeom prst="roundRect">
            <a:avLst>
              <a:gd fmla="val 16667" name="adj"/>
            </a:avLst>
          </a:prstGeom>
          <a:solidFill>
            <a:srgbClr val="0C368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100" name="Google Shape;100;p13"/>
          <p:cNvSpPr/>
          <p:nvPr/>
        </p:nvSpPr>
        <p:spPr>
          <a:xfrm>
            <a:off x="780813" y="29049213"/>
            <a:ext cx="14930400" cy="1136400"/>
          </a:xfrm>
          <a:prstGeom prst="roundRect">
            <a:avLst>
              <a:gd fmla="val 16667" name="adj"/>
            </a:avLst>
          </a:prstGeom>
          <a:solidFill>
            <a:srgbClr val="0070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DESENVOLVIMENTO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617313" y="38670913"/>
            <a:ext cx="14724300" cy="1118100"/>
          </a:xfrm>
          <a:prstGeom prst="roundRect">
            <a:avLst>
              <a:gd fmla="val 16667" name="adj"/>
            </a:avLst>
          </a:prstGeom>
          <a:solidFill>
            <a:srgbClr val="0C368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102" name="Google Shape;102;p13"/>
          <p:cNvSpPr/>
          <p:nvPr/>
        </p:nvSpPr>
        <p:spPr>
          <a:xfrm>
            <a:off x="608263" y="38816688"/>
            <a:ext cx="14930400" cy="1136400"/>
          </a:xfrm>
          <a:prstGeom prst="roundRect">
            <a:avLst>
              <a:gd fmla="val 16667" name="adj"/>
            </a:avLst>
          </a:prstGeom>
          <a:solidFill>
            <a:srgbClr val="0070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RESULTADOS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6742375" y="39305638"/>
            <a:ext cx="14724300" cy="1118100"/>
          </a:xfrm>
          <a:prstGeom prst="roundRect">
            <a:avLst>
              <a:gd fmla="val 16667" name="adj"/>
            </a:avLst>
          </a:prstGeom>
          <a:solidFill>
            <a:srgbClr val="0C368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104" name="Google Shape;104;p13"/>
          <p:cNvSpPr/>
          <p:nvPr/>
        </p:nvSpPr>
        <p:spPr>
          <a:xfrm>
            <a:off x="16733325" y="39451413"/>
            <a:ext cx="14930400" cy="1136400"/>
          </a:xfrm>
          <a:prstGeom prst="roundRect">
            <a:avLst>
              <a:gd fmla="val 16667" name="adj"/>
            </a:avLst>
          </a:prstGeom>
          <a:solidFill>
            <a:srgbClr val="0070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FINANCIAMENTO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708513" y="33220225"/>
            <a:ext cx="14724300" cy="1118100"/>
          </a:xfrm>
          <a:prstGeom prst="roundRect">
            <a:avLst>
              <a:gd fmla="val 16667" name="adj"/>
            </a:avLst>
          </a:prstGeom>
          <a:solidFill>
            <a:srgbClr val="0C368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106" name="Google Shape;106;p13"/>
          <p:cNvSpPr/>
          <p:nvPr/>
        </p:nvSpPr>
        <p:spPr>
          <a:xfrm>
            <a:off x="16699463" y="33366000"/>
            <a:ext cx="14930400" cy="1136400"/>
          </a:xfrm>
          <a:prstGeom prst="roundRect">
            <a:avLst>
              <a:gd fmla="val 16667" name="adj"/>
            </a:avLst>
          </a:prstGeom>
          <a:solidFill>
            <a:srgbClr val="0070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REFERÊNCIAS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16742375" y="29400825"/>
            <a:ext cx="14724300" cy="1118100"/>
          </a:xfrm>
          <a:prstGeom prst="roundRect">
            <a:avLst>
              <a:gd fmla="val 16667" name="adj"/>
            </a:avLst>
          </a:prstGeom>
          <a:solidFill>
            <a:srgbClr val="0070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108" name="Google Shape;108;p13"/>
          <p:cNvSpPr/>
          <p:nvPr/>
        </p:nvSpPr>
        <p:spPr>
          <a:xfrm>
            <a:off x="16733325" y="29546600"/>
            <a:ext cx="14930400" cy="1136400"/>
          </a:xfrm>
          <a:prstGeom prst="roundRect">
            <a:avLst>
              <a:gd fmla="val 16667" name="adj"/>
            </a:avLst>
          </a:prstGeom>
          <a:solidFill>
            <a:srgbClr val="0070A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CONCLUSÃO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2449832" y="37729925"/>
            <a:ext cx="86469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Figura 05: Fluxograma de recrutamento</a:t>
            </a:r>
            <a:endParaRPr b="1" sz="2000"/>
          </a:p>
        </p:txBody>
      </p:sp>
      <p:cxnSp>
        <p:nvCxnSpPr>
          <p:cNvPr id="110" name="Google Shape;110;p13"/>
          <p:cNvCxnSpPr/>
          <p:nvPr/>
        </p:nvCxnSpPr>
        <p:spPr>
          <a:xfrm flipH="1">
            <a:off x="754683" y="38352952"/>
            <a:ext cx="14474400" cy="7200"/>
          </a:xfrm>
          <a:prstGeom prst="straightConnector1">
            <a:avLst/>
          </a:prstGeom>
          <a:noFill/>
          <a:ln cap="flat" cmpd="sng" w="114300">
            <a:solidFill>
              <a:srgbClr val="E89C0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3"/>
          <p:cNvSpPr txBox="1"/>
          <p:nvPr/>
        </p:nvSpPr>
        <p:spPr>
          <a:xfrm>
            <a:off x="16939250" y="8031475"/>
            <a:ext cx="145311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dk1"/>
                </a:solidFill>
              </a:rPr>
              <a:t>Os resultados do teste do TRFL [INS: 3,0 (IQR 11,75); PCB: 4,0 (IQR 2,5)]; do escore da LV [INS: 6,0 (IQR 5,75); PCB: 5,0 (IQR 6,5)]; do escore da CF [INS: 4,0 (IQR 5,75); PCB: 2,0 (IQR 2,5)]; e TS [INS: 1,5 (IQR 6,5); PCB: 5,0 (IQR 21,5)] foram semelhantes em ambos os grupos (p&gt;0,05).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23513575" y="41618975"/>
            <a:ext cx="535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chemeClr val="dk1"/>
                </a:solidFill>
              </a:rPr>
              <a:t>N° do processo: 2022/12312-6</a:t>
            </a:r>
            <a:endParaRPr b="1" sz="2500">
              <a:solidFill>
                <a:schemeClr val="dk1"/>
              </a:solidFill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2725" y="1602625"/>
            <a:ext cx="6935223" cy="23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