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91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4A2159-4316-41B9-89A0-465F9D98DA35}" v="149" dt="2024-01-31T19:04:22.8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648" y="54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0" y="0"/>
            <a:ext cx="5143499" cy="659106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28813" y="521926"/>
            <a:ext cx="5058076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800" b="1" dirty="0" err="1">
                <a:solidFill>
                  <a:srgbClr val="242424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Neurorretinite</a:t>
            </a:r>
            <a:r>
              <a:rPr lang="pt-BR" sz="1800" b="1" dirty="0">
                <a:solidFill>
                  <a:srgbClr val="242424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 por Toxoplasmose- Doença de Jensen</a:t>
            </a:r>
            <a:endParaRPr lang="en-US" sz="2400" b="1" dirty="0">
              <a:latin typeface="Arial Nova" panose="020B05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64019" y="1138387"/>
            <a:ext cx="494801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105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Autora: Thamires Iési de Lima; </a:t>
            </a:r>
            <a:r>
              <a:rPr lang="pt-BR" altLang="pt-BR" sz="1050" b="1" dirty="0" err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Co-autores:Ana</a:t>
            </a:r>
            <a:r>
              <a:rPr lang="pt-BR" altLang="pt-BR" sz="105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 Paula Farias Lima, Bernardo Lannes, Diego Freitas, Adilson Vilas Boas Junior, </a:t>
            </a:r>
            <a:r>
              <a:rPr lang="pt-BR" altLang="pt-BR" sz="1050" b="1" dirty="0" err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Mikaelle</a:t>
            </a:r>
            <a:r>
              <a:rPr lang="pt-BR" altLang="pt-BR" sz="105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 Rodrigues Rego</a:t>
            </a:r>
          </a:p>
          <a:p>
            <a:pPr algn="ctr"/>
            <a:r>
              <a:rPr lang="pt-BR" altLang="pt-BR" sz="1050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Hospital Santo Amaro- Guarujá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8AE9D14F-842A-F348-5788-E610D5AC471A}"/>
              </a:ext>
            </a:extLst>
          </p:cNvPr>
          <p:cNvSpPr txBox="1"/>
          <p:nvPr/>
        </p:nvSpPr>
        <p:spPr>
          <a:xfrm>
            <a:off x="0" y="1836713"/>
            <a:ext cx="5143500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1"/>
                </a:solidFill>
                <a:latin typeface="Arial Nova" panose="020B0504020202020204" pitchFamily="34" charset="0"/>
              </a:rPr>
              <a:t>INTRODUÇÃO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428C6834-9D07-671A-0031-5554C3250262}"/>
              </a:ext>
            </a:extLst>
          </p:cNvPr>
          <p:cNvSpPr txBox="1"/>
          <p:nvPr/>
        </p:nvSpPr>
        <p:spPr>
          <a:xfrm>
            <a:off x="-81957" y="1783784"/>
            <a:ext cx="5222034" cy="1269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br>
              <a:rPr lang="pt-BR" sz="1800" dirty="0">
                <a:solidFill>
                  <a:srgbClr val="24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</a:br>
            <a:r>
              <a:rPr lang="pt-BR" sz="1200" dirty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A Toxoplasmose ocular é a principal causa de </a:t>
            </a:r>
            <a:r>
              <a:rPr lang="pt-BR" sz="1200" dirty="0" err="1">
                <a:latin typeface="Arial Nova" panose="020B0504020202020204" pitchFamily="34" charset="0"/>
                <a:ea typeface="Calibri" panose="020F0502020204030204" pitchFamily="34" charset="0"/>
              </a:rPr>
              <a:t>retinocoroidite</a:t>
            </a:r>
            <a:r>
              <a:rPr lang="pt-BR" sz="1200" dirty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 em humanos, </a:t>
            </a:r>
            <a:r>
              <a:rPr lang="pt-BR" sz="1200" i="1" dirty="0">
                <a:latin typeface="Arial Nova" panose="020B0504020202020204" pitchFamily="34" charset="0"/>
                <a:ea typeface="Calibri" panose="020F0502020204030204" pitchFamily="34" charset="0"/>
              </a:rPr>
              <a:t>p</a:t>
            </a:r>
            <a:r>
              <a:rPr lang="pt-BR" sz="1200" dirty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ode ser congênita ou adquirida.</a:t>
            </a:r>
            <a:r>
              <a:rPr lang="pt-BR" sz="1200" dirty="0">
                <a:latin typeface="Arial Nova" panose="020B0504020202020204" pitchFamily="34" charset="0"/>
                <a:ea typeface="Calibri" panose="020F0502020204030204" pitchFamily="34" charset="0"/>
              </a:rPr>
              <a:t> </a:t>
            </a:r>
            <a:r>
              <a:rPr lang="pt-BR" sz="1200" dirty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Os sintomas incluem visão turva, fotofobia, hiperemia e lacrimejamento. O diagnóstico pode ser feito pela fundoscopia com lesão </a:t>
            </a:r>
            <a:r>
              <a:rPr lang="pt-BR" sz="1200" dirty="0" err="1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patognomônica</a:t>
            </a:r>
            <a:r>
              <a:rPr lang="pt-BR" sz="1200" dirty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 e sorologia</a:t>
            </a:r>
            <a:r>
              <a:rPr lang="pt-BR" sz="1200" dirty="0">
                <a:latin typeface="Arial Nova" panose="020B0504020202020204" pitchFamily="34" charset="0"/>
                <a:ea typeface="Calibri" panose="020F0502020204030204" pitchFamily="34" charset="0"/>
              </a:rPr>
              <a:t>.</a:t>
            </a:r>
            <a:br>
              <a:rPr lang="pt-BR" sz="1050" dirty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</a:br>
            <a:endParaRPr lang="pt-BR" sz="1050" dirty="0">
              <a:latin typeface="Arial Nova" panose="020B0504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AB6E14D0-95D4-A6C6-5E49-9AFB2A0B490B}"/>
              </a:ext>
            </a:extLst>
          </p:cNvPr>
          <p:cNvSpPr txBox="1"/>
          <p:nvPr/>
        </p:nvSpPr>
        <p:spPr>
          <a:xfrm>
            <a:off x="-12133" y="2921511"/>
            <a:ext cx="2511154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MÉTODOS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2AE9D28C-149B-2C29-3D87-D4CC4F8DCEEF}"/>
              </a:ext>
            </a:extLst>
          </p:cNvPr>
          <p:cNvSpPr txBox="1"/>
          <p:nvPr/>
        </p:nvSpPr>
        <p:spPr>
          <a:xfrm>
            <a:off x="-61791" y="3197319"/>
            <a:ext cx="2511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solidFill>
                  <a:srgbClr val="242424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Relato de caso </a:t>
            </a:r>
            <a:r>
              <a:rPr lang="pt-BR" sz="1200" dirty="0">
                <a:solidFill>
                  <a:srgbClr val="242424"/>
                </a:solidFill>
                <a:latin typeface="Arial Nova" panose="020B0504020202020204" pitchFamily="34" charset="0"/>
                <a:ea typeface="Calibri" panose="020F0502020204030204" pitchFamily="34" charset="0"/>
              </a:rPr>
              <a:t>de</a:t>
            </a:r>
            <a:r>
              <a:rPr lang="pt-BR" sz="1200" dirty="0">
                <a:solidFill>
                  <a:srgbClr val="242424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 </a:t>
            </a:r>
            <a:r>
              <a:rPr lang="pt-BR" sz="1200" dirty="0" err="1">
                <a:solidFill>
                  <a:srgbClr val="242424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Neurorretinite</a:t>
            </a:r>
            <a:r>
              <a:rPr lang="pt-BR" sz="1200" dirty="0">
                <a:solidFill>
                  <a:srgbClr val="242424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 por Toxoplasmose- Doença de Jensen.</a:t>
            </a:r>
            <a:endParaRPr lang="pt-BR" sz="1200" dirty="0">
              <a:latin typeface="Arial Nova" panose="020B05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ECCBD665-AF04-BD98-67BA-A90180B2319A}"/>
              </a:ext>
            </a:extLst>
          </p:cNvPr>
          <p:cNvSpPr txBox="1"/>
          <p:nvPr/>
        </p:nvSpPr>
        <p:spPr>
          <a:xfrm>
            <a:off x="0" y="3790215"/>
            <a:ext cx="2499742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RESULTADOS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09B37273-A0AD-1090-923A-1421F97E6AA4}"/>
              </a:ext>
            </a:extLst>
          </p:cNvPr>
          <p:cNvSpPr txBox="1"/>
          <p:nvPr/>
        </p:nvSpPr>
        <p:spPr>
          <a:xfrm>
            <a:off x="-67156" y="4029153"/>
            <a:ext cx="258316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 Nova" panose="020B0504020202020204" pitchFamily="34" charset="0"/>
                <a:ea typeface="Calibri" panose="020F0502020204030204" pitchFamily="34" charset="0"/>
              </a:rPr>
              <a:t>Paciente</a:t>
            </a:r>
            <a:r>
              <a:rPr lang="pt-BR" sz="1200" dirty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 masculino, 20 anos, com queixa de baixa acuidade visual súbita associada a cefaleia, lacrimejamento, moscas</a:t>
            </a:r>
            <a:r>
              <a:rPr lang="pt-BR" sz="1200" dirty="0">
                <a:latin typeface="Arial Nova" panose="020B0504020202020204" pitchFamily="34" charset="0"/>
                <a:ea typeface="Calibri" panose="020F0502020204030204" pitchFamily="34" charset="0"/>
              </a:rPr>
              <a:t> </a:t>
            </a:r>
            <a:r>
              <a:rPr lang="pt-BR" sz="1200" dirty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volantes e flashes há 15 dias. Ao exame físico com AVSC de PL em OD e 20/20 em OE. Biomicroscopia de OD</a:t>
            </a:r>
            <a:r>
              <a:rPr lang="pt-BR" sz="1200" dirty="0">
                <a:latin typeface="Arial Nova" panose="020B0504020202020204" pitchFamily="34" charset="0"/>
                <a:ea typeface="Calibri" panose="020F0502020204030204" pitchFamily="34" charset="0"/>
              </a:rPr>
              <a:t> com</a:t>
            </a:r>
            <a:r>
              <a:rPr lang="pt-BR" sz="1200" dirty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 córnea integra, transparente, RCA 3+/4, PKS finos e granulomatosos</a:t>
            </a:r>
            <a:r>
              <a:rPr lang="pt-BR" sz="1200" dirty="0">
                <a:latin typeface="Arial Nova" panose="020B0504020202020204" pitchFamily="34" charset="0"/>
                <a:ea typeface="Calibri" panose="020F0502020204030204" pitchFamily="34" charset="0"/>
              </a:rPr>
              <a:t>.</a:t>
            </a:r>
            <a:r>
              <a:rPr lang="pt-BR" sz="1200" dirty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 Fundoscopia OD (figura 1) com presença de edema de papila, retina aplicada com lesão </a:t>
            </a:r>
            <a:r>
              <a:rPr lang="pt-BR" sz="1200" dirty="0" err="1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peripapilar</a:t>
            </a:r>
            <a:r>
              <a:rPr lang="pt-BR" sz="1200" dirty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 acometendo feixe </a:t>
            </a:r>
            <a:r>
              <a:rPr lang="pt-BR" sz="1200" dirty="0" err="1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papilomacular</a:t>
            </a:r>
            <a:r>
              <a:rPr lang="pt-BR" sz="1200" dirty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, DR seroso e vasculite e OE sem alterações (figura 2). Sorologia para toxoplasmose IGG 35.90 e IGM 0.12. Demais sorologias sem alterações. AFG (figuras 3 e 4) com área de </a:t>
            </a:r>
            <a:r>
              <a:rPr lang="pt-BR" sz="1200" dirty="0" err="1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hipofluorescência</a:t>
            </a:r>
            <a:r>
              <a:rPr lang="pt-BR" sz="1200" dirty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 sugestiva de </a:t>
            </a:r>
            <a:r>
              <a:rPr lang="pt-BR" sz="1200" dirty="0" err="1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ma</a:t>
            </a:r>
            <a:r>
              <a:rPr lang="pt-BR" sz="1200" dirty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 perfusão, com </a:t>
            </a:r>
            <a:r>
              <a:rPr lang="pt-BR" sz="1200" dirty="0" err="1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ciliorretiniana</a:t>
            </a:r>
            <a:r>
              <a:rPr lang="pt-BR" sz="1200" dirty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 patente</a:t>
            </a:r>
            <a:r>
              <a:rPr lang="pt-BR" sz="1200" dirty="0">
                <a:latin typeface="Arial Nova" panose="020B0504020202020204" pitchFamily="34" charset="0"/>
                <a:ea typeface="Calibri" panose="020F0502020204030204" pitchFamily="34" charset="0"/>
              </a:rPr>
              <a:t>, </a:t>
            </a:r>
            <a:r>
              <a:rPr lang="pt-BR" sz="1200" dirty="0" err="1">
                <a:latin typeface="Arial Nova" panose="020B0504020202020204" pitchFamily="34" charset="0"/>
                <a:ea typeface="Calibri" panose="020F0502020204030204" pitchFamily="34" charset="0"/>
              </a:rPr>
              <a:t>e</a:t>
            </a:r>
            <a:r>
              <a:rPr lang="pt-BR" sz="1200" dirty="0" err="1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xtravazamento</a:t>
            </a:r>
            <a:r>
              <a:rPr lang="pt-BR" sz="1200" dirty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 de contraste no disco óptico</a:t>
            </a:r>
            <a:r>
              <a:rPr lang="pt-BR" sz="1200" dirty="0">
                <a:latin typeface="Arial Nova" panose="020B0504020202020204" pitchFamily="34" charset="0"/>
                <a:ea typeface="Calibri" panose="020F0502020204030204" pitchFamily="34" charset="0"/>
              </a:rPr>
              <a:t>. </a:t>
            </a:r>
            <a:r>
              <a:rPr lang="pt-BR" sz="1200" dirty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Paciente com tratamento instituído</a:t>
            </a:r>
            <a:r>
              <a:rPr lang="pt-BR" sz="1200" dirty="0">
                <a:latin typeface="Arial Nova" panose="020B0504020202020204" pitchFamily="34" charset="0"/>
                <a:ea typeface="Calibri" panose="020F0502020204030204" pitchFamily="34" charset="0"/>
              </a:rPr>
              <a:t>, </a:t>
            </a:r>
            <a:r>
              <a:rPr lang="pt-BR" sz="1200" dirty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em acompanhamento com a  equipe da retina.</a:t>
            </a:r>
            <a:endParaRPr lang="pt-BR" sz="1200" dirty="0">
              <a:latin typeface="Arial Nova" panose="020B0504020202020204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FB233D53-0AE7-E2E7-60DC-1CDCC7FD0961}"/>
              </a:ext>
            </a:extLst>
          </p:cNvPr>
          <p:cNvSpPr txBox="1"/>
          <p:nvPr/>
        </p:nvSpPr>
        <p:spPr>
          <a:xfrm>
            <a:off x="2577534" y="5295756"/>
            <a:ext cx="2580438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CONCLUSÕES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F4B5441-0BB7-E200-5876-2AA540298BC2}"/>
              </a:ext>
            </a:extLst>
          </p:cNvPr>
          <p:cNvSpPr txBox="1"/>
          <p:nvPr/>
        </p:nvSpPr>
        <p:spPr>
          <a:xfrm>
            <a:off x="2516006" y="5516274"/>
            <a:ext cx="26768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0" i="0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toxoplasmose é uma das principais causas de </a:t>
            </a:r>
            <a:r>
              <a:rPr lang="pt-BR" sz="1200" dirty="0" err="1"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retinocoroidite</a:t>
            </a:r>
            <a:r>
              <a:rPr lang="pt-BR" sz="1200" b="0" i="0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O diagnóstico precoce é fundamental para que tratamento se inicie rapidamente, assim com melhor prognóstico visual. É de </a:t>
            </a:r>
            <a:r>
              <a:rPr lang="pt-BR" sz="1200" dirty="0"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suma</a:t>
            </a:r>
            <a:r>
              <a:rPr lang="pt-BR" sz="1200" b="0" i="0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importância </a:t>
            </a:r>
            <a:r>
              <a:rPr lang="pt-BR" sz="1200" dirty="0"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prevenção dos </a:t>
            </a:r>
            <a:r>
              <a:rPr lang="pt-BR" sz="1200" b="0" i="0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fatores causais e o acesso rápido ao diagnóstico para </a:t>
            </a:r>
            <a:r>
              <a:rPr lang="pt-BR" sz="1200" dirty="0"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evitar</a:t>
            </a:r>
            <a:r>
              <a:rPr lang="pt-BR" sz="1200" b="0" i="0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casos graves.</a:t>
            </a:r>
            <a:endParaRPr lang="pt-BR" sz="1200" dirty="0">
              <a:effectLst/>
              <a:latin typeface="Arial Nova" panose="020B05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BB34E49-764B-FB42-9A61-635E206E5366}"/>
              </a:ext>
            </a:extLst>
          </p:cNvPr>
          <p:cNvSpPr txBox="1"/>
          <p:nvPr/>
        </p:nvSpPr>
        <p:spPr>
          <a:xfrm>
            <a:off x="2568846" y="7216898"/>
            <a:ext cx="2585538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PALAVRAS CHAVE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1E41C51-59AC-A22B-382C-F7333F2BA1BD}"/>
              </a:ext>
            </a:extLst>
          </p:cNvPr>
          <p:cNvSpPr txBox="1"/>
          <p:nvPr/>
        </p:nvSpPr>
        <p:spPr>
          <a:xfrm>
            <a:off x="2577534" y="2920166"/>
            <a:ext cx="2571749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IMAGENS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DC1CDF7-0500-84B7-8E74-FD2C9F4BF3CC}"/>
              </a:ext>
            </a:extLst>
          </p:cNvPr>
          <p:cNvSpPr txBox="1"/>
          <p:nvPr/>
        </p:nvSpPr>
        <p:spPr>
          <a:xfrm>
            <a:off x="2557851" y="7719719"/>
            <a:ext cx="2593148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BIBLIOGRAFIA</a:t>
            </a:r>
          </a:p>
        </p:txBody>
      </p:sp>
      <p:pic>
        <p:nvPicPr>
          <p:cNvPr id="22" name="Imagem 21" descr="Uma imagem contendo luz, estrela&#10;&#10;Descrição gerada automaticamente">
            <a:extLst>
              <a:ext uri="{FF2B5EF4-FFF2-40B4-BE49-F238E27FC236}">
                <a16:creationId xmlns:a16="http://schemas.microsoft.com/office/drawing/2014/main" id="{1D8BE098-79D5-BD3B-9F64-908B151C8FD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1" r="16401"/>
          <a:stretch/>
        </p:blipFill>
        <p:spPr>
          <a:xfrm>
            <a:off x="2611677" y="3236123"/>
            <a:ext cx="1288302" cy="989356"/>
          </a:xfrm>
          <a:prstGeom prst="rect">
            <a:avLst/>
          </a:prstGeom>
        </p:spPr>
      </p:pic>
      <p:pic>
        <p:nvPicPr>
          <p:cNvPr id="24" name="Imagem 23" descr="Uma imagem contendo no interior, rosa, mesa, grande&#10;&#10;Descrição gerada automaticamente">
            <a:extLst>
              <a:ext uri="{FF2B5EF4-FFF2-40B4-BE49-F238E27FC236}">
                <a16:creationId xmlns:a16="http://schemas.microsoft.com/office/drawing/2014/main" id="{6357C4D8-42AA-B8DC-823C-13A9B69B497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1" r="16401"/>
          <a:stretch/>
        </p:blipFill>
        <p:spPr>
          <a:xfrm>
            <a:off x="3893863" y="3236123"/>
            <a:ext cx="1258606" cy="973362"/>
          </a:xfrm>
          <a:prstGeom prst="rect">
            <a:avLst/>
          </a:prstGeom>
        </p:spPr>
      </p:pic>
      <p:pic>
        <p:nvPicPr>
          <p:cNvPr id="26" name="Imagem 25" descr="Foto preta e branca de uma luz&#10;&#10;Descrição gerada automaticamente com confiança baixa">
            <a:extLst>
              <a:ext uri="{FF2B5EF4-FFF2-40B4-BE49-F238E27FC236}">
                <a16:creationId xmlns:a16="http://schemas.microsoft.com/office/drawing/2014/main" id="{887794FA-2A58-CFFE-1C7E-B4DD7F494F4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7755" y="4210044"/>
            <a:ext cx="1285807" cy="1025345"/>
          </a:xfrm>
          <a:prstGeom prst="rect">
            <a:avLst/>
          </a:prstGeom>
        </p:spPr>
      </p:pic>
      <p:pic>
        <p:nvPicPr>
          <p:cNvPr id="28" name="Imagem 27" descr="Foto preta e branca da lua&#10;&#10;Descrição gerada automaticamente">
            <a:extLst>
              <a:ext uri="{FF2B5EF4-FFF2-40B4-BE49-F238E27FC236}">
                <a16:creationId xmlns:a16="http://schemas.microsoft.com/office/drawing/2014/main" id="{E6B42A40-57D7-A590-64A1-344470A4E4F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631" y="4182598"/>
            <a:ext cx="1279070" cy="1063995"/>
          </a:xfrm>
          <a:prstGeom prst="rect">
            <a:avLst/>
          </a:prstGeom>
        </p:spPr>
      </p:pic>
      <p:sp>
        <p:nvSpPr>
          <p:cNvPr id="29" name="CaixaDeTexto 28">
            <a:extLst>
              <a:ext uri="{FF2B5EF4-FFF2-40B4-BE49-F238E27FC236}">
                <a16:creationId xmlns:a16="http://schemas.microsoft.com/office/drawing/2014/main" id="{F3FCC332-2981-6E25-7972-FAD05AB4AF19}"/>
              </a:ext>
            </a:extLst>
          </p:cNvPr>
          <p:cNvSpPr txBox="1"/>
          <p:nvPr/>
        </p:nvSpPr>
        <p:spPr>
          <a:xfrm>
            <a:off x="2586127" y="3234939"/>
            <a:ext cx="2160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19B3ABA2-AD14-2C50-52E4-DA4AF298AAAE}"/>
              </a:ext>
            </a:extLst>
          </p:cNvPr>
          <p:cNvSpPr txBox="1"/>
          <p:nvPr/>
        </p:nvSpPr>
        <p:spPr>
          <a:xfrm>
            <a:off x="3893562" y="3237904"/>
            <a:ext cx="2160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726AFA8D-3A32-BF61-5E91-38CCF775B9D5}"/>
              </a:ext>
            </a:extLst>
          </p:cNvPr>
          <p:cNvSpPr txBox="1"/>
          <p:nvPr/>
        </p:nvSpPr>
        <p:spPr>
          <a:xfrm>
            <a:off x="2568846" y="4184129"/>
            <a:ext cx="3600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FC77BF5E-E2A9-0DD9-F770-73A4DD1D5D54}"/>
              </a:ext>
            </a:extLst>
          </p:cNvPr>
          <p:cNvSpPr txBox="1"/>
          <p:nvPr/>
        </p:nvSpPr>
        <p:spPr>
          <a:xfrm>
            <a:off x="3837445" y="4154472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6D5441E1-4B4A-5FA4-9D43-922D831540A3}"/>
              </a:ext>
            </a:extLst>
          </p:cNvPr>
          <p:cNvSpPr txBox="1"/>
          <p:nvPr/>
        </p:nvSpPr>
        <p:spPr>
          <a:xfrm>
            <a:off x="2450105" y="7468542"/>
            <a:ext cx="34257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0" i="0" dirty="0" err="1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Toxoplasmose,</a:t>
            </a:r>
            <a:r>
              <a:rPr lang="pt-BR" sz="1200" dirty="0" err="1"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retinocoroidite</a:t>
            </a:r>
            <a:r>
              <a:rPr lang="pt-BR" sz="1200" b="0" i="0" dirty="0" err="1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,vasculite</a:t>
            </a:r>
            <a:r>
              <a:rPr lang="pt-BR" sz="1200" b="0" i="0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1200" dirty="0">
              <a:effectLst/>
              <a:latin typeface="Arial Nova" panose="020B05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E58CBB7-4AB2-78DC-AFEC-6BADA01D26B1}"/>
              </a:ext>
            </a:extLst>
          </p:cNvPr>
          <p:cNvSpPr txBox="1"/>
          <p:nvPr/>
        </p:nvSpPr>
        <p:spPr>
          <a:xfrm>
            <a:off x="2505727" y="7957659"/>
            <a:ext cx="26634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i="0" dirty="0">
                <a:effectLst/>
                <a:latin typeface="Arial Nova" panose="020B0504020202020204" pitchFamily="34" charset="0"/>
              </a:rPr>
              <a:t>FAWZI, </a:t>
            </a:r>
            <a:r>
              <a:rPr lang="pt-BR" sz="1200" i="0" dirty="0" err="1">
                <a:effectLst/>
                <a:latin typeface="Arial Nova" panose="020B0504020202020204" pitchFamily="34" charset="0"/>
              </a:rPr>
              <a:t>Amani</a:t>
            </a:r>
            <a:r>
              <a:rPr lang="pt-BR" sz="1200" i="0" dirty="0">
                <a:effectLst/>
                <a:latin typeface="Arial Nova" panose="020B0504020202020204" pitchFamily="34" charset="0"/>
              </a:rPr>
              <a:t> </a:t>
            </a:r>
            <a:r>
              <a:rPr lang="pt-BR" sz="1200" i="1" dirty="0">
                <a:effectLst/>
                <a:latin typeface="Arial Nova" panose="020B0504020202020204" pitchFamily="34" charset="0"/>
              </a:rPr>
              <a:t>et al</a:t>
            </a:r>
            <a:r>
              <a:rPr lang="pt-BR" sz="1200" i="0" dirty="0">
                <a:effectLst/>
                <a:latin typeface="Arial Nova" panose="020B0504020202020204" pitchFamily="34" charset="0"/>
              </a:rPr>
              <a:t>. Retina </a:t>
            </a:r>
            <a:r>
              <a:rPr lang="pt-BR" sz="1200" i="0" dirty="0" err="1">
                <a:effectLst/>
                <a:latin typeface="Arial Nova" panose="020B0504020202020204" pitchFamily="34" charset="0"/>
              </a:rPr>
              <a:t>and</a:t>
            </a:r>
            <a:r>
              <a:rPr lang="pt-BR" sz="1200" i="0" dirty="0">
                <a:effectLst/>
                <a:latin typeface="Arial Nova" panose="020B0504020202020204" pitchFamily="34" charset="0"/>
              </a:rPr>
              <a:t> </a:t>
            </a:r>
            <a:r>
              <a:rPr lang="pt-BR" sz="1200" i="0" dirty="0" err="1">
                <a:effectLst/>
                <a:latin typeface="Arial Nova" panose="020B0504020202020204" pitchFamily="34" charset="0"/>
              </a:rPr>
              <a:t>Vitreous</a:t>
            </a:r>
            <a:r>
              <a:rPr lang="pt-BR" sz="1200" i="0" dirty="0">
                <a:effectLst/>
                <a:latin typeface="Arial Nova" panose="020B0504020202020204" pitchFamily="34" charset="0"/>
              </a:rPr>
              <a:t>: Basic </a:t>
            </a:r>
            <a:r>
              <a:rPr lang="pt-BR" sz="1200" i="0" dirty="0" err="1">
                <a:effectLst/>
                <a:latin typeface="Arial Nova" panose="020B0504020202020204" pitchFamily="34" charset="0"/>
              </a:rPr>
              <a:t>and</a:t>
            </a:r>
            <a:r>
              <a:rPr lang="pt-BR" sz="1200" i="0" dirty="0">
                <a:effectLst/>
                <a:latin typeface="Arial Nova" panose="020B0504020202020204" pitchFamily="34" charset="0"/>
              </a:rPr>
              <a:t> Clinical Science </a:t>
            </a:r>
            <a:r>
              <a:rPr lang="pt-BR" sz="1200" i="0" dirty="0" err="1">
                <a:effectLst/>
                <a:latin typeface="Arial Nova" panose="020B0504020202020204" pitchFamily="34" charset="0"/>
              </a:rPr>
              <a:t>Course</a:t>
            </a:r>
            <a:r>
              <a:rPr lang="pt-BR" sz="1200" i="0" dirty="0">
                <a:effectLst/>
                <a:latin typeface="Arial Nova" panose="020B0504020202020204" pitchFamily="34" charset="0"/>
              </a:rPr>
              <a:t>. 12. ed. San Francisco, CA: American </a:t>
            </a:r>
            <a:r>
              <a:rPr lang="pt-BR" sz="1200" i="0" dirty="0" err="1">
                <a:effectLst/>
                <a:latin typeface="Arial Nova" panose="020B0504020202020204" pitchFamily="34" charset="0"/>
              </a:rPr>
              <a:t>Academy</a:t>
            </a:r>
            <a:r>
              <a:rPr lang="pt-BR" sz="1200" i="0" dirty="0">
                <a:effectLst/>
                <a:latin typeface="Arial Nova" panose="020B0504020202020204" pitchFamily="34" charset="0"/>
              </a:rPr>
              <a:t> </a:t>
            </a:r>
            <a:r>
              <a:rPr lang="pt-BR" sz="1200" i="0" dirty="0" err="1">
                <a:effectLst/>
                <a:latin typeface="Arial Nova" panose="020B0504020202020204" pitchFamily="34" charset="0"/>
              </a:rPr>
              <a:t>of</a:t>
            </a:r>
            <a:r>
              <a:rPr lang="pt-BR" sz="1200" i="0" dirty="0">
                <a:effectLst/>
                <a:latin typeface="Arial Nova" panose="020B0504020202020204" pitchFamily="34" charset="0"/>
              </a:rPr>
              <a:t> </a:t>
            </a:r>
            <a:r>
              <a:rPr lang="pt-BR" sz="1200" i="0" dirty="0" err="1">
                <a:effectLst/>
                <a:latin typeface="Arial Nova" panose="020B0504020202020204" pitchFamily="34" charset="0"/>
              </a:rPr>
              <a:t>Ophthalmology</a:t>
            </a:r>
            <a:r>
              <a:rPr lang="pt-BR" sz="1200" i="0" dirty="0">
                <a:effectLst/>
                <a:latin typeface="Arial Nova" panose="020B0504020202020204" pitchFamily="34" charset="0"/>
              </a:rPr>
              <a:t>, </a:t>
            </a:r>
            <a:r>
              <a:rPr lang="pt-BR" sz="1200" i="1" dirty="0">
                <a:effectLst/>
                <a:latin typeface="Arial Nova" panose="020B0504020202020204" pitchFamily="34" charset="0"/>
              </a:rPr>
              <a:t>Ano 2022-2023.</a:t>
            </a:r>
            <a:r>
              <a:rPr lang="pt-BR" sz="1200" i="0" dirty="0">
                <a:effectLst/>
                <a:latin typeface="Arial Nova" panose="020B0504020202020204" pitchFamily="34" charset="0"/>
              </a:rPr>
              <a:t> 249-281 p.</a:t>
            </a:r>
            <a:endParaRPr lang="pt-BR" sz="1200" dirty="0">
              <a:latin typeface="Arial Nova" panose="020B05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4094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344</Words>
  <Application>Microsoft Office PowerPoint</Application>
  <PresentationFormat>Apresentação na tela (16:9)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Nova</vt:lpstr>
      <vt:lpstr>Calibri</vt:lpstr>
      <vt:lpstr>Segoe UI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Thamires Iési</cp:lastModifiedBy>
  <cp:revision>13</cp:revision>
  <dcterms:created xsi:type="dcterms:W3CDTF">2024-01-09T13:58:08Z</dcterms:created>
  <dcterms:modified xsi:type="dcterms:W3CDTF">2024-01-31T19:04:22Z</dcterms:modified>
</cp:coreProperties>
</file>