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32397700" cy="431927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0"/>
  </p:normalViewPr>
  <p:slideViewPr>
    <p:cSldViewPr snapToGrid="0">
      <p:cViewPr>
        <p:scale>
          <a:sx n="17" d="100"/>
          <a:sy n="17" d="100"/>
        </p:scale>
        <p:origin x="3144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2429947" y="7070107"/>
            <a:ext cx="27539396" cy="15040224"/>
          </a:xfrm>
          <a:prstGeom prst="rect">
            <a:avLst/>
          </a:prstGeom>
        </p:spPr>
        <p:txBody>
          <a:bodyPr anchor="b"/>
          <a:lstStyle>
            <a:lvl1pPr algn="ctr">
              <a:defRPr sz="21200"/>
            </a:lvl1pPr>
          </a:lstStyle>
          <a:p>
            <a:r>
              <a:t>Texto do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049910" y="22690337"/>
            <a:ext cx="24299468" cy="1043015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8500"/>
            </a:lvl1pPr>
            <a:lvl2pPr marL="2429926" indent="-809975" algn="ctr">
              <a:buFontTx/>
              <a:defRPr sz="8500"/>
            </a:lvl2pPr>
            <a:lvl3pPr marL="4223443" indent="-983541" algn="ctr">
              <a:buFontTx/>
              <a:defRPr sz="8500"/>
            </a:lvl3pPr>
            <a:lvl4pPr marL="5952677" indent="-1092824" algn="ctr">
              <a:buFontTx/>
              <a:defRPr sz="8500"/>
            </a:lvl4pPr>
            <a:lvl5pPr marL="7572628" indent="-1092824" algn="ctr">
              <a:buFontTx/>
              <a:defRPr sz="85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23185741" y="2300034"/>
            <a:ext cx="6986098" cy="36610544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2227452" y="2300034"/>
            <a:ext cx="20553299" cy="36610544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8" cy="17970262"/>
          </a:xfrm>
          <a:prstGeom prst="rect">
            <a:avLst/>
          </a:prstGeom>
        </p:spPr>
        <p:txBody>
          <a:bodyPr anchor="b"/>
          <a:lstStyle>
            <a:lvl1pPr>
              <a:defRPr sz="21200"/>
            </a:lvl1pPr>
          </a:lstStyle>
          <a:p>
            <a:r>
              <a:t>Texto do Título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2210578" y="28910439"/>
            <a:ext cx="27944388" cy="94501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8500"/>
            </a:lvl1pPr>
            <a:lvl2pPr marL="2429926" indent="-809975">
              <a:buFontTx/>
              <a:defRPr sz="8500"/>
            </a:lvl2pPr>
            <a:lvl3pPr marL="4223443" indent="-983541">
              <a:buFontTx/>
              <a:defRPr sz="8500"/>
            </a:lvl3pPr>
            <a:lvl4pPr marL="5952677" indent="-1092824">
              <a:buFontTx/>
              <a:defRPr sz="8500"/>
            </a:lvl4pPr>
            <a:lvl5pPr marL="7572628" indent="-1092824">
              <a:buFontTx/>
              <a:defRPr sz="85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2227451" y="11500170"/>
            <a:ext cx="13769698" cy="2741040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2231669" y="2300042"/>
            <a:ext cx="27944392" cy="8350128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2231675" y="10590159"/>
            <a:ext cx="13706415" cy="519007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8500" b="1"/>
            </a:lvl1pPr>
            <a:lvl2pPr marL="2429926" indent="-809975">
              <a:buFontTx/>
              <a:defRPr sz="8500" b="1"/>
            </a:lvl2pPr>
            <a:lvl3pPr marL="4223443" indent="-983541">
              <a:buFontTx/>
              <a:defRPr sz="8500" b="1"/>
            </a:lvl3pPr>
            <a:lvl4pPr marL="5952677" indent="-1092824">
              <a:buFontTx/>
              <a:defRPr sz="8500" b="1"/>
            </a:lvl4pPr>
            <a:lvl5pPr marL="7572628" indent="-1092824">
              <a:buFontTx/>
              <a:defRPr sz="8500" b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16402141" y="10590159"/>
            <a:ext cx="13773918" cy="519007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2231669" y="2880042"/>
            <a:ext cx="10449617" cy="10080150"/>
          </a:xfrm>
          <a:prstGeom prst="rect">
            <a:avLst/>
          </a:prstGeom>
        </p:spPr>
        <p:txBody>
          <a:bodyPr anchor="b"/>
          <a:lstStyle>
            <a:lvl1pPr>
              <a:defRPr sz="11300"/>
            </a:lvl1pPr>
          </a:lstStyle>
          <a:p>
            <a:r>
              <a:t>Texto do Título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13773917" y="6220102"/>
            <a:ext cx="16402142" cy="30700452"/>
          </a:xfrm>
          <a:prstGeom prst="rect">
            <a:avLst/>
          </a:prstGeom>
        </p:spPr>
        <p:txBody>
          <a:bodyPr/>
          <a:lstStyle>
            <a:lvl1pPr marL="809976" indent="-809976">
              <a:defRPr sz="11300"/>
            </a:lvl1pPr>
            <a:lvl2pPr marL="2544468" indent="-924517">
              <a:defRPr sz="11300"/>
            </a:lvl2pPr>
            <a:lvl3pPr marL="4316693" indent="-1076790">
              <a:defRPr sz="11300"/>
            </a:lvl3pPr>
            <a:lvl4pPr marL="6167385" indent="-1307532">
              <a:defRPr sz="11300"/>
            </a:lvl4pPr>
            <a:lvl5pPr marL="7787336" indent="-1307531">
              <a:defRPr sz="113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2231670" y="12960191"/>
            <a:ext cx="10449616" cy="2401035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2231669" y="2880042"/>
            <a:ext cx="10449617" cy="10080150"/>
          </a:xfrm>
          <a:prstGeom prst="rect">
            <a:avLst/>
          </a:prstGeom>
        </p:spPr>
        <p:txBody>
          <a:bodyPr anchor="b"/>
          <a:lstStyle>
            <a:lvl1pPr>
              <a:defRPr sz="11300"/>
            </a:lvl1pPr>
          </a:lstStyle>
          <a:p>
            <a:r>
              <a:t>Texto do Título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3773917" y="6220102"/>
            <a:ext cx="16402142" cy="307004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2231669" y="12960191"/>
            <a:ext cx="10449617" cy="2401035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5600"/>
            </a:lvl1pPr>
            <a:lvl2pPr marL="2153581" indent="-533630">
              <a:buFontTx/>
              <a:defRPr sz="5600"/>
            </a:lvl2pPr>
            <a:lvl3pPr marL="3887882" indent="-647980">
              <a:buFontTx/>
              <a:defRPr sz="5600"/>
            </a:lvl3pPr>
            <a:lvl4pPr marL="5579831" indent="-719978">
              <a:buFontTx/>
              <a:defRPr sz="5600"/>
            </a:lvl4pPr>
            <a:lvl5pPr marL="7199782" indent="-719978">
              <a:buFontTx/>
              <a:defRPr sz="56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2227451" y="2300042"/>
            <a:ext cx="27944388" cy="8350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8" cy="2741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29508256" y="40840098"/>
            <a:ext cx="663583" cy="7010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4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32399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5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32399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5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32399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5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32399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5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32399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5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32399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5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32399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5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32399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5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3239902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5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809974" marR="0" indent="-809974" algn="l" defTabSz="3239902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00000"/>
        <a:buFont typeface="Arial"/>
        <a:buChar char="•"/>
        <a:tabLst/>
        <a:defRPr sz="99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2563334" marR="0" indent="-943383" algn="l" defTabSz="3239902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00000"/>
        <a:buFont typeface="Arial"/>
        <a:buChar char="•"/>
        <a:tabLst/>
        <a:defRPr sz="99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4385438" marR="0" indent="-1145537" algn="l" defTabSz="3239902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00000"/>
        <a:buFont typeface="Arial"/>
        <a:buChar char="•"/>
        <a:tabLst/>
        <a:defRPr sz="99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6132672" marR="0" indent="-1272819" algn="l" defTabSz="3239902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00000"/>
        <a:buFont typeface="Arial"/>
        <a:buChar char="•"/>
        <a:tabLst/>
        <a:defRPr sz="99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7752622" marR="0" indent="-1272819" algn="l" defTabSz="3239902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00000"/>
        <a:buFont typeface="Arial"/>
        <a:buChar char="•"/>
        <a:tabLst/>
        <a:defRPr sz="99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9372575" marR="0" indent="-1272819" algn="l" defTabSz="3239902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00000"/>
        <a:buFont typeface="Arial"/>
        <a:buChar char="•"/>
        <a:tabLst/>
        <a:defRPr sz="99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10992525" marR="0" indent="-1272819" algn="l" defTabSz="3239902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00000"/>
        <a:buFont typeface="Arial"/>
        <a:buChar char="•"/>
        <a:tabLst/>
        <a:defRPr sz="99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12612475" marR="0" indent="-1272819" algn="l" defTabSz="3239902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00000"/>
        <a:buFont typeface="Arial"/>
        <a:buChar char="•"/>
        <a:tabLst/>
        <a:defRPr sz="99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14232427" marR="0" indent="-1272819" algn="l" defTabSz="3239902" rtl="0" latinLnBrk="0">
        <a:lnSpc>
          <a:spcPct val="90000"/>
        </a:lnSpc>
        <a:spcBef>
          <a:spcPts val="3500"/>
        </a:spcBef>
        <a:spcAft>
          <a:spcPts val="0"/>
        </a:spcAft>
        <a:buClrTx/>
        <a:buSzPct val="100000"/>
        <a:buFont typeface="Arial"/>
        <a:buChar char="•"/>
        <a:tabLst/>
        <a:defRPr sz="99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1.png"/>
          <p:cNvPicPr>
            <a:picLocks noChangeAspect="1"/>
          </p:cNvPicPr>
          <p:nvPr/>
        </p:nvPicPr>
        <p:blipFill>
          <a:blip r:embed="rId2"/>
          <a:srcRect b="92293"/>
          <a:stretch>
            <a:fillRect/>
          </a:stretch>
        </p:blipFill>
        <p:spPr>
          <a:xfrm>
            <a:off x="-238919" y="-76200"/>
            <a:ext cx="32813350" cy="4495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2929749" y="10077533"/>
            <a:ext cx="26538204" cy="7740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 defTabSz="914400">
              <a:defRPr sz="71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AUTORES:</a:t>
            </a:r>
          </a:p>
          <a:p>
            <a:pPr algn="ctr" defTabSz="914400">
              <a:defRPr sz="71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Sérgio Ferreira Santos da Cruz</a:t>
            </a:r>
            <a:r>
              <a:rPr lang="pt-BR" baseline="30000" dirty="0"/>
              <a:t>1</a:t>
            </a:r>
            <a:endParaRPr lang="pt-BR" dirty="0"/>
          </a:p>
          <a:p>
            <a:pPr algn="ctr" defTabSz="914400">
              <a:defRPr sz="7100">
                <a:latin typeface="Arial"/>
                <a:ea typeface="Arial"/>
                <a:cs typeface="Arial"/>
                <a:sym typeface="Arial"/>
              </a:defRPr>
            </a:pPr>
            <a:r>
              <a:rPr lang="pt-BR" dirty="0"/>
              <a:t>Matheus Ferreira Santos da Cruz</a:t>
            </a:r>
            <a:r>
              <a:rPr lang="pt-BR" baseline="30000" dirty="0"/>
              <a:t>2</a:t>
            </a:r>
            <a:endParaRPr dirty="0"/>
          </a:p>
          <a:p>
            <a:pPr algn="ctr" defTabSz="914400">
              <a:defRPr sz="71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Luiza Moschetta Zimmerman</a:t>
            </a:r>
            <a:r>
              <a:rPr lang="pt-BR" baseline="30000" dirty="0"/>
              <a:t>1</a:t>
            </a:r>
            <a:endParaRPr b="1" dirty="0"/>
          </a:p>
          <a:p>
            <a:pPr algn="ctr" defTabSz="914400">
              <a:defRPr sz="71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Francisco Dias </a:t>
            </a:r>
            <a:r>
              <a:rPr dirty="0" err="1"/>
              <a:t>Lucena</a:t>
            </a:r>
            <a:r>
              <a:rPr dirty="0"/>
              <a:t> Neto</a:t>
            </a:r>
            <a:r>
              <a:rPr lang="pt-BR" baseline="30000" dirty="0"/>
              <a:t>3</a:t>
            </a:r>
            <a:endParaRPr dirty="0"/>
          </a:p>
          <a:p>
            <a:pPr algn="ctr" defTabSz="914400">
              <a:defRPr sz="71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Renata de Lara Campos Coelho</a:t>
            </a:r>
            <a:r>
              <a:rPr lang="pt-BR" baseline="30000" dirty="0"/>
              <a:t>1</a:t>
            </a:r>
            <a:endParaRPr dirty="0"/>
          </a:p>
          <a:p>
            <a:pPr algn="ctr" defTabSz="914400">
              <a:defRPr sz="71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Juliana Ishii Iguma</a:t>
            </a:r>
            <a:r>
              <a:rPr lang="pt-BR" baseline="30000" dirty="0"/>
              <a:t>1</a:t>
            </a:r>
            <a:endParaRPr dirty="0"/>
          </a:p>
        </p:txBody>
      </p:sp>
      <p:sp>
        <p:nvSpPr>
          <p:cNvPr id="114" name="Shape 114"/>
          <p:cNvSpPr/>
          <p:nvPr/>
        </p:nvSpPr>
        <p:spPr>
          <a:xfrm>
            <a:off x="136751" y="18685923"/>
            <a:ext cx="32232728" cy="2446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5100">
                <a:latin typeface="Arial"/>
                <a:ea typeface="Arial"/>
                <a:cs typeface="Arial"/>
                <a:sym typeface="Arial"/>
              </a:defRPr>
            </a:pPr>
            <a:r>
              <a:rPr lang="pt-BR" dirty="0"/>
              <a:t>1- </a:t>
            </a:r>
            <a:r>
              <a:rPr dirty="0"/>
              <a:t>IRMANDADE SANTA CASA DE MISERICÓRDIA DE SÃO PAULO (ISCMSP)</a:t>
            </a:r>
          </a:p>
          <a:p>
            <a:pPr algn="ctr">
              <a:defRPr sz="5100">
                <a:latin typeface="Arial"/>
                <a:ea typeface="Arial"/>
                <a:cs typeface="Arial"/>
                <a:sym typeface="Arial"/>
              </a:defRPr>
            </a:pPr>
            <a:r>
              <a:rPr lang="pt-BR" dirty="0"/>
              <a:t>2- </a:t>
            </a:r>
            <a:r>
              <a:rPr dirty="0"/>
              <a:t>UNIVERSIDADE FEDERAL DE SÃO PAULO ESCOLA PAULISTA DE MEDICINA (UNIFESP)</a:t>
            </a:r>
            <a:endParaRPr lang="pt-BR" dirty="0"/>
          </a:p>
          <a:p>
            <a:pPr algn="ctr">
              <a:defRPr sz="5100">
                <a:latin typeface="Arial"/>
                <a:ea typeface="Arial"/>
                <a:cs typeface="Arial"/>
                <a:sym typeface="Arial"/>
              </a:defRPr>
            </a:pPr>
            <a:r>
              <a:rPr lang="pt-BR" dirty="0"/>
              <a:t>3- UNIVERSIDADE DO ESTADO DO PARÁ (UEPA)</a:t>
            </a:r>
            <a:endParaRPr dirty="0"/>
          </a:p>
        </p:txBody>
      </p:sp>
      <p:sp>
        <p:nvSpPr>
          <p:cNvPr id="115" name="Shape 115"/>
          <p:cNvSpPr/>
          <p:nvPr/>
        </p:nvSpPr>
        <p:spPr>
          <a:xfrm>
            <a:off x="1165086" y="21600320"/>
            <a:ext cx="30005338" cy="11264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just">
              <a:spcBef>
                <a:spcPts val="600"/>
              </a:spcBef>
              <a:defRPr sz="6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PT" dirty="0"/>
              <a:t>Apresentamos uma imagem da biomicroscopia anterior, na qual é possível observar um bolsão de descolamento de retina regmatogênico. O paciente em questão se queixou de floaters e uma súbita e indolor redução na acuidade visual há cinco dias em olho direito. Durante o exame oftalmológico, foi observado, com o paciente em midríase farmacológica, um bolsão de retina descolada antes mesmo da execução do mapeamento de retina, através da biomicroscopia anterior. Após um exame oftalmológico minucioso, constatou-se a presença de um bolsão retiniano, de fato, acompanhado por duas roturas em ferradura na região temporal superior. Em resposta a essa apresentação clínica, o paciente foi submetido a uma intervenção cirúrgica de faco-vitrectomia, resultando em uma melhoria parcial de sua acuidade visual.</a:t>
            </a:r>
          </a:p>
        </p:txBody>
      </p:sp>
      <p:sp>
        <p:nvSpPr>
          <p:cNvPr id="116" name="Shape 116"/>
          <p:cNvSpPr/>
          <p:nvPr/>
        </p:nvSpPr>
        <p:spPr>
          <a:xfrm>
            <a:off x="1122167" y="4545722"/>
            <a:ext cx="30153364" cy="156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 defTabSz="914400">
              <a:defRPr sz="9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dirty="0"/>
              <a:t>RETINOGRAFIA OU BIOMICROSCOPIA?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1.png"/>
          <p:cNvPicPr>
            <a:picLocks noChangeAspect="1"/>
          </p:cNvPicPr>
          <p:nvPr/>
        </p:nvPicPr>
        <p:blipFill>
          <a:blip r:embed="rId2"/>
          <a:srcRect b="92293"/>
          <a:stretch>
            <a:fillRect/>
          </a:stretch>
        </p:blipFill>
        <p:spPr>
          <a:xfrm>
            <a:off x="-238919" y="-76200"/>
            <a:ext cx="32813350" cy="449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pasted-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458" y="5991455"/>
            <a:ext cx="26544784" cy="30208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204</Words>
  <Application>Microsoft Macintosh PowerPoint</Application>
  <PresentationFormat>Personalizar</PresentationFormat>
  <Paragraphs>12</Paragraphs>
  <Slides>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Microsoft Office User</cp:lastModifiedBy>
  <cp:revision>1</cp:revision>
  <dcterms:modified xsi:type="dcterms:W3CDTF">2024-02-01T02:36:27Z</dcterms:modified>
</cp:coreProperties>
</file>