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32404050" cy="43205400"/>
  <p:notesSz cx="6858000" cy="9144000"/>
  <p:defaultTextStyle>
    <a:defPPr marL="0" marR="0" indent="0" algn="l" defTabSz="2592324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648081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296162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944243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2592324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3240405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3888486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4536567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5184648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FDFBE9"/>
    <a:srgbClr val="FCF7D4"/>
    <a:srgbClr val="EDCA73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0" d="100"/>
          <a:sy n="30" d="100"/>
        </p:scale>
        <p:origin x="-312" y="3126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1pPr>
    <a:lvl2pPr indent="648081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2pPr>
    <a:lvl3pPr indent="1296162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3pPr>
    <a:lvl4pPr indent="1944243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4pPr>
    <a:lvl5pPr indent="2592324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5pPr>
    <a:lvl6pPr indent="3240405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6pPr>
    <a:lvl7pPr indent="3888486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7pPr>
    <a:lvl8pPr indent="4536567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8pPr>
    <a:lvl9pPr indent="5184648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Resumo:</a:t>
            </a:r>
            <a:r>
              <a:rPr lang="pt-BR" baseline="0" dirty="0" smtClean="0"/>
              <a:t> </a:t>
            </a:r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2362794" y="18514189"/>
            <a:ext cx="27678462" cy="6177023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 de perto de uma flor laranja rodeada por grandes folhas tropicais"/>
          <p:cNvSpPr>
            <a:spLocks noGrp="1"/>
          </p:cNvSpPr>
          <p:nvPr>
            <p:ph type="pic" sz="half" idx="21"/>
          </p:nvPr>
        </p:nvSpPr>
        <p:spPr>
          <a:xfrm>
            <a:off x="7712840" y="13754843"/>
            <a:ext cx="22905068" cy="15240033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2194024" y="13754843"/>
            <a:ext cx="13586074" cy="7375301"/>
          </a:xfrm>
          <a:prstGeom prst="rect">
            <a:avLst/>
          </a:prstGeom>
        </p:spPr>
        <p:txBody>
          <a:bodyPr/>
          <a:lstStyle>
            <a:lvl1pPr>
              <a:defRPr sz="26100"/>
            </a:lvl1pPr>
          </a:lstStyle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194024" y="21163894"/>
            <a:ext cx="13586074" cy="7611581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xfrm>
            <a:off x="2244654" y="12961621"/>
            <a:ext cx="27914742" cy="3037881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 de perto de uma rã de olhos vermelhos sobre uma folha"/>
          <p:cNvSpPr>
            <a:spLocks noGrp="1"/>
          </p:cNvSpPr>
          <p:nvPr>
            <p:ph type="pic" sz="quarter" idx="21"/>
          </p:nvPr>
        </p:nvSpPr>
        <p:spPr>
          <a:xfrm>
            <a:off x="11628328" y="16674583"/>
            <a:ext cx="18531068" cy="12354045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xfrm>
            <a:off x="2244654" y="12961621"/>
            <a:ext cx="27914742" cy="3037881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244655" y="16674583"/>
            <a:ext cx="13586077" cy="12354045"/>
          </a:xfrm>
          <a:prstGeom prst="rect">
            <a:avLst/>
          </a:prstGeom>
        </p:spPr>
        <p:txBody>
          <a:bodyPr anchor="ctr"/>
          <a:lstStyle>
            <a:lvl1pPr marL="1750956" indent="-1750956" algn="l">
              <a:spcBef>
                <a:spcPts val="14175"/>
              </a:spcBef>
              <a:buSzPct val="125000"/>
              <a:buChar char="•"/>
              <a:defRPr sz="11900"/>
            </a:lvl1pPr>
            <a:lvl2pPr marL="3335154" indent="-1750956" algn="l">
              <a:spcBef>
                <a:spcPts val="14175"/>
              </a:spcBef>
              <a:buSzPct val="125000"/>
              <a:buChar char="•"/>
              <a:defRPr sz="11900"/>
            </a:lvl2pPr>
            <a:lvl3pPr marL="4919352" indent="-1750956" algn="l">
              <a:spcBef>
                <a:spcPts val="14175"/>
              </a:spcBef>
              <a:buSzPct val="125000"/>
              <a:buChar char="•"/>
              <a:defRPr sz="11900"/>
            </a:lvl3pPr>
            <a:lvl4pPr marL="6503550" indent="-1750956" algn="l">
              <a:spcBef>
                <a:spcPts val="14175"/>
              </a:spcBef>
              <a:buSzPct val="125000"/>
              <a:buChar char="•"/>
              <a:defRPr sz="11900"/>
            </a:lvl4pPr>
            <a:lvl5pPr marL="8087748" indent="-1750956" algn="l">
              <a:spcBef>
                <a:spcPts val="14175"/>
              </a:spcBef>
              <a:buSzPct val="125000"/>
              <a:buChar char="•"/>
              <a:defRPr sz="119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2244654" y="14851856"/>
            <a:ext cx="27914742" cy="13501688"/>
          </a:xfrm>
          <a:prstGeom prst="rect">
            <a:avLst/>
          </a:prstGeom>
        </p:spPr>
        <p:txBody>
          <a:bodyPr anchor="ctr"/>
          <a:lstStyle>
            <a:lvl1pPr marL="1950242" indent="-1950242" algn="l">
              <a:spcBef>
                <a:spcPts val="18428"/>
              </a:spcBef>
              <a:buSzPct val="125000"/>
              <a:buChar char="•"/>
              <a:defRPr sz="14700"/>
            </a:lvl1pPr>
            <a:lvl2pPr marL="3750467" indent="-1950242" algn="l">
              <a:spcBef>
                <a:spcPts val="18428"/>
              </a:spcBef>
              <a:buSzPct val="125000"/>
              <a:buChar char="•"/>
              <a:defRPr sz="14700"/>
            </a:lvl2pPr>
            <a:lvl3pPr marL="5550692" indent="-1950242" algn="l">
              <a:spcBef>
                <a:spcPts val="18428"/>
              </a:spcBef>
              <a:buSzPct val="125000"/>
              <a:buChar char="•"/>
              <a:defRPr sz="14700"/>
            </a:lvl3pPr>
            <a:lvl4pPr marL="7350917" indent="-1950242" algn="l">
              <a:spcBef>
                <a:spcPts val="18428"/>
              </a:spcBef>
              <a:buSzPct val="125000"/>
              <a:buChar char="•"/>
              <a:defRPr sz="14700"/>
            </a:lvl4pPr>
            <a:lvl5pPr marL="9151142" indent="-1950242" algn="l">
              <a:spcBef>
                <a:spcPts val="18428"/>
              </a:spcBef>
              <a:buSzPct val="125000"/>
              <a:buChar char="•"/>
              <a:defRPr sz="14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 de perto de uma flor laranja rodeada por grandes folhas tropicais"/>
          <p:cNvSpPr>
            <a:spLocks noGrp="1"/>
          </p:cNvSpPr>
          <p:nvPr>
            <p:ph type="pic" sz="quarter" idx="21"/>
          </p:nvPr>
        </p:nvSpPr>
        <p:spPr>
          <a:xfrm>
            <a:off x="20321801" y="21619577"/>
            <a:ext cx="11084737" cy="7375298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84" name="Imagem de perto de uma rã de olhos vermelhos sobre uma folha"/>
          <p:cNvSpPr>
            <a:spLocks noGrp="1"/>
          </p:cNvSpPr>
          <p:nvPr>
            <p:ph type="pic" sz="quarter" idx="22"/>
          </p:nvPr>
        </p:nvSpPr>
        <p:spPr>
          <a:xfrm>
            <a:off x="19746217" y="13754843"/>
            <a:ext cx="11062947" cy="7375301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85" name="Rio correndo por uma floresta tropical"/>
          <p:cNvSpPr>
            <a:spLocks noGrp="1"/>
          </p:cNvSpPr>
          <p:nvPr>
            <p:ph type="pic" sz="half" idx="23"/>
          </p:nvPr>
        </p:nvSpPr>
        <p:spPr>
          <a:xfrm>
            <a:off x="865433" y="13754843"/>
            <a:ext cx="20310640" cy="15240033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8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ime Silveira"/>
          <p:cNvSpPr txBox="1">
            <a:spLocks noGrp="1"/>
          </p:cNvSpPr>
          <p:nvPr>
            <p:ph type="body" sz="quarter" idx="21"/>
          </p:nvPr>
        </p:nvSpPr>
        <p:spPr>
          <a:xfrm>
            <a:off x="3172897" y="24387421"/>
            <a:ext cx="26075136" cy="161366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600" i="1"/>
            </a:lvl1pPr>
          </a:lstStyle>
          <a:p>
            <a:r>
              <a:t>–Jaime Silveira</a:t>
            </a:r>
          </a:p>
        </p:txBody>
      </p:sp>
      <p:sp>
        <p:nvSpPr>
          <p:cNvPr id="94" name="“Digite uma citação aqui.”"/>
          <p:cNvSpPr txBox="1">
            <a:spLocks noGrp="1"/>
          </p:cNvSpPr>
          <p:nvPr>
            <p:ph type="body" sz="quarter" idx="22"/>
          </p:nvPr>
        </p:nvSpPr>
        <p:spPr>
          <a:xfrm>
            <a:off x="3172897" y="19920763"/>
            <a:ext cx="26075136" cy="238500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47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uma citação aqui.” </a:t>
            </a:r>
          </a:p>
        </p:txBody>
      </p:sp>
      <p:sp>
        <p:nvSpPr>
          <p:cNvPr id="9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io correndo por uma floresta tropical"/>
          <p:cNvSpPr>
            <a:spLocks noGrp="1"/>
          </p:cNvSpPr>
          <p:nvPr>
            <p:ph type="pic" idx="21"/>
          </p:nvPr>
        </p:nvSpPr>
        <p:spPr>
          <a:xfrm>
            <a:off x="0" y="9445554"/>
            <a:ext cx="32404050" cy="24314292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2362794" y="15543817"/>
            <a:ext cx="27678462" cy="61770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507" tIns="67507" rIns="67507" bIns="67507" anchor="b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2362794" y="21889612"/>
            <a:ext cx="27678462" cy="21096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507" tIns="67507" rIns="67507" bIns="67507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5587594" y="29872483"/>
            <a:ext cx="1641553" cy="1275106"/>
          </a:xfrm>
          <a:prstGeom prst="rect">
            <a:avLst/>
          </a:prstGeom>
          <a:ln w="3175">
            <a:miter lim="400000"/>
          </a:ln>
        </p:spPr>
        <p:txBody>
          <a:bodyPr wrap="none" lIns="67507" tIns="67507" rIns="67507" bIns="67507">
            <a:spAutoFit/>
          </a:bodyPr>
          <a:lstStyle>
            <a:lvl1pPr>
              <a:defRPr sz="7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648081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296162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944243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2592324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3240405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3888486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4536567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5184648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ERATOCONJUNTIVITE VERNAL"/>
          <p:cNvSpPr txBox="1"/>
          <p:nvPr/>
        </p:nvSpPr>
        <p:spPr>
          <a:xfrm>
            <a:off x="771417" y="7172224"/>
            <a:ext cx="30784063" cy="56763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507" tIns="67507" rIns="67507" bIns="67507" anchor="ctr">
            <a:spAutoFit/>
          </a:bodyPr>
          <a:lstStyle>
            <a:lvl1pPr>
              <a:defRPr sz="4500">
                <a:solidFill>
                  <a:srgbClr val="A1E1C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 lang="pt-BR" sz="18000" dirty="0" smtClean="0">
                <a:solidFill>
                  <a:schemeClr val="accent1">
                    <a:lumMod val="75000"/>
                  </a:schemeClr>
                </a:solidFill>
              </a:rPr>
              <a:t>Efeito colateral de análogo de </a:t>
            </a:r>
            <a:r>
              <a:rPr lang="pt-BR" sz="18000" dirty="0" err="1" smtClean="0">
                <a:solidFill>
                  <a:schemeClr val="accent1">
                    <a:lumMod val="75000"/>
                  </a:schemeClr>
                </a:solidFill>
              </a:rPr>
              <a:t>prostaglandina</a:t>
            </a:r>
            <a:endParaRPr sz="18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1" name="Dayana C. Borges…"/>
          <p:cNvSpPr txBox="1"/>
          <p:nvPr/>
        </p:nvSpPr>
        <p:spPr>
          <a:xfrm>
            <a:off x="914293" y="29103690"/>
            <a:ext cx="30289712" cy="39835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507" tIns="67507" rIns="67507" bIns="67507" anchor="ctr">
            <a:spAutoFit/>
          </a:bodyPr>
          <a:lstStyle/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Nádia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Luna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Zanardo¹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,Stela Souza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Peña¹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Ana Carolina Araújo Lemos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Cavalcanti¹</a:t>
            </a:r>
            <a:r>
              <a:rPr lang="pt-BR" sz="5000" i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Laís de Castro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Oliveira¹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 Dafne Fernandes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Machado¹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Luciano 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Rabello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Netto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Cirillo¹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Ítala de Moraes Vieira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Gatti¹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Vagner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Loduca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Lima¹</a:t>
            </a:r>
            <a:endParaRPr lang="pt-BR" sz="5000" i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lang="pt-BR" sz="5000" i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pt-BR" sz="50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¹Instituição: Centro Universitário da Faculdade de Medicina do ABC</a:t>
            </a:r>
          </a:p>
        </p:txBody>
      </p:sp>
      <p:sp>
        <p:nvSpPr>
          <p:cNvPr id="2050" name="AutoShape 2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479"/>
          <a:stretch/>
        </p:blipFill>
        <p:spPr>
          <a:xfrm>
            <a:off x="0" y="0"/>
            <a:ext cx="32404050" cy="41718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15481" y="33961474"/>
            <a:ext cx="11430080" cy="85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271483" y="18391657"/>
            <a:ext cx="29146704" cy="8710077"/>
          </a:xfrm>
          <a:prstGeom prst="rect">
            <a:avLst/>
          </a:prstGeom>
          <a:solidFill>
            <a:srgbClr val="FDFBE9"/>
          </a:solidFill>
        </p:spPr>
        <p:txBody>
          <a:bodyPr wrap="square">
            <a:spAutoFit/>
          </a:bodyPr>
          <a:lstStyle/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pt-BR" sz="8000" dirty="0" smtClean="0">
                <a:solidFill>
                  <a:schemeClr val="bg1"/>
                </a:solidFill>
              </a:rPr>
              <a:t>O transplante de córnea penetrante pode  se associar a complicações sérias, como o glaucoma. </a:t>
            </a:r>
          </a:p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pt-BR" sz="8000" dirty="0" smtClean="0">
                <a:solidFill>
                  <a:schemeClr val="bg1"/>
                </a:solidFill>
              </a:rPr>
              <a:t>Os análogos das </a:t>
            </a:r>
            <a:r>
              <a:rPr lang="pt-BR" sz="8000" dirty="0" err="1" smtClean="0">
                <a:solidFill>
                  <a:schemeClr val="bg1"/>
                </a:solidFill>
              </a:rPr>
              <a:t>prostaglandinas</a:t>
            </a:r>
            <a:r>
              <a:rPr lang="pt-BR" sz="8000" dirty="0" smtClean="0">
                <a:solidFill>
                  <a:schemeClr val="bg1"/>
                </a:solidFill>
              </a:rPr>
              <a:t> são utilizados como tratamento de primeira linha no glaucoma. Contudo, podem apresentar vários efeitos colaterais como o crescimento e alongamento dos cílios, que o paciente a seguir apresentou no olho </a:t>
            </a:r>
            <a:r>
              <a:rPr lang="pt-BR" sz="8000" dirty="0" smtClean="0">
                <a:solidFill>
                  <a:schemeClr val="bg1"/>
                </a:solidFill>
              </a:rPr>
              <a:t>esquerdo.</a:t>
            </a:r>
            <a:endParaRPr lang="pt-BR" sz="80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479"/>
          <a:stretch/>
        </p:blipFill>
        <p:spPr>
          <a:xfrm>
            <a:off x="0" y="0"/>
            <a:ext cx="32404050" cy="41718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9743992"/>
            <a:ext cx="32437388" cy="132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04788" y="24174468"/>
            <a:ext cx="32608838" cy="125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108</Words>
  <PresentationFormat>Personalizar</PresentationFormat>
  <Paragraphs>7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Black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emilio</dc:creator>
  <cp:lastModifiedBy>emilio</cp:lastModifiedBy>
  <cp:revision>37</cp:revision>
  <dcterms:modified xsi:type="dcterms:W3CDTF">2024-01-31T00:14:30Z</dcterms:modified>
</cp:coreProperties>
</file>