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1080135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1134" y="318"/>
      </p:cViewPr>
      <p:guideLst>
        <p:guide orient="horz" pos="340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355422"/>
            <a:ext cx="5829300" cy="231528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6120766"/>
            <a:ext cx="480060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7575"/>
            <a:ext cx="1157288" cy="1228653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7575"/>
            <a:ext cx="3357563" cy="1228653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940868"/>
            <a:ext cx="5829300" cy="21452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578076"/>
            <a:ext cx="5829300" cy="23627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8" y="3360421"/>
            <a:ext cx="2257425" cy="95036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3" y="3360421"/>
            <a:ext cx="2257425" cy="95036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32554"/>
            <a:ext cx="6172200" cy="180022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417803"/>
            <a:ext cx="303014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425429"/>
            <a:ext cx="303014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2" y="2417803"/>
            <a:ext cx="303133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2" y="3425429"/>
            <a:ext cx="303133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430056"/>
            <a:ext cx="2256235" cy="1830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90" y="430055"/>
            <a:ext cx="3833813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3" y="2260284"/>
            <a:ext cx="2256235" cy="7388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7560945"/>
            <a:ext cx="4114800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965121"/>
            <a:ext cx="4114800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8453559"/>
            <a:ext cx="4114800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520318"/>
            <a:ext cx="6172200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8F8F-C7D4-4059-AD93-4880A5045034}" type="datetimeFigureOut">
              <a:rPr lang="pt-BR" smtClean="0"/>
              <a:t>18/01/2024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F386-1121-4F15-8E54-4AE5033A4C30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702" y="1737221"/>
            <a:ext cx="3085507" cy="2048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6858000" cy="15122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231415" y="-231182"/>
            <a:ext cx="4266421" cy="958373"/>
          </a:xfrm>
        </p:spPr>
        <p:txBody>
          <a:bodyPr>
            <a:normAutofit/>
          </a:bodyPr>
          <a:lstStyle/>
          <a:p>
            <a:r>
              <a:rPr lang="pt-BR" sz="1200" b="1" i="0" u="none" strike="noStrike" dirty="0">
                <a:solidFill>
                  <a:srgbClr val="F5F8FB"/>
                </a:solidFill>
                <a:effectLst/>
              </a:rPr>
              <a:t>PREVALÊNCIA DA RETINOPATIA DIABÉTICA EM MUTIRÃO DE ATENDIMENTO NO MUNICÍPIO DE GUARACIABA - MG</a:t>
            </a:r>
            <a:endParaRPr lang="pt-BR" sz="1200" b="1" dirty="0">
              <a:solidFill>
                <a:srgbClr val="F5F8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6" name="AutoShape 2" descr="data:image/png;base64,%20iVBORw0KGgoAAAANSUhEUgAAAFUAAAA4CAYAAACMn7TeAAAAAXNSR0IArs4c6QAAAARnQU1BAACxjwv8YQUAAAAJcEhZcwAADsMAAA7DAcdvqGQAABZFSURBVHhe7Vt5fFXFvZ+z3z37ShIIAWQRZNcWFSlUrSwiBBRQEUVAnwgIArL0GkXZC4jYQosBSng1iOwoKFJUtFAQRAQSMCEhGyHLzd3OPuf95t5DmlRL3x/v3dDPhy8M55zfOTNz7nd+81tmDug2buM/ApR5vGWRvfIDa+HpUvraNYSS4PqeX7qMDTmTg+G7tyZuOVKHuPPivUGmq+gPDBIDvl6aorSXJZlFWDF0VaVoSsMcMi5xlPGlk+EPxTiFC5/k5XjN6rcEbhlSRy7Z3aWyVnpE0fBYRVK667qGsKYgQ1XhqCIdigEFE7mqgExGhiJjC8t8aeHwn1PbxO399A851WZzLQrGPLYYFud9GaNl/WpqrV9fJmPqCayjZIqmw8NN0YiiKCjkSGTkHAodliGGphSM2iiKNrShPtCr/V2D6iouflUYbrnl0KKa+ph7x52l1Q3Lgxr9oEGzNKINIItBNJBKA3kIqQhpuqmhOmgraChormFqMdFgA4460VyQMVj1RDn41ROe+sWymY8/LoZ7iTxajNQez269X9LqNlpotV0Up6IoQUEWziDahyTDhhqwA3mhqJgFrs1pr5FCzEGY0DCpYYKJeSBHBARH2bj3B/a7c+7a+c9dN7uLKFqE1EETcvrH4urctk5fZgdnPcpyelC8RUIcjxFRWIVmUbURg057U9EnVzNRBW6DaCA7RCCQe8POhop+4/yG9oIdBq2OsXHbe7ZJmrR5zQyP2W3EEHFSTy8Z2qWkLviXeC54Z5INIiMOyILpjoE04BKxPEI+nUFHShzoZJkdfX9NQHVUInK17ow4exwycJjYMIlAsH5Da8OkElMRcmpgnF08vfjcrrcXgB3GZvcRQURJNQyD+s599xsOWlsAFCAdtBIRUwrukubA+bAGOlHlROvPpKAirwPJOo9YBuRYBBurI2d6JyTEZ5CWQqSFbaseIjVsd2UzSgCyQU4bWm1cjHXUiS3zj4TfIDKIqPd/lD+cQKvaQgrjVjrx6KR38OTE2Rtw3Hk5Dv3uZAYqF12I5gXEC0CqxQLFAc/ySKwrB0eGEWuLgjrg0Bg2HAlAA02jhPA1zACGt2GsN7yYff9nR48ejZi2ws+JHBiFEeAQZ4A/agqaMtDB4mi04WwaChh2ZLFaEScAmYINMaRY7IhzxiE+NgOJNVVIrC4O21ZoiGYYxHA8ouF5JlSsZj04B7lO8312l8bGmF1FBBElNcaVUAsq9w0PUx1MKNgeCkFmBFNdQH/8oRUKIjtopYAY0FJQMiBK8Lkctk9iHbw73skuiHK61sQnp/8ZeypOStevIkzsKwYFBCNGsxyQSQaiKbkCmBU+08C83XyFiCCipGbM/FDko5MgyOf2ARXXDYrE7nRwW0GiXi3bgAQOtMuCKE5AFpv1hzZ28U186k/naj5dMaz28NpRtgu5m09vnTO+c4fU0Zrn6hnZcz1kV4kNhRMgF0wJkEtMBwwIDIwVCRabxNkEuBk5RJRUgk4zd3/P3TM2m3LEjuJsthdONLRa9k11vJfhgAwGCrh/nhdKk7Qr6698tvHx2uqaWbKs9VI0LVNTKRgHytj77sJiZ0LGZ0pNqaF468AUEGeloVBqa8AwgU1lWCDV6iBae6JNO3uN2X1E0CJxalMkDpgxltPlXCRYeRamLLGhiXbmHe+x32fVe3yDiQMiADOsR7tc72dmZb1XUlbSNbFdX2sp226+4q/JsEFEwDkg3DKdFhkcCpwYyyA/xKvPfbZoRH6okQgh4pr6z7Aovs7AAh/y2IQQihZ5T8F33gbfr28QSgBnjM/rm3jmzJkjnuv1f6o4e6SbzW4/xQgu5K8oQEHivKQAoiAZgNRVobFSHWVjXu/HxHxkNhExtCipJG5lBDYV5nQ4JIIwyaBRRdEPJ+p0w4A0oDkwMiioFA0M8z6vP0pX1AuMxYUYWzxEBCXId/nvmAtU73XauMmtE+wPfL4oe2VOzgAwuJFFi2sqaCZwRP4AYI6Dq3HExidabmaXSCjF8ByEoVQcoZrYYcaZBJTzur+4IP/r3z25addvR1wwH484WpRU4nR0MVBlkLVREhqBk4FMKcGZdXccZFI/Anvmk81BCI+OjSsET9Q99AjUg9gKHBQnumJt4rn8zrzb7W6x33Yzhfh/wST3HtuPon9AvTd4F8x3A9UVPXy97Mr9msEizhWPWEcsctotH7OnN31RWV72OjAPCUOT1wQWbRbhWKtBEw9WyK5XdDkYrckikkURJbIevPzhK1WdUuWgYXOeZC0pS9Me2nzGrBkxRJTUqWsOCN+Ve+Z6/Op8UCzOIE5FxwjLASTVVyBV9CLWGgXExsvJUUKueGKzp+5a2UhNN9qbOuuzWfkjab0f/arS3mGsKkndsRxEIVKDIuqTdB2tGVIC8S6NLBYGSZjdxXH2ca2G7YvonlZkV/67PZwiKfQaTHFkuSnknEIBO6STPKShjOBAmuSFqayzIma68G36BGISUz+2IGmHYI/6zNWq0yF7r9G4lk4Yq8pyF6yIoQUUXZURMIue7V6OuiQpSIcRgOwVKRgop+x7131QENHlv4hqao8Xt7bGLPU1RbGpJAMiDgdjYABDwkPsKbkGgsSaUngacnrBCQe6nmbYOvKiECzwWFOSMNZ5YofJXhUhVBJldHdiNVr+UBmyCDBYLKTBPINOVTj25F2Z8MSHqyK7CxBRY57qivbyhl4YWg8lRAIYUCmaY0PaSrEsYiw2ZE1sAwRipIgeMA1ijC4GszRJzNKlQDpoJw8ypCsS0hQZbKmC0m0+9GLvSmTlwm3SYKr3F8Zp757s9lGkCSWIKKn7hMENLKXvM2TJgBgzvAUCdpU4H2IKQmkqFA7SS3tyJhDOIk30wcwO/KMAmboSRLosAekSENqAZvUtRR3jwQRATKZgCm0vyEAbz3U5Iib/MuKBP0FEpz/B04s+aPVdUc0OFbN3G6BRZF2UAm0l2RQwGsrbyWuRa2IKgrWVSK6vDq9GmeaCbJcwhoL6JNShF3tUog4JMtKhbqnkRNuKOqIvK1JqbPboId/mvnQ83GtkEXFSCR54+d2BVdeDeZjik8gic3ixGQohlyHpqnkkq9jwhjD9UbCmEqm+emQxAqiDswE9nHEd9UkXyUI0qlAd6G/16ejz6rbIr1jkBLsw9av1k/5odhdxtAipBD2fWTbW65feMSASIAvNhFRCLilks4piTa0l98i2NZBMTEYCVY3ucHoQT+nIpwOhsgOVSS6k6BwSKM2bEMW/vXBI/zUDBmRKZlcRR4uRSnDP+LfH1XnlpQqmWxHSyMpSmFjOJJWsNhHCieaGtdcAgjXEhe0wtEGRNBUKR+tFDgv16tGl4/aAfY54vt8ULUoqQf+Ji7pfvy6+KaraIIMRLI1mgJAK5BJnRchGIbIJwSb5LBBLnBvCtTaB25kS51jx4ZzfFJjNtihanFSCc+fO8VOWfDSiqtY/AoKibsBcO4OzMBQhFcIssukX0mA4p8maKcN4gezLgkAdS0hwbd2/YMQJs6lbArcEqTcAwT/Td8ycjoEg3V3RjHSa41IYhk/ALAOccgF43SqIZ6tsTldRZpRx9oO3nr1qVr2lcEuR+s8AkunJr2+wFPu9VMcMXls7bRoJRm/jNm4jcigvL7ed3jkt2rxsEYzPPWJxHzkCYcDP47nV25L+3cL0zOVb7KPc+T/Zpvm/xr98yaYIfDJrvCPoJdu828OSMC69/+DjLK0MDIWMtAHREEPRCVmr07nUC+XS5SzVX2uzRsc2JP96W5FZBQ1evK9tXX1giqRqAyEK9UdZ+dxfdsfbckaPVsj9/rPyXpAxzkqOx4t3zRtfG6oEuHS6KLv8PF0Jp4fDkub4/nzdlNrYtu/CaWOdpjgCA7Jgy7evKjr+HC6/CEub47GZyxOLrwZe8Pj8AyFyswsc/5ceHdP+tG3Ji/XkftdHp9+nyegpsrAGf2UWaacy4+K+2L8tp/H3EfzbBZXizU910muvzNBw0GmKQij76Kk4rAQmUZr6vKpI/XVZuldXxX6SpMVeDRQMMnRtqsGiexXRM/bqx48+QOoMdu9re602mC8qxnRDozRF09Nq/HLu4VP6LHjNkNMMSMqQQECaUhugXOT6BgKi0qPBr77gdhs/eefBMzf18geUp67UB9NM0U8wZ8vJDtcaAs/LmvaYKWqG7BkrYy+V+LfU+cXXgbFoXcHIH5SXnb5QssG95s+hd6lv0Lp6Jf35QCA4VAwEH/X4pNwLFVUH7hvn7hlqxMRNST2z5Um7eK10FmNo7eEXq6Y4hEB9VTuk6z1Uit/MMfRQikVDEaUNi2aYSoZz3aup/suGLPZiYjp5GHvrR4xziK8NSiMxpnpZObQsrXXK4NbpjpF2C70FQnqf2Wxofx+C+mYZ0YwPvrbCbEgPSPpvjitbO5riRpTVNIzAiMlkNK2DKWoGAwYMQrSRkHulBkR1xIOvrEs3bzXi4hVPf19Aut/KczszU6OGdklNHuy0sathChZ8V3gVMg0IlShssJCAREc7c6LttuEOizBXUbTkqspqd6gREzclVaipHk4pgXEG0XeKgn+aQFO7Oyx0DGVN+rYk660f2z17/FLW+L8XIlr0Yd3AtBCfZbHHjHcld1tCcfHJ6DxUwVqyoeuYNZgv9s0aULN79mNnBnZKnnx06RNroYPm7TfByeMl8XAzE+yLzRdQp5jiEAZP39hWM/BQDBmDhnEXU9wMo+ZtThVldTJLGyqFjIzKCt9I81YjvLLkMAzMRjmEc0feX1hyYPPsqnXTlry6bvrbr+9aN6/RpJDNCisvFH9/cPW3hZ+vW4po6rgvKDXr91+SenH9+I5asGEZy9IC2Z5oCiN/FE/p2oOh1XrflTVpl+ZfubT54TfPfTAjNvE3eZWG7i+wJv9ihK3by4okSR615vROajRSXDb2r5C7y0GsLrt/9vYRQ9/anZQzYcC/XfgIiPWJBqayyDKh1ycNGbUkn3ykGkKdog4xENuVfGKpqriTKW6Gy1evP6HrRkpctO0NhqKOB2V58guL85p9CZiSEHsetLCmut4/rc+416f2e8qdMWAApZFiPhICWfcVWCq0Gj7evSoaurXDTAuvjpv4WVKv71rq1OuvLANtF3Te8TVYO9z0wYsBJdVAdE+/zm+FXt6A3LGcR74FvHT2jZPrJ3HpKWN2KmWHpgRO/3aK9ON/j8wYunMnqdcurc0nVg6/Bol8kldFO6pqpd0PzMt/MXvl19ZQw/+AAbl941ByDNcaMXSMy4JOGginFJV4son8UXdutNcvPQO/8TxoYTU2cIf16/fYQpVMTFqxJ14UtWdpijrTqpXrPd7K7QFT0u7YubJmtvX45tdOJcREzWMZtupanfhOZW3g0zuGzJ6fPXllK/MR8okBWDyMan2BQW37T3nii6MF74GoX7TDdtB8IoSfJbX6wuEnDdE/hOKE1UhX8kDjYfKHHQkB7YylaUeymxowd2L7Sd+4UVqfcSolfMVTwYlRUZ6uVO9hwbRhH+1NG/5VbvrwvzYuFG+Y3Fv9etnodxKdwlALoy3SdLV9vU95p7KieA6kT43tAyiswUw1AVP7LoSxzLLsQhjMUk1Wh49dvC/GU6cOgusekMWuow30KZAVt+dyzT9IAHz7QzHYW9zBbuPzP8x5vq57u9StDIUCsixmj53bXFuPb31tU2qCc7jDxr0CFk8PqmjR92XVy4fPXRsXeoCjDE3XYLaIs2Xd2Kaq+mi7TdjUtnXKW6H7Jn5C6vnfDelpiA2vGqzwbZfXvlxkaIoEKg9KSzU6qjuyc4vaP52/pUOHR0JpY/uHV102aHoLGHUByZU/cQJNAU0ZH+cMP/m3FWMWtk+0DBNYVOQT9dnZKw61MR9phknr13OaZtwFDFcgzF10WblcVTf6lVdWPVQfkCZBc8WtEqMPwS8hX6Q463xS23BNsKVz1kf5AuJIIJvlKeTqNnbplB+KqobYBM6nqfiBi+VX+5qPNuKLjXMvnN+xaFXnzMRfCQz+OChJYwrOltwbuqkbFGgyiouyr0iOcg1JjrN1uatf/8l7N86/FrpvohmplVuW27HXM5+j9UyKtew55+7VF2O6C3HJMEJ3Fbw3MPTCuHAq+SK6GWhVDqpkbhg/73DGu3Mt/RZsH33/gg8fMUUof372MQ2jHYhhrfWe+ixT3AwVFYhTFa0LwzDFiSlMfRTDbacp5PFL+jJVRQ/wLLN775KnL1s55iqYO2dQ1dqbVVFpnTIINO5+INVf4w1O8QeDS+obxLe8omyHSMCqyPIT+fkG07+/m+0wYmG/TiPdT5pV0YH3ZlfRNLUSohXkDUjhcBLmOgMBrI23fn5q//IDJ/esKdieE46vm6KRVAOmX13Z4em8IY0gC8BI9MwFfj7FEG+S/SHOkGaDJ3jp0gfPtSs8dGbDj1tGN3rQ4iPuaJrhRoETUFWLs1kgfANMegwnBfX3xKC+9JkVO0PavPzgQTtL0VkG1vQYh7PZaN+A7LcmwSzI1HTj4va5oxsyZLlU4Nm/BFSUDvbVn54Su4U8Z3Xw58FbMLqmtibXZBAlSXkaTIcoMNRLDI1GQ8nmKCqbF7gxLI0OibL+2Kr9K9uvXDmUMnT8akCUNz024/d3kfoENKL7QLSAGZYO78gStmDKgObc9HuJRlI3bdokUNFxZborcRqKSZ7KxKa8JiSkv8banAcEeAPKHrOTt8dux4qegrA+SvGWv3/pj79ecnnjoAl60dF8rErDNMq2Kdhu2M8uFL8/cbjPJrB5mkHdebFC3nTfvPyJOw7W/AHix8cEht7RRbKFPiiD4WRggFlDD9tUhWZ6k1SNofAVcr1hw2TVZuX3MIYaEDj2491vjgl91hNrs5eDXUWagtMNw00XVgR7BmR1qE2g9/+Q/9qWwh3uw5c+yvmscLf7cEH+goMWK7cZuooKSNJLvXv3Vp2gfaAUzPeXr27tOnzepE5D5i4Bw7uQ5+mzHdskf0f6gIQF+KJB52Cu3ASNpE6YMEHq/GLe5k4zD7xzx/T973aavn9Nh//a/R5DqR9qFFuJNZyXOXHXN9sutz7GuJKmwNCWYsU/xVD8a7AudzZoy2ohqdu83r0nN0sSmuKerOSlToH+UMFGD59feUfSqIdZxvgoycG9cuOTR46la3iOKY8W2NC1IqupLIVLrQJ3mVwT9E1jv+JYdNBl4zcSG01kab66OgvPHOc52vLQK2nRoMUjeIYuYThm841nmiIjKfYox1Gfyap676Ql+VFTH+m3IdphWaljHO+T1FVBVZ3CsszZtJT4lw9tnBfq28ojPzjFKsjGb/otwU0ZJ7iYNymeUvW2Fo6/1Hrc70M5MMHFPSCvL+9LQxwAnX+fOWbX/+rTxdwjxZZdX527xxMIpjMcfeW+tvF/bxqrjlu16w4k6q5Yu/Xs2mmPyI8v3tkGItA4J80Xvj9neGPmNdK9rZvXH/fjpysfCpgi6ukl2ztLDSIV3UYsqLtq72hhsGGr7FywYUPvnx3oJ+e+2y6A+Xib1Xo+L+ep0H9v/9UzS3t6ZKUTjZW6OxLjj+Wtndb4396Hvrw6SdCVtpSKz2/fMLfBFN/GbdzGbdzGbfwnAaH/AenFRflIrV37AAAAAElFTkSuQmCC"/>
          <p:cNvSpPr>
            <a:spLocks noChangeAspect="1" noChangeArrowheads="1"/>
          </p:cNvSpPr>
          <p:nvPr/>
        </p:nvSpPr>
        <p:spPr bwMode="auto">
          <a:xfrm>
            <a:off x="21272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1268" name="AutoShape 4" descr="data:image/png;base64,%20iVBORw0KGgoAAAANSUhEUgAAAFUAAAA4CAYAAACMn7TeAAAAAXNSR0IArs4c6QAAAARnQU1BAACxjwv8YQUAAAAJcEhZcwAADsMAAA7DAcdvqGQAABZFSURBVHhe7Vt5fFXFvZ+z3z37ShIIAWQRZNcWFSlUrSwiBBRQEUVAnwgIArL0GkXZC4jYQosBSng1iOwoKFJUtFAQRAQSMCEhGyHLzd3OPuf95t5DmlRL3x/v3dDPhy8M55zfOTNz7nd+81tmDug2buM/ApR5vGWRvfIDa+HpUvraNYSS4PqeX7qMDTmTg+G7tyZuOVKHuPPivUGmq+gPDBIDvl6aorSXJZlFWDF0VaVoSsMcMi5xlPGlk+EPxTiFC5/k5XjN6rcEbhlSRy7Z3aWyVnpE0fBYRVK667qGsKYgQ1XhqCIdigEFE7mqgExGhiJjC8t8aeHwn1PbxO399A851WZzLQrGPLYYFud9GaNl/WpqrV9fJmPqCayjZIqmw8NN0YiiKCjkSGTkHAodliGGphSM2iiKNrShPtCr/V2D6iouflUYbrnl0KKa+ph7x52l1Q3Lgxr9oEGzNKINIItBNJBKA3kIqQhpuqmhOmgraChormFqMdFgA4460VyQMVj1RDn41ROe+sWymY8/LoZ7iTxajNQez269X9LqNlpotV0Up6IoQUEWziDahyTDhhqwA3mhqJgFrs1pr5FCzEGY0DCpYYKJeSBHBARH2bj3B/a7c+7a+c9dN7uLKFqE1EETcvrH4urctk5fZgdnPcpyelC8RUIcjxFRWIVmUbURg057U9EnVzNRBW6DaCA7RCCQe8POhop+4/yG9oIdBq2OsXHbe7ZJmrR5zQyP2W3EEHFSTy8Z2qWkLviXeC54Z5INIiMOyILpjoE04BKxPEI+nUFHShzoZJkdfX9NQHVUInK17ow4exwycJjYMIlAsH5Da8OkElMRcmpgnF08vfjcrrcXgB3GZvcRQURJNQyD+s599xsOWlsAFCAdtBIRUwrukubA+bAGOlHlROvPpKAirwPJOo9YBuRYBBurI2d6JyTEZ5CWQqSFbaseIjVsd2UzSgCyQU4bWm1cjHXUiS3zj4TfIDKIqPd/lD+cQKvaQgrjVjrx6KR38OTE2Rtw3Hk5Dv3uZAYqF12I5gXEC0CqxQLFAc/ySKwrB0eGEWuLgjrg0Bg2HAlAA02jhPA1zACGt2GsN7yYff9nR48ejZi2ws+JHBiFEeAQZ4A/agqaMtDB4mi04WwaChh2ZLFaEScAmYINMaRY7IhzxiE+NgOJNVVIrC4O21ZoiGYYxHA8ouF5JlSsZj04B7lO8312l8bGmF1FBBElNcaVUAsq9w0PUx1MKNgeCkFmBFNdQH/8oRUKIjtopYAY0FJQMiBK8Lkctk9iHbw73skuiHK61sQnp/8ZeypOStevIkzsKwYFBCNGsxyQSQaiKbkCmBU+08C83XyFiCCipGbM/FDko5MgyOf2ARXXDYrE7nRwW0GiXi3bgAQOtMuCKE5AFpv1hzZ28U186k/naj5dMaz28NpRtgu5m09vnTO+c4fU0Zrn6hnZcz1kV4kNhRMgF0wJkEtMBwwIDIwVCRabxNkEuBk5RJRUgk4zd3/P3TM2m3LEjuJsthdONLRa9k11vJfhgAwGCrh/nhdKk7Qr6698tvHx2uqaWbKs9VI0LVNTKRgHytj77sJiZ0LGZ0pNqaF468AUEGeloVBqa8AwgU1lWCDV6iBae6JNO3uN2X1E0CJxalMkDpgxltPlXCRYeRamLLGhiXbmHe+x32fVe3yDiQMiADOsR7tc72dmZb1XUlbSNbFdX2sp226+4q/JsEFEwDkg3DKdFhkcCpwYyyA/xKvPfbZoRH6okQgh4pr6z7Aovs7AAh/y2IQQihZ5T8F33gbfr28QSgBnjM/rm3jmzJkjnuv1f6o4e6SbzW4/xQgu5K8oQEHivKQAoiAZgNRVobFSHWVjXu/HxHxkNhExtCipJG5lBDYV5nQ4JIIwyaBRRdEPJ+p0w4A0oDkwMiioFA0M8z6vP0pX1AuMxYUYWzxEBCXId/nvmAtU73XauMmtE+wPfL4oe2VOzgAwuJFFi2sqaCZwRP4AYI6Dq3HExidabmaXSCjF8ByEoVQcoZrYYcaZBJTzur+4IP/r3z25addvR1wwH484WpRU4nR0MVBlkLVREhqBk4FMKcGZdXccZFI/Anvmk81BCI+OjSsET9Q99AjUg9gKHBQnumJt4rn8zrzb7W6x33Yzhfh/wST3HtuPon9AvTd4F8x3A9UVPXy97Mr9msEizhWPWEcsctotH7OnN31RWV72OjAPCUOT1wQWbRbhWKtBEw9WyK5XdDkYrckikkURJbIevPzhK1WdUuWgYXOeZC0pS9Me2nzGrBkxRJTUqWsOCN+Ve+Z6/Op8UCzOIE5FxwjLASTVVyBV9CLWGgXExsvJUUKueGKzp+5a2UhNN9qbOuuzWfkjab0f/arS3mGsKkndsRxEIVKDIuqTdB2tGVIC8S6NLBYGSZjdxXH2ca2G7YvonlZkV/67PZwiKfQaTHFkuSnknEIBO6STPKShjOBAmuSFqayzIma68G36BGISUz+2IGmHYI/6zNWq0yF7r9G4lk4Yq8pyF6yIoQUUXZURMIue7V6OuiQpSIcRgOwVKRgop+x7131QENHlv4hqao8Xt7bGLPU1RbGpJAMiDgdjYABDwkPsKbkGgsSaUngacnrBCQe6nmbYOvKiECzwWFOSMNZ5YofJXhUhVBJldHdiNVr+UBmyCDBYLKTBPINOVTj25F2Z8MSHqyK7CxBRY57qivbyhl4YWg8lRAIYUCmaY0PaSrEsYiw2ZE1sAwRipIgeMA1ijC4GszRJzNKlQDpoJw8ypCsS0hQZbKmC0m0+9GLvSmTlwm3SYKr3F8Zp757s9lGkCSWIKKn7hMENLKXvM2TJgBgzvAUCdpU4H2IKQmkqFA7SS3tyJhDOIk30wcwO/KMAmboSRLosAekSENqAZvUtRR3jwQRATKZgCm0vyEAbz3U5Iib/MuKBP0FEpz/B04s+aPVdUc0OFbN3G6BRZF2UAm0l2RQwGsrbyWuRa2IKgrWVSK6vDq9GmeaCbJcwhoL6JNShF3tUog4JMtKhbqnkRNuKOqIvK1JqbPboId/mvnQ83GtkEXFSCR54+d2BVdeDeZjik8gic3ixGQohlyHpqnkkq9jwhjD9UbCmEqm+emQxAqiDswE9nHEd9UkXyUI0qlAd6G/16ejz6rbIr1jkBLsw9av1k/5odhdxtAipBD2fWTbW65feMSASIAvNhFRCLilks4piTa0l98i2NZBMTEYCVY3ucHoQT+nIpwOhsgOVSS6k6BwSKM2bEMW/vXBI/zUDBmRKZlcRR4uRSnDP+LfH1XnlpQqmWxHSyMpSmFjOJJWsNhHCieaGtdcAgjXEhe0wtEGRNBUKR+tFDgv16tGl4/aAfY54vt8ULUoqQf+Ji7pfvy6+KaraIIMRLI1mgJAK5BJnRchGIbIJwSb5LBBLnBvCtTaB25kS51jx4ZzfFJjNtihanFSCc+fO8VOWfDSiqtY/AoKibsBcO4OzMBQhFcIssukX0mA4p8maKcN4gezLgkAdS0hwbd2/YMQJs6lbArcEqTcAwT/Td8ycjoEg3V3RjHSa41IYhk/ALAOccgF43SqIZ6tsTldRZpRx9oO3nr1qVr2lcEuR+s8AkunJr2+wFPu9VMcMXls7bRoJRm/jNm4jcigvL7ed3jkt2rxsEYzPPWJxHzkCYcDP47nV25L+3cL0zOVb7KPc+T/Zpvm/xr98yaYIfDJrvCPoJdu828OSMC69/+DjLK0MDIWMtAHREEPRCVmr07nUC+XS5SzVX2uzRsc2JP96W5FZBQ1evK9tXX1giqRqAyEK9UdZ+dxfdsfbckaPVsj9/rPyXpAxzkqOx4t3zRtfG6oEuHS6KLv8PF0Jp4fDkub4/nzdlNrYtu/CaWOdpjgCA7Jgy7evKjr+HC6/CEub47GZyxOLrwZe8Pj8AyFyswsc/5ceHdP+tG3Ji/XkftdHp9+nyegpsrAGf2UWaacy4+K+2L8tp/H3EfzbBZXizU910muvzNBw0GmKQij76Kk4rAQmUZr6vKpI/XVZuldXxX6SpMVeDRQMMnRtqsGiexXRM/bqx48+QOoMdu9re602mC8qxnRDozRF09Nq/HLu4VP6LHjNkNMMSMqQQECaUhugXOT6BgKi0qPBr77gdhs/eefBMzf18geUp67UB9NM0U8wZ8vJDtcaAs/LmvaYKWqG7BkrYy+V+LfU+cXXgbFoXcHIH5SXnb5QssG95s+hd6lv0Lp6Jf35QCA4VAwEH/X4pNwLFVUH7hvn7hlqxMRNST2z5Um7eK10FmNo7eEXq6Y4hEB9VTuk6z1Uit/MMfRQikVDEaUNi2aYSoZz3aup/suGLPZiYjp5GHvrR4xziK8NSiMxpnpZObQsrXXK4NbpjpF2C70FQnqf2Wxofx+C+mYZ0YwPvrbCbEgPSPpvjitbO5riRpTVNIzAiMlkNK2DKWoGAwYMQrSRkHulBkR1xIOvrEs3bzXi4hVPf19Aut/KczszU6OGdklNHuy0sathChZ8V3gVMg0IlShssJCAREc7c6LttuEOizBXUbTkqspqd6gREzclVaipHk4pgXEG0XeKgn+aQFO7Oyx0DGVN+rYk660f2z17/FLW+L8XIlr0Yd3AtBCfZbHHjHcld1tCcfHJ6DxUwVqyoeuYNZgv9s0aULN79mNnBnZKnnx06RNroYPm7TfByeMl8XAzE+yLzRdQp5jiEAZP39hWM/BQDBmDhnEXU9wMo+ZtThVldTJLGyqFjIzKCt9I81YjvLLkMAzMRjmEc0feX1hyYPPsqnXTlry6bvrbr+9aN6/RpJDNCisvFH9/cPW3hZ+vW4po6rgvKDXr91+SenH9+I5asGEZy9IC2Z5oCiN/FE/p2oOh1XrflTVpl+ZfubT54TfPfTAjNvE3eZWG7i+wJv9ihK3by4okSR615vROajRSXDb2r5C7y0GsLrt/9vYRQ9/anZQzYcC/XfgIiPWJBqayyDKh1ycNGbUkn3ykGkKdog4xENuVfGKpqriTKW6Gy1evP6HrRkpctO0NhqKOB2V58guL85p9CZiSEHsetLCmut4/rc+416f2e8qdMWAApZFiPhICWfcVWCq0Gj7evSoaurXDTAuvjpv4WVKv71rq1OuvLANtF3Te8TVYO9z0wYsBJdVAdE+/zm+FXt6A3LGcR74FvHT2jZPrJ3HpKWN2KmWHpgRO/3aK9ON/j8wYunMnqdcurc0nVg6/Bol8kldFO6pqpd0PzMt/MXvl19ZQw/+AAbl941ByDNcaMXSMy4JOGginFJV4son8UXdutNcvPQO/8TxoYTU2cIf16/fYQpVMTFqxJ14UtWdpijrTqpXrPd7K7QFT0u7YubJmtvX45tdOJcREzWMZtupanfhOZW3g0zuGzJ6fPXllK/MR8okBWDyMan2BQW37T3nii6MF74GoX7TDdtB8IoSfJbX6wuEnDdE/hOKE1UhX8kDjYfKHHQkB7YylaUeymxowd2L7Sd+4UVqfcSolfMVTwYlRUZ6uVO9hwbRhH+1NG/5VbvrwvzYuFG+Y3Fv9etnodxKdwlALoy3SdLV9vU95p7KieA6kT43tAyiswUw1AVP7LoSxzLLsQhjMUk1Wh49dvC/GU6cOgusekMWuow30KZAVt+dyzT9IAHz7QzHYW9zBbuPzP8x5vq57u9StDIUCsixmj53bXFuPb31tU2qCc7jDxr0CFk8PqmjR92XVy4fPXRsXeoCjDE3XYLaIs2Xd2Kaq+mi7TdjUtnXKW6H7Jn5C6vnfDelpiA2vGqzwbZfXvlxkaIoEKg9KSzU6qjuyc4vaP52/pUOHR0JpY/uHV102aHoLGHUByZU/cQJNAU0ZH+cMP/m3FWMWtk+0DBNYVOQT9dnZKw61MR9phknr13OaZtwFDFcgzF10WblcVTf6lVdWPVQfkCZBc8WtEqMPwS8hX6Q463xS23BNsKVz1kf5AuJIIJvlKeTqNnbplB+KqobYBM6nqfiBi+VX+5qPNuKLjXMvnN+xaFXnzMRfCQz+OChJYwrOltwbuqkbFGgyiouyr0iOcg1JjrN1uatf/8l7N86/FrpvohmplVuW27HXM5+j9UyKtew55+7VF2O6C3HJMEJ3Fbw3MPTCuHAq+SK6GWhVDqpkbhg/73DGu3Mt/RZsH33/gg8fMUUof372MQ2jHYhhrfWe+ixT3AwVFYhTFa0LwzDFiSlMfRTDbacp5PFL+jJVRQ/wLLN775KnL1s55iqYO2dQ1dqbVVFpnTIINO5+INVf4w1O8QeDS+obxLe8omyHSMCqyPIT+fkG07+/m+0wYmG/TiPdT5pV0YH3ZlfRNLUSohXkDUjhcBLmOgMBrI23fn5q//IDJ/esKdieE46vm6KRVAOmX13Z4em8IY0gC8BI9MwFfj7FEG+S/SHOkGaDJ3jp0gfPtSs8dGbDj1tGN3rQ4iPuaJrhRoETUFWLs1kgfANMegwnBfX3xKC+9JkVO0PavPzgQTtL0VkG1vQYh7PZaN+A7LcmwSzI1HTj4va5oxsyZLlU4Nm/BFSUDvbVn54Su4U8Z3Xw58FbMLqmtibXZBAlSXkaTIcoMNRLDI1GQ8nmKCqbF7gxLI0OibL+2Kr9K9uvXDmUMnT8akCUNz024/d3kfoENKL7QLSAGZYO78gStmDKgObc9HuJRlI3bdokUNFxZborcRqKSZ7KxKa8JiSkv8banAcEeAPKHrOTt8dux4qegrA+SvGWv3/pj79ecnnjoAl60dF8rErDNMq2Kdhu2M8uFL8/cbjPJrB5mkHdebFC3nTfvPyJOw7W/AHix8cEht7RRbKFPiiD4WRggFlDD9tUhWZ6k1SNofAVcr1hw2TVZuX3MIYaEDj2491vjgl91hNrs5eDXUWagtMNw00XVgR7BmR1qE2g9/+Q/9qWwh3uw5c+yvmscLf7cEH+goMWK7cZuooKSNJLvXv3Vp2gfaAUzPeXr27tOnzepE5D5i4Bw7uQ5+mzHdskf0f6gIQF+KJB52Cu3ASNpE6YMEHq/GLe5k4zD7xzx/T973aavn9Nh//a/R5DqR9qFFuJNZyXOXHXN9sutz7GuJKmwNCWYsU/xVD8a7AudzZoy2ohqdu83r0nN0sSmuKerOSlToH+UMFGD59feUfSqIdZxvgoycG9cuOTR46la3iOKY8W2NC1IqupLIVLrQJ3mVwT9E1jv+JYdNBl4zcSG01kab66OgvPHOc52vLQK2nRoMUjeIYuYThm841nmiIjKfYox1Gfyap676Ql+VFTH+m3IdphWaljHO+T1FVBVZ3CsszZtJT4lw9tnBfq28ojPzjFKsjGb/otwU0ZJ7iYNymeUvW2Fo6/1Hrc70M5MMHFPSCvL+9LQxwAnX+fOWbX/+rTxdwjxZZdX527xxMIpjMcfeW+tvF/bxqrjlu16w4k6q5Yu/Xs2mmPyI8v3tkGItA4J80Xvj9neGPmNdK9rZvXH/fjpysfCpgi6ukl2ztLDSIV3UYsqLtq72hhsGGr7FywYUPvnx3oJ+e+2y6A+Xib1Xo+L+ep0H9v/9UzS3t6ZKUTjZW6OxLjj+Wtndb4396Hvrw6SdCVtpSKz2/fMLfBFN/GbdzGbdzGbfwnAaH/AenFRflIrV37AAAAAElFTkSuQmCC"/>
          <p:cNvSpPr>
            <a:spLocks noChangeAspect="1" noChangeArrowheads="1"/>
          </p:cNvSpPr>
          <p:nvPr/>
        </p:nvSpPr>
        <p:spPr bwMode="auto">
          <a:xfrm>
            <a:off x="21272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11270" name="Picture 6" descr="C:\Users\Usuario\Downloads\Design sem nome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408" y="-287957"/>
            <a:ext cx="1944216" cy="1944216"/>
          </a:xfrm>
          <a:prstGeom prst="rect">
            <a:avLst/>
          </a:prstGeom>
          <a:noFill/>
        </p:spPr>
      </p:pic>
      <p:pic>
        <p:nvPicPr>
          <p:cNvPr id="11271" name="Picture 7" descr="C:\Users\Usuario\Downloads\Design sem nome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9200" y="-215949"/>
            <a:ext cx="1872208" cy="1872208"/>
          </a:xfrm>
          <a:prstGeom prst="rect">
            <a:avLst/>
          </a:prstGeom>
          <a:noFill/>
        </p:spPr>
      </p:pic>
      <p:sp>
        <p:nvSpPr>
          <p:cNvPr id="17" name="CaixaDeTexto 16"/>
          <p:cNvSpPr txBox="1"/>
          <p:nvPr/>
        </p:nvSpPr>
        <p:spPr>
          <a:xfrm>
            <a:off x="213105" y="1684774"/>
            <a:ext cx="308550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INTRODUÇÃO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0" y="9982006"/>
            <a:ext cx="3429000" cy="26161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pt-BR" sz="11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465004" y="6820236"/>
            <a:ext cx="3284984" cy="26161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pt-BR" sz="11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4073A04-2A58-7CC5-B858-20ED1846B1E8}"/>
              </a:ext>
            </a:extLst>
          </p:cNvPr>
          <p:cNvSpPr txBox="1"/>
          <p:nvPr/>
        </p:nvSpPr>
        <p:spPr>
          <a:xfrm>
            <a:off x="3557328" y="1595355"/>
            <a:ext cx="3284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2332" y="1943523"/>
            <a:ext cx="2952328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0" i="0" u="none" strike="noStrike" dirty="0">
                <a:solidFill>
                  <a:srgbClr val="000000"/>
                </a:solidFill>
                <a:effectLst/>
              </a:rPr>
              <a:t>A retinopatia diabética (RD) é uma complicação microvascular do Diabetes Mellitus (DM) que afeta a acuidade visual, sendo uma das principais causas de cegueira irreversível no mundo. A duração do DM é o fator de risco mais significativo para o desenvolvimento e progressão de RD. Este estudo tem como objetivo determinar a prevalência da RD em Guaraciaba (MG), analisando o perfil epidemiológico dos pacientes acometidos e os fatores de risco, diante do aumento da prevalência de diabéticos. </a:t>
            </a:r>
            <a:endParaRPr lang="pt-BR" sz="1050" dirty="0"/>
          </a:p>
        </p:txBody>
      </p:sp>
      <p:sp>
        <p:nvSpPr>
          <p:cNvPr id="30" name="Retângulo 29"/>
          <p:cNvSpPr/>
          <p:nvPr/>
        </p:nvSpPr>
        <p:spPr>
          <a:xfrm>
            <a:off x="212720" y="3888655"/>
            <a:ext cx="3085507" cy="2247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25370" y="3879058"/>
            <a:ext cx="3077074" cy="30795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MÉTODOS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9585" y="4150451"/>
            <a:ext cx="3077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0" i="0" u="none" strike="noStrike" dirty="0">
                <a:solidFill>
                  <a:srgbClr val="000000"/>
                </a:solidFill>
                <a:effectLst/>
              </a:rPr>
              <a:t>Estudo transversal com pacientes do Mutirão de Diabetes, realizado </a:t>
            </a:r>
            <a:r>
              <a:rPr lang="pt-BR" sz="1050" b="0" i="0" u="none" strike="noStrike">
                <a:solidFill>
                  <a:srgbClr val="000000"/>
                </a:solidFill>
                <a:effectLst/>
              </a:rPr>
              <a:t>em setembro e outubro </a:t>
            </a:r>
            <a:r>
              <a:rPr lang="pt-BR" sz="1050" b="0" i="0" u="none" strike="noStrike" dirty="0">
                <a:solidFill>
                  <a:srgbClr val="000000"/>
                </a:solidFill>
                <a:effectLst/>
              </a:rPr>
              <a:t>de 2023, em Guaraciaba (MG). Foram atendidos 233 pacientes com diagnóstico de DM, sendo 29 excluídos devido aos prontuários incompletos, totalizando 204 pacientes. Na avaliação coletou-se dados de identificação, pressão arterial (PA), tabagismo, glicemia, uso de insulina, tempo de diagnóstico de DM e histórico de exames oftalmológicos. Para análise estatística, utilizou-se porcentagens, variáveis p e médias, com tabelas Microsoft Excel para avaliar fatores de risco.</a:t>
            </a:r>
            <a:endParaRPr lang="pt-BR" sz="1050" dirty="0"/>
          </a:p>
        </p:txBody>
      </p:sp>
      <p:sp>
        <p:nvSpPr>
          <p:cNvPr id="34" name="Retângulo 33"/>
          <p:cNvSpPr/>
          <p:nvPr/>
        </p:nvSpPr>
        <p:spPr>
          <a:xfrm>
            <a:off x="212721" y="6284026"/>
            <a:ext cx="3085507" cy="4163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21154" y="6267832"/>
            <a:ext cx="308550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RESULTADOS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1154" y="6548982"/>
            <a:ext cx="3085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0" i="0" u="none" strike="noStrike" dirty="0">
                <a:solidFill>
                  <a:srgbClr val="000000"/>
                </a:solidFill>
                <a:effectLst/>
              </a:rPr>
              <a:t>Entre os 204 pacientes avaliados, 53 (26,0%) receberam o diagnóstico de RD, sendo que 3 (5,7%) tinham menos de 50 anos e 50 (94,3%) tinham 50 anos ou mais. Quanto ao uso de insulina, 13 (24,5%) pacientes utilizavam, enquanto 40 (75,5%) não. Em relação ao tempo desde o diagnóstico de DM, 5 (9,4%) tinham menos de 1 ano de doença, 9 (17,0%) de 1 a 5 anos, 11 (20,8%) de 5 a 10 anos, e 28 (52,8%) mais de 10 anos. No que diz respeito à realização do exame oftalmológico, 41 (77,4%) afirmaram que sim, enquanto 12 (22,6%) afirmaram nunca ter realizado. Em relação ao intervalo desde o último exame oftalmológico, 12 (29,3%) relataram ter menos de 1 ano, 18 (43,9%) de 1 a 5 anos, 4 (9,8%) de 5 a 10 anos, e 7 (17,1%) mais de 10 anos. Quanto ao hábito de fumar, 8 (15,1%) relataram fazê-lo, enquanto 45 (84,9%) afirmaram não fumar. A análise estatística do estudo revelou associação significativa entre a prevalência de RD e o tempo de diagnóstico de DM (&gt; 10 anos), com p de 0,0451. No entanto, idade (≥ 50 anos), PA sistólica (≥ 140), PA diastólica (≥ 90), último exame oftalmológico após 5 anos, uso de insulina e tabagismo não foram significância estatística (p&gt;0,05).</a:t>
            </a:r>
            <a:endParaRPr lang="pt-BR" sz="1050" dirty="0"/>
          </a:p>
        </p:txBody>
      </p:sp>
      <p:sp>
        <p:nvSpPr>
          <p:cNvPr id="37" name="Retângulo 36"/>
          <p:cNvSpPr/>
          <p:nvPr/>
        </p:nvSpPr>
        <p:spPr>
          <a:xfrm>
            <a:off x="3606873" y="1840214"/>
            <a:ext cx="3085507" cy="34843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600845" y="1703077"/>
            <a:ext cx="308550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FIGURAS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3603325" y="4642855"/>
            <a:ext cx="3041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1" dirty="0"/>
              <a:t>Figura 1:  </a:t>
            </a:r>
            <a:r>
              <a:rPr lang="pt-BR" sz="1050" i="0" u="none" strike="noStrike" dirty="0">
                <a:solidFill>
                  <a:srgbClr val="000000"/>
                </a:solidFill>
                <a:effectLst/>
              </a:rPr>
              <a:t>Distribuição dos pacientes de acordo com as quantidades observadas para variáveis estudadas, com ou sem retinopatia diabética, Guaraciaba - 2023</a:t>
            </a:r>
            <a:endParaRPr lang="pt-BR" sz="1050" dirty="0"/>
          </a:p>
        </p:txBody>
      </p:sp>
      <p:sp>
        <p:nvSpPr>
          <p:cNvPr id="47" name="Retângulo 46"/>
          <p:cNvSpPr/>
          <p:nvPr/>
        </p:nvSpPr>
        <p:spPr>
          <a:xfrm>
            <a:off x="3606873" y="5412831"/>
            <a:ext cx="3085507" cy="1385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3606873" y="5407650"/>
            <a:ext cx="3100019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CONCLUSÕES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10902" y="5736917"/>
            <a:ext cx="306539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0" i="0" u="none" strike="noStrike" dirty="0">
                <a:solidFill>
                  <a:srgbClr val="000000"/>
                </a:solidFill>
                <a:effectLst/>
              </a:rPr>
              <a:t>A prevalência de RD na população estudada é de 26%, com associação estatística entre DM superior a 10 anos e o desenvolvimento de RD. Destaca-se a necessidade de intervenções para conscientização, detecção precoce e tratamento visando preservar a acuidade visual em diabéticos.</a:t>
            </a:r>
            <a:endParaRPr lang="pt-BR" sz="1050" dirty="0"/>
          </a:p>
        </p:txBody>
      </p:sp>
      <p:sp>
        <p:nvSpPr>
          <p:cNvPr id="50" name="Retângulo 49"/>
          <p:cNvSpPr/>
          <p:nvPr/>
        </p:nvSpPr>
        <p:spPr>
          <a:xfrm>
            <a:off x="3600846" y="6907462"/>
            <a:ext cx="3085507" cy="35397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3610902" y="6891466"/>
            <a:ext cx="308550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REFERÊNCIAS BIBLIOGÁFICAS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641719" y="7307959"/>
            <a:ext cx="304463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rtl="0"/>
            <a:r>
              <a:rPr lang="pt-BR" sz="900" b="1" dirty="0"/>
              <a:t>1. 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BOSCO, Adriana et al. Retinopatia diabética. </a:t>
            </a:r>
            <a:r>
              <a:rPr lang="pt-BR" sz="900" b="1" i="0" u="none" strike="noStrike" dirty="0">
                <a:solidFill>
                  <a:srgbClr val="000000"/>
                </a:solidFill>
                <a:effectLst/>
              </a:rPr>
              <a:t>Arquivos Brasileiros de Endocrinologia &amp; Metabologia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, v. 49, p. 217-227, 2005. Disponível em: https://www.scielo.br/j/abem/a/cKy7w6RMzN64YMvbzngZRtg/. Acesso em: 03 jan. 2024.</a:t>
            </a:r>
            <a:endParaRPr lang="pt-BR" sz="900" dirty="0">
              <a:effectLst/>
            </a:endParaRPr>
          </a:p>
          <a:p>
            <a:pPr rtl="0"/>
            <a:br>
              <a:rPr lang="pt-BR" sz="900" dirty="0"/>
            </a:br>
            <a:r>
              <a:rPr lang="pt-BR" sz="900" b="1" dirty="0"/>
              <a:t>2. 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BOWLING, Brad. </a:t>
            </a:r>
            <a:r>
              <a:rPr lang="pt-BR" sz="900" b="1" i="0" u="none" strike="noStrike" dirty="0" err="1">
                <a:solidFill>
                  <a:srgbClr val="000000"/>
                </a:solidFill>
                <a:effectLst/>
              </a:rPr>
              <a:t>Kanski</a:t>
            </a:r>
            <a:r>
              <a:rPr lang="pt-BR" sz="900" b="1" i="0" u="none" strike="noStrike" dirty="0">
                <a:solidFill>
                  <a:srgbClr val="000000"/>
                </a:solidFill>
                <a:effectLst/>
              </a:rPr>
              <a:t>: oftalmologia clínica: uma abordagem sistemática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. 8. ed. Rio de Janeiro: Elsevier, 2016.</a:t>
            </a:r>
            <a:endParaRPr lang="pt-BR" sz="900" dirty="0">
              <a:effectLst/>
            </a:endParaRPr>
          </a:p>
          <a:p>
            <a:pPr rtl="0"/>
            <a:br>
              <a:rPr lang="pt-BR" sz="900" dirty="0"/>
            </a:br>
            <a:r>
              <a:rPr lang="pt-BR" sz="900" b="1" dirty="0"/>
              <a:t>3. 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MENDANHA, Denise Borges de Andrade et al. Fatores de risco e incidência da retinopatia diabética. </a:t>
            </a:r>
            <a:r>
              <a:rPr lang="pt-BR" sz="900" b="1" i="0" u="none" strike="noStrike" dirty="0">
                <a:solidFill>
                  <a:srgbClr val="000000"/>
                </a:solidFill>
                <a:effectLst/>
              </a:rPr>
              <a:t>Revista Brasileira de Oftalmologia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, v. 75, p. 443-446, 2016. Disponível em: https://www.scielo.br/j/rbof/a/wWqYGn6jJyCw5bFyv7k5T4s/. Acesso em: 03 jan. 2024.</a:t>
            </a:r>
            <a:endParaRPr lang="pt-BR" sz="900" dirty="0">
              <a:effectLst/>
            </a:endParaRPr>
          </a:p>
          <a:p>
            <a:pPr rtl="0"/>
            <a:br>
              <a:rPr lang="pt-BR" sz="900" dirty="0"/>
            </a:br>
            <a:r>
              <a:rPr lang="pt-BR" sz="900" b="1" dirty="0"/>
              <a:t>4. 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PEREIRA, Júlia Amoroso et al. Atualizações sobre retinopatia diabética: uma revisão narrativa. </a:t>
            </a:r>
            <a:r>
              <a:rPr lang="pt-BR" sz="900" b="1" i="0" u="none" strike="noStrike" dirty="0">
                <a:solidFill>
                  <a:srgbClr val="000000"/>
                </a:solidFill>
                <a:effectLst/>
              </a:rPr>
              <a:t>Revista Eletrônica Acervo Saúde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</a:rPr>
              <a:t>, n. 49, p. e3428-e3428, 2020. Disponível em: https://acervomais.com.br/index.php/saude/article/view/3428. Acesso em: 03 jan. 2024.</a:t>
            </a:r>
            <a:endParaRPr lang="pt-BR" sz="900" dirty="0">
              <a:effectLst/>
            </a:endParaRPr>
          </a:p>
          <a:p>
            <a:pPr algn="just"/>
            <a:endParaRPr lang="pt-BR" sz="9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678496" y="4115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800" b="0" i="0" u="none" strike="noStrike" dirty="0">
                <a:solidFill>
                  <a:srgbClr val="F5F8FB"/>
                </a:solidFill>
                <a:effectLst/>
              </a:rPr>
              <a:t>Camila de Oliveira Ribeiro¹, Ana Clara Alves de Carvalho¹, Bruna Aguiar Valle¹, Júlia Pinheiro </a:t>
            </a:r>
            <a:r>
              <a:rPr lang="pt-BR" sz="800" b="0" i="0" u="none" strike="noStrike" dirty="0" err="1">
                <a:solidFill>
                  <a:srgbClr val="F5F8FB"/>
                </a:solidFill>
                <a:effectLst/>
              </a:rPr>
              <a:t>Amantéa</a:t>
            </a:r>
            <a:r>
              <a:rPr lang="pt-BR" sz="800" b="0" i="0" u="none" strike="noStrike" dirty="0">
                <a:solidFill>
                  <a:srgbClr val="F5F8FB"/>
                </a:solidFill>
                <a:effectLst/>
              </a:rPr>
              <a:t> Vilela¹, Júlia </a:t>
            </a:r>
            <a:r>
              <a:rPr lang="pt-BR" sz="800" b="0" i="0" u="none" strike="noStrike" dirty="0" err="1">
                <a:solidFill>
                  <a:srgbClr val="F5F8FB"/>
                </a:solidFill>
                <a:effectLst/>
              </a:rPr>
              <a:t>Tôrres</a:t>
            </a:r>
            <a:r>
              <a:rPr lang="pt-BR" sz="800" b="0" i="0" u="none" strike="noStrike" dirty="0">
                <a:solidFill>
                  <a:srgbClr val="F5F8FB"/>
                </a:solidFill>
                <a:effectLst/>
              </a:rPr>
              <a:t> Russo Miranda¹, Bernardo Fontoura Castro Carvalho²</a:t>
            </a:r>
            <a:endParaRPr lang="pt-BR" sz="800" dirty="0">
              <a:solidFill>
                <a:srgbClr val="F5F8FB"/>
              </a:solidFill>
              <a:effectLst/>
            </a:endParaRPr>
          </a:p>
          <a:p>
            <a:pPr algn="ctr" rtl="0"/>
            <a:r>
              <a:rPr lang="pt-BR" sz="800" b="0" i="0" u="none" strike="noStrike" dirty="0">
                <a:solidFill>
                  <a:srgbClr val="F5F8FB"/>
                </a:solidFill>
                <a:effectLst/>
              </a:rPr>
              <a:t>¹Pontifícia Universidade Católica de Minas Gerais</a:t>
            </a:r>
            <a:endParaRPr lang="pt-BR" sz="800" dirty="0">
              <a:solidFill>
                <a:srgbClr val="F5F8FB"/>
              </a:solidFill>
              <a:effectLst/>
            </a:endParaRPr>
          </a:p>
          <a:p>
            <a:pPr algn="ctr" rtl="0"/>
            <a:r>
              <a:rPr lang="pt-BR" sz="800" b="0" i="0" u="none" strike="noStrike" dirty="0">
                <a:solidFill>
                  <a:srgbClr val="F5F8FB"/>
                </a:solidFill>
                <a:effectLst/>
              </a:rPr>
              <a:t>²Centro Oftalmológico de Minas Gerais</a:t>
            </a:r>
            <a:endParaRPr lang="pt-BR" sz="800" dirty="0">
              <a:solidFill>
                <a:srgbClr val="F5F8FB"/>
              </a:solidFill>
              <a:effectLst/>
            </a:endParaRPr>
          </a:p>
          <a:p>
            <a:pPr algn="ctr"/>
            <a:endParaRPr lang="pt-BR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1510362" y="1069221"/>
            <a:ext cx="36364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+mj-lt"/>
              </a:rPr>
              <a:t>Pontifícia Universidade Católica de Minas Gerais</a:t>
            </a:r>
          </a:p>
          <a:p>
            <a:pPr algn="ctr"/>
            <a:r>
              <a:rPr lang="pt-BR" sz="1100" b="1" dirty="0">
                <a:solidFill>
                  <a:schemeClr val="bg1"/>
                </a:solidFill>
                <a:latin typeface="+mj-lt"/>
              </a:rPr>
              <a:t>Centro Oftalmológico de Minas Gerais</a:t>
            </a:r>
          </a:p>
        </p:txBody>
      </p:sp>
      <p:sp>
        <p:nvSpPr>
          <p:cNvPr id="19" name="Fluxograma: Conector 18">
            <a:extLst>
              <a:ext uri="{FF2B5EF4-FFF2-40B4-BE49-F238E27FC236}">
                <a16:creationId xmlns:a16="http://schemas.microsoft.com/office/drawing/2014/main" id="{8A39929B-42F2-CC47-4A43-89C3150DDD1B}"/>
              </a:ext>
            </a:extLst>
          </p:cNvPr>
          <p:cNvSpPr/>
          <p:nvPr/>
        </p:nvSpPr>
        <p:spPr>
          <a:xfrm>
            <a:off x="141849" y="298450"/>
            <a:ext cx="1034587" cy="832810"/>
          </a:xfrm>
          <a:prstGeom prst="flowChartConnector">
            <a:avLst/>
          </a:prstGeom>
          <a:solidFill>
            <a:srgbClr val="F5F8FB"/>
          </a:solidFill>
          <a:ln>
            <a:solidFill>
              <a:srgbClr val="F5F8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 descr="Logotipo, nome da empresa&#10;&#10;Descrição gerada automaticamente">
            <a:extLst>
              <a:ext uri="{FF2B5EF4-FFF2-40B4-BE49-F238E27FC236}">
                <a16:creationId xmlns:a16="http://schemas.microsoft.com/office/drawing/2014/main" id="{A65EA192-442A-FB1B-10A4-B4619CCA8D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7" y="334385"/>
            <a:ext cx="938468" cy="612719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E249727-4F6A-A15A-C622-2C1BECE76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733565"/>
              </p:ext>
            </p:extLst>
          </p:nvPr>
        </p:nvGraphicFramePr>
        <p:xfrm>
          <a:off x="3652362" y="2068952"/>
          <a:ext cx="2956355" cy="254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220">
                  <a:extLst>
                    <a:ext uri="{9D8B030D-6E8A-4147-A177-3AD203B41FA5}">
                      <a16:colId xmlns:a16="http://schemas.microsoft.com/office/drawing/2014/main" val="1113151294"/>
                    </a:ext>
                  </a:extLst>
                </a:gridCol>
                <a:gridCol w="562045">
                  <a:extLst>
                    <a:ext uri="{9D8B030D-6E8A-4147-A177-3AD203B41FA5}">
                      <a16:colId xmlns:a16="http://schemas.microsoft.com/office/drawing/2014/main" val="2654135530"/>
                    </a:ext>
                  </a:extLst>
                </a:gridCol>
                <a:gridCol w="562045">
                  <a:extLst>
                    <a:ext uri="{9D8B030D-6E8A-4147-A177-3AD203B41FA5}">
                      <a16:colId xmlns:a16="http://schemas.microsoft.com/office/drawing/2014/main" val="1903744751"/>
                    </a:ext>
                  </a:extLst>
                </a:gridCol>
                <a:gridCol w="562045">
                  <a:extLst>
                    <a:ext uri="{9D8B030D-6E8A-4147-A177-3AD203B41FA5}">
                      <a16:colId xmlns:a16="http://schemas.microsoft.com/office/drawing/2014/main" val="3094510056"/>
                    </a:ext>
                  </a:extLst>
                </a:gridCol>
              </a:tblGrid>
              <a:tr h="186702">
                <a:tc gridSpan="4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 dirty="0">
                          <a:effectLst/>
                        </a:rPr>
                        <a:t>Tabela 1. Distribuição dos pacientes de acordo com as quantidades observadas para variáveis estudadas, com ou sem retinopatia diabética, Guaraciaba - 2023</a:t>
                      </a:r>
                      <a:endParaRPr lang="pt-BR" sz="1200" dirty="0">
                        <a:effectLst/>
                      </a:endParaRPr>
                    </a:p>
                  </a:txBody>
                  <a:tcPr marL="16784" marR="16784" marT="16784" marB="16784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36974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Variável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 gridSpan="3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Retinopatia Diabética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938069"/>
                  </a:ext>
                </a:extLst>
              </a:tr>
              <a:tr h="301932">
                <a:tc>
                  <a:txBody>
                    <a:bodyPr/>
                    <a:lstStyle/>
                    <a:p>
                      <a:pPr fontAlgn="b"/>
                      <a:br>
                        <a:rPr lang="pt-BR" sz="1200">
                          <a:effectLst/>
                        </a:rPr>
                      </a:b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Presente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Ausente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Variável de p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3797725028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Número de pacientes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53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151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-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3322557941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Idade &gt; 50 anos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50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137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0,4132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37886899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PAS &gt; 140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17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 dirty="0">
                          <a:effectLst/>
                        </a:rPr>
                        <a:t>47</a:t>
                      </a:r>
                      <a:endParaRPr lang="pt-BR" sz="1200" dirty="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 dirty="0">
                          <a:effectLst/>
                        </a:rPr>
                        <a:t>0,8980</a:t>
                      </a:r>
                      <a:endParaRPr lang="pt-BR" sz="1200" dirty="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3899039264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PAD &gt; 90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9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32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0,5104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1650600473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Diagnóstico do diabetes &gt; 10 anos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28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56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0,0451*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3833163741"/>
                  </a:ext>
                </a:extLst>
              </a:tr>
              <a:tr h="18670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Último exame oftalmológico &gt; 5 anos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23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76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0,3848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186412741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Uso de insulina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13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21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0,0743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2724389433"/>
                  </a:ext>
                </a:extLst>
              </a:tr>
              <a:tr h="1060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Tabagista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8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19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0,6425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extLst>
                  <a:ext uri="{0D108BD9-81ED-4DB2-BD59-A6C34878D82A}">
                    <a16:rowId xmlns:a16="http://schemas.microsoft.com/office/drawing/2014/main" val="1145398835"/>
                  </a:ext>
                </a:extLst>
              </a:tr>
              <a:tr h="186702">
                <a:tc gridSpan="4"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PAS=pressão arterial sistólica (em mmHg); PAD=pressão arterial diastólica (em mmHg)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13082"/>
                  </a:ext>
                </a:extLst>
              </a:tr>
              <a:tr h="106042">
                <a:tc gridSpan="4"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>
                          <a:effectLst/>
                        </a:rPr>
                        <a:t>Dados analisados através do teste qui-quadrado de Pearson</a:t>
                      </a:r>
                      <a:endParaRPr lang="pt-BR" sz="1200">
                        <a:effectLst/>
                      </a:endParaRPr>
                    </a:p>
                  </a:txBody>
                  <a:tcPr marL="16784" marR="16784" marT="16784" marB="1678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22507"/>
                  </a:ext>
                </a:extLst>
              </a:tr>
              <a:tr h="106042">
                <a:tc gridSpan="4"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700" u="none" strike="noStrike" dirty="0">
                          <a:effectLst/>
                        </a:rPr>
                        <a:t>*=diferença estatisticamente significante: p&lt;0,05</a:t>
                      </a:r>
                      <a:endParaRPr lang="pt-BR" sz="1200" dirty="0">
                        <a:effectLst/>
                      </a:endParaRPr>
                    </a:p>
                  </a:txBody>
                  <a:tcPr marL="16784" marR="16784" marT="16784" marB="1678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023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809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568</TotalTime>
  <Words>948</Words>
  <Application>Microsoft Office PowerPoint</Application>
  <PresentationFormat>Personalizar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PREVALÊNCIA DA RETINOPATIA DIABÉTICA EM MUTIRÃO DE ATENDIMENTO NO MUNICÍPIO DE GUARACIABA - MG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DOENÇA DE STARGARDT: RELATO DE CASO Bernardo Fountoura Castro Carvalho, Leonardo Resende, Lívia Hastenreiter e melo Batalha, Júlia Pinheiro Aantéa Vilela, Pedro Carvalho Guimarães coo</dc:title>
  <dc:creator>Usuario</dc:creator>
  <cp:lastModifiedBy>Camila Oliveira</cp:lastModifiedBy>
  <cp:revision>21</cp:revision>
  <dcterms:created xsi:type="dcterms:W3CDTF">2023-01-17T15:41:14Z</dcterms:created>
  <dcterms:modified xsi:type="dcterms:W3CDTF">2024-01-18T11:42:28Z</dcterms:modified>
</cp:coreProperties>
</file>