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3969" autoAdjust="0"/>
  </p:normalViewPr>
  <p:slideViewPr>
    <p:cSldViewPr>
      <p:cViewPr>
        <p:scale>
          <a:sx n="150" d="100"/>
          <a:sy n="150" d="100"/>
        </p:scale>
        <p:origin x="1410" y="-762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852F4-ACF6-46C1-AAE1-8CAFA81BDD1B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FD68E-A1C6-41E7-A541-0F350D7173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7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FD68E-A1C6-41E7-A541-0F350D71735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61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366185"/>
            <a:ext cx="1157288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366185"/>
            <a:ext cx="338613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14612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29/01/2024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479"/>
          <a:stretch/>
        </p:blipFill>
        <p:spPr>
          <a:xfrm>
            <a:off x="0" y="0"/>
            <a:ext cx="5143499" cy="65910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3DCFAD5-4240-E08C-5276-543D1EB3A6B9}"/>
              </a:ext>
            </a:extLst>
          </p:cNvPr>
          <p:cNvSpPr txBox="1"/>
          <p:nvPr/>
        </p:nvSpPr>
        <p:spPr>
          <a:xfrm>
            <a:off x="33570" y="1981539"/>
            <a:ext cx="2465573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800" kern="0" dirty="0">
                <a:solidFill>
                  <a:srgbClr val="000000"/>
                </a:solidFill>
                <a:latin typeface="Helvetica Neue"/>
                <a:ea typeface="Aptos" panose="020B0004020202020204" pitchFamily="34" charset="0"/>
                <a:cs typeface="Helvetica Neue"/>
              </a:rPr>
              <a:t>O relato tem como principal objetivo a a</a:t>
            </a:r>
            <a:r>
              <a:rPr lang="pt-BR" sz="800" kern="0" dirty="0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 Neue"/>
              </a:rPr>
              <a:t>nálise de resultados de redução da Pressão Intraocular (PIO) e evolução do glaucoma com uso de MIGS em caso moderado/avançado em uso de medicações máximas e intolerância à medicação tópica.</a:t>
            </a:r>
            <a:endParaRPr lang="pt-BR" sz="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639362"/>
            <a:ext cx="5143500" cy="60016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100" b="1" kern="0" dirty="0">
                <a:solidFill>
                  <a:schemeClr val="tx1"/>
                </a:solidFill>
                <a:effectLst/>
                <a:latin typeface="Helvetica Neue"/>
                <a:ea typeface="Aptos" panose="020B0004020202020204" pitchFamily="34" charset="0"/>
                <a:cs typeface="Helvetica Neue"/>
              </a:rPr>
              <a:t>CIRURGIA MICROINVASIVA EM GLAUCOMA (MIGS) MODERADO/AVANÇADO COM SUCESSO EM USO DE DROGAS MÁXIMAS – INDICAÇÃO CONTROVERSA 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ea typeface="Geneva" panose="020B0503030404040204" pitchFamily="124" charset="-128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23690" y="1307990"/>
            <a:ext cx="49480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pt-BR" sz="9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 MOURA FILHO, F. H (1);  SAMPAIO, J.O (2) ; CABRAL, T. (3)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9090248"/>
            <a:ext cx="5143500" cy="45719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A338255-2022-5681-2FF8-59C1050DF2B8}"/>
              </a:ext>
            </a:extLst>
          </p:cNvPr>
          <p:cNvSpPr txBox="1"/>
          <p:nvPr/>
        </p:nvSpPr>
        <p:spPr>
          <a:xfrm>
            <a:off x="255924" y="1462430"/>
            <a:ext cx="4631649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800" dirty="0"/>
              <a:t>1. Universidade de Vila Velha (UVV); 2. UVV; 3. Universidade Federal do Espirito Santo (UFES)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79DD097-F93B-1BF3-0DBF-D135043072B9}"/>
              </a:ext>
            </a:extLst>
          </p:cNvPr>
          <p:cNvSpPr txBox="1"/>
          <p:nvPr/>
        </p:nvSpPr>
        <p:spPr>
          <a:xfrm>
            <a:off x="139364" y="2792467"/>
            <a:ext cx="2320360" cy="25391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4C002F-234C-0D55-AE73-EBA7361A0A31}"/>
              </a:ext>
            </a:extLst>
          </p:cNvPr>
          <p:cNvSpPr txBox="1"/>
          <p:nvPr/>
        </p:nvSpPr>
        <p:spPr>
          <a:xfrm>
            <a:off x="123690" y="1756088"/>
            <a:ext cx="2302850" cy="2539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4758B1D-34A7-A6EA-76C6-8768DA9A8523}"/>
              </a:ext>
            </a:extLst>
          </p:cNvPr>
          <p:cNvSpPr txBox="1"/>
          <p:nvPr/>
        </p:nvSpPr>
        <p:spPr>
          <a:xfrm>
            <a:off x="43045" y="3049315"/>
            <a:ext cx="2498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>
                <a:latin typeface="Arial" panose="020B0604020202020204" pitchFamily="34" charset="0"/>
                <a:cs typeface="Arial" panose="020B0604020202020204" pitchFamily="34" charset="0"/>
              </a:rPr>
              <a:t>Relato de caso a partir da análise de prontuário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441259A-4583-1A7A-21CF-97DBABEFDF82}"/>
              </a:ext>
            </a:extLst>
          </p:cNvPr>
          <p:cNvSpPr txBox="1"/>
          <p:nvPr/>
        </p:nvSpPr>
        <p:spPr>
          <a:xfrm>
            <a:off x="130726" y="3331361"/>
            <a:ext cx="2356664" cy="2539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A41DA7-1183-CE19-0B39-995FDC86C18A}"/>
              </a:ext>
            </a:extLst>
          </p:cNvPr>
          <p:cNvSpPr txBox="1"/>
          <p:nvPr/>
        </p:nvSpPr>
        <p:spPr>
          <a:xfrm>
            <a:off x="90601" y="3552080"/>
            <a:ext cx="240236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00" kern="0" dirty="0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 Neue"/>
              </a:rPr>
              <a:t>Glaucomatoso, 67 anos, submetido previamente a cirurgia refrativa há cerca de 20 anos e </a:t>
            </a:r>
            <a:r>
              <a:rPr lang="pt-BR" sz="800" kern="0" dirty="0" err="1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 Neue"/>
              </a:rPr>
              <a:t>facoemulsificação</a:t>
            </a:r>
            <a:r>
              <a:rPr lang="pt-BR" sz="800" kern="0" dirty="0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 Neue"/>
              </a:rPr>
              <a:t> com implante de LIO em ambos os olhos (AO) há 5 anos. Em uso de cloridrato de </a:t>
            </a:r>
            <a:r>
              <a:rPr lang="pt-BR" sz="800" kern="0" dirty="0" err="1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 Neue"/>
              </a:rPr>
              <a:t>dorzolamida</a:t>
            </a:r>
            <a:r>
              <a:rPr lang="pt-BR" sz="800" kern="0" dirty="0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 Neue"/>
              </a:rPr>
              <a:t> 2%, maleato de timolol 0,5%, </a:t>
            </a:r>
            <a:r>
              <a:rPr lang="pt-BR" sz="800" kern="0" dirty="0" err="1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 Neue"/>
              </a:rPr>
              <a:t>travoprosta</a:t>
            </a:r>
            <a:r>
              <a:rPr lang="pt-BR" sz="800" kern="0" dirty="0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 Neue"/>
              </a:rPr>
              <a:t> 0,04mg/ml e tartarato de </a:t>
            </a:r>
            <a:r>
              <a:rPr lang="pt-BR" sz="800" kern="0" dirty="0" err="1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 Neue"/>
              </a:rPr>
              <a:t>brimonidina</a:t>
            </a:r>
            <a:r>
              <a:rPr lang="pt-BR" sz="800" kern="0" dirty="0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 Neue"/>
              </a:rPr>
              <a:t> 2mg/ml – medicação máxima. Ao exame inicial, acuidade visual (AV) de 20/25 em AO. Biomicroscopia com olhos irritados AO. PIO 16/17 mmHg. À fundoscopia (Fig1), escavação do nervo óptico 0,85/0,7 – piora em um ano</a:t>
            </a:r>
            <a:r>
              <a:rPr lang="pt-BR" sz="800" kern="0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 Neue"/>
              </a:rPr>
              <a:t>. </a:t>
            </a:r>
          </a:p>
          <a:p>
            <a:pPr algn="just"/>
            <a:endParaRPr lang="pt-BR" sz="900" kern="0">
              <a:solidFill>
                <a:srgbClr val="000000"/>
              </a:solidFill>
              <a:effectLst/>
              <a:latin typeface="Helvetica Neue"/>
              <a:ea typeface="Aptos" panose="020B0004020202020204" pitchFamily="34" charset="0"/>
              <a:cs typeface="Helvetica Neue"/>
            </a:endParaRPr>
          </a:p>
          <a:p>
            <a:pPr algn="just"/>
            <a:endParaRPr lang="pt-BR" sz="900" kern="0">
              <a:solidFill>
                <a:srgbClr val="000000"/>
              </a:solidFill>
              <a:latin typeface="Helvetica Neue"/>
              <a:ea typeface="Aptos" panose="020B0004020202020204" pitchFamily="34" charset="0"/>
              <a:cs typeface="Helvetica Neue"/>
            </a:endParaRPr>
          </a:p>
          <a:p>
            <a:pPr algn="just"/>
            <a:endParaRPr lang="pt-BR" sz="900" kern="0">
              <a:solidFill>
                <a:srgbClr val="000000"/>
              </a:solidFill>
              <a:effectLst/>
              <a:latin typeface="Helvetica Neue"/>
              <a:ea typeface="Aptos" panose="020B0004020202020204" pitchFamily="34" charset="0"/>
              <a:cs typeface="Helvetica Neue"/>
            </a:endParaRPr>
          </a:p>
          <a:p>
            <a:pPr algn="just"/>
            <a:endParaRPr lang="pt-BR" sz="900" kern="0">
              <a:solidFill>
                <a:srgbClr val="000000"/>
              </a:solidFill>
              <a:latin typeface="Helvetica Neue"/>
              <a:ea typeface="Aptos" panose="020B0004020202020204" pitchFamily="34" charset="0"/>
              <a:cs typeface="Helvetica Neue"/>
            </a:endParaRPr>
          </a:p>
          <a:p>
            <a:pPr algn="just"/>
            <a:endParaRPr lang="pt-BR" sz="900" kern="0">
              <a:solidFill>
                <a:srgbClr val="000000"/>
              </a:solidFill>
              <a:latin typeface="Helvetica Neue"/>
              <a:ea typeface="Aptos" panose="020B0004020202020204" pitchFamily="34" charset="0"/>
              <a:cs typeface="Helvetica Neue"/>
            </a:endParaRPr>
          </a:p>
          <a:p>
            <a:pPr algn="just"/>
            <a:r>
              <a:rPr lang="pt-BR" sz="800" kern="0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 Neue"/>
              </a:rPr>
              <a:t>Seio </a:t>
            </a:r>
            <a:r>
              <a:rPr lang="pt-BR" sz="800" kern="0" dirty="0" err="1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 Neue"/>
              </a:rPr>
              <a:t>camerular</a:t>
            </a:r>
            <a:r>
              <a:rPr lang="pt-BR" sz="800" kern="0" dirty="0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 Neue"/>
              </a:rPr>
              <a:t> amplo, todas as estruturas observadas até esporão escleral, pigmentação 2+/4+. Curva tensional diária em OD=14/14/13 mmHg e em OE= 13/13/14 mmHg. </a:t>
            </a:r>
            <a:r>
              <a:rPr lang="pt-BR" sz="800" kern="0" dirty="0" err="1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 Neue"/>
              </a:rPr>
              <a:t>Paquimetria</a:t>
            </a:r>
            <a:r>
              <a:rPr lang="pt-BR" sz="800" kern="0" dirty="0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 Neue"/>
              </a:rPr>
              <a:t> 488/490. Paciente com diagnóstico de glaucoma primário de ângulo aberto em evolução e piora. OCT (Fig2A) com escavações 0,8/0,7, camada de fibras e células ganglionares ainda normais e Campo Visual (Fig.3) com perda de campo arqueado OD</a:t>
            </a:r>
            <a:r>
              <a:rPr lang="pt-BR" sz="800" kern="0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 Neue"/>
              </a:rPr>
              <a:t>.</a:t>
            </a:r>
            <a:r>
              <a:rPr lang="pt-BR" sz="900" kern="0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 Neue"/>
              </a:rPr>
              <a:t> </a:t>
            </a:r>
            <a:endParaRPr lang="pt-BR" sz="10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75E6022-1301-3A3B-3D0F-96800C3C9E02}"/>
              </a:ext>
            </a:extLst>
          </p:cNvPr>
          <p:cNvSpPr txBox="1"/>
          <p:nvPr/>
        </p:nvSpPr>
        <p:spPr>
          <a:xfrm>
            <a:off x="2596453" y="1719711"/>
            <a:ext cx="2465573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kern="0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 Neue"/>
              </a:rPr>
              <a:t>Muita irritação ocular secundária aos colírios e não concordava com a trabeculectomia. Indicada cirurgia de implante de dois </a:t>
            </a:r>
            <a:r>
              <a:rPr lang="pt-BR" sz="800" i="1" kern="0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 Neue"/>
              </a:rPr>
              <a:t>stents </a:t>
            </a:r>
            <a:r>
              <a:rPr lang="pt-BR" sz="800" kern="0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 Neue"/>
              </a:rPr>
              <a:t>na malha trabecular em cada olho. Pós cirurgia AO, apresentou PIO de 10 mmHg no 4° e 6° pós-operatórios (PO) sem medicação hipotensiva AO. Contudo, no 22º PO, PIO se estabeleceu em 14 mmHg AO, reintroduzido timolol 0,5%. </a:t>
            </a:r>
            <a:r>
              <a:rPr lang="pt-BR" sz="800" kern="0">
                <a:effectLst/>
                <a:latin typeface="Helvetica Neue"/>
                <a:ea typeface="Aptos" panose="020B0004020202020204" pitchFamily="34" charset="0"/>
                <a:cs typeface="Helvetica Neue"/>
              </a:rPr>
              <a:t>Após ajustes, atualmente a PIO se encontra em 13/11mmHg AO, com uso apenas de Timolol 0,5% e Travatan 0,04mg/ml. Segue em acompanhamento com olhos calmos e paciente feliz, sem piora do dano ao nervo óptico e sem trabeculectomia (fig2B).</a:t>
            </a:r>
            <a:r>
              <a:rPr lang="pt-BR" sz="900" kern="0">
                <a:effectLst/>
                <a:latin typeface="Helvetica Neue"/>
                <a:ea typeface="Aptos" panose="020B0004020202020204" pitchFamily="34" charset="0"/>
                <a:cs typeface="Helvetica Neue"/>
              </a:rPr>
              <a:t> </a:t>
            </a:r>
            <a:endParaRPr lang="pt-BR" sz="9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F125F91-46C2-5AFF-7264-ED07DEF25D04}"/>
              </a:ext>
            </a:extLst>
          </p:cNvPr>
          <p:cNvSpPr txBox="1"/>
          <p:nvPr/>
        </p:nvSpPr>
        <p:spPr>
          <a:xfrm>
            <a:off x="2585138" y="7706911"/>
            <a:ext cx="2354738" cy="2539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DFF9A39-8C5D-CD37-801A-80F841C5B8A7}"/>
              </a:ext>
            </a:extLst>
          </p:cNvPr>
          <p:cNvSpPr txBox="1"/>
          <p:nvPr/>
        </p:nvSpPr>
        <p:spPr>
          <a:xfrm>
            <a:off x="2596453" y="4435437"/>
            <a:ext cx="2279931" cy="2539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5ABBE28-1210-0A16-4865-A8B7D6283E0E}"/>
              </a:ext>
            </a:extLst>
          </p:cNvPr>
          <p:cNvSpPr txBox="1"/>
          <p:nvPr/>
        </p:nvSpPr>
        <p:spPr>
          <a:xfrm>
            <a:off x="2534111" y="4691672"/>
            <a:ext cx="2537592" cy="2115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kern="0" dirty="0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 Neue"/>
              </a:rPr>
              <a:t>O uso de </a:t>
            </a:r>
            <a:r>
              <a:rPr lang="pt-BR" sz="800" i="1" kern="0" dirty="0" err="1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 Neue"/>
              </a:rPr>
              <a:t>stents</a:t>
            </a:r>
            <a:r>
              <a:rPr lang="pt-BR" sz="800" kern="0" dirty="0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 Neue"/>
              </a:rPr>
              <a:t> (Cirurgia </a:t>
            </a:r>
            <a:r>
              <a:rPr lang="pt-BR" sz="800" kern="0" dirty="0" err="1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 Neue"/>
              </a:rPr>
              <a:t>Microinvasiva</a:t>
            </a:r>
            <a:r>
              <a:rPr lang="pt-BR" sz="800" kern="0" dirty="0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 Neue"/>
              </a:rPr>
              <a:t> de Glaucoma - fig4) para o tratamento de glaucoma surge como alternativa menos invasiva que a </a:t>
            </a:r>
            <a:r>
              <a:rPr lang="pt-BR" sz="800" kern="0" dirty="0" err="1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 Neue"/>
              </a:rPr>
              <a:t>trabeculectomia</a:t>
            </a:r>
            <a:r>
              <a:rPr lang="pt-BR" sz="800" kern="0" dirty="0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 Neue"/>
              </a:rPr>
              <a:t>, por causar menos complicações e ser um procedimento menos invasivo. No presente caso, a MIGS se mostrou eficaz na redução da PIO em glaucoma moderado/avançado com drogas máximas (bastante desconforto ocular – olhos irritados e muitas gotas diárias), reduzindo irritação ocular com medicações. Entretanto, há aumento de custo pela MIGS e faz-se necessário acompanhamento a longo prazo, tendo em vista a tendência ao aumento da PIO, com possível necessidade de reintrodução de medicações tópicas, a depender do dano glaucomatoso</a:t>
            </a:r>
            <a:r>
              <a:rPr lang="pt-BR" sz="900" kern="0" dirty="0">
                <a:solidFill>
                  <a:srgbClr val="000000"/>
                </a:solidFill>
                <a:effectLst/>
                <a:latin typeface="Helvetica Neue"/>
                <a:ea typeface="Aptos" panose="020B0004020202020204" pitchFamily="34" charset="0"/>
                <a:cs typeface="Helvetica Neue"/>
              </a:rPr>
              <a:t>.</a:t>
            </a:r>
            <a:endParaRPr lang="pt-BR" sz="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F3407B77-398C-6884-F26F-943A33ED953D}"/>
              </a:ext>
            </a:extLst>
          </p:cNvPr>
          <p:cNvCxnSpPr>
            <a:cxnSpLocks/>
          </p:cNvCxnSpPr>
          <p:nvPr/>
        </p:nvCxnSpPr>
        <p:spPr>
          <a:xfrm>
            <a:off x="123690" y="1693262"/>
            <a:ext cx="4880105" cy="0"/>
          </a:xfrm>
          <a:prstGeom prst="straightConnector1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>
            <a:extLst>
              <a:ext uri="{FF2B5EF4-FFF2-40B4-BE49-F238E27FC236}">
                <a16:creationId xmlns:a16="http://schemas.microsoft.com/office/drawing/2014/main" id="{0F27FC88-0DF6-B384-9FB7-DE1B2B86EC33}"/>
              </a:ext>
            </a:extLst>
          </p:cNvPr>
          <p:cNvSpPr/>
          <p:nvPr/>
        </p:nvSpPr>
        <p:spPr>
          <a:xfrm flipH="1">
            <a:off x="2499742" y="1727897"/>
            <a:ext cx="54820" cy="7088074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DB22127-57EC-C326-1B48-411A117FB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78" y="4946649"/>
            <a:ext cx="1268846" cy="657267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2F7D2880-0897-D822-AED0-D6C8628F1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512" y="3485064"/>
            <a:ext cx="828526" cy="81720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C9C5C962-9167-E675-02EB-DC9DC561F4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955" y="3552363"/>
            <a:ext cx="820477" cy="746099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C3409D3A-F36C-1C00-9948-91C69F6C92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846" y="6852960"/>
            <a:ext cx="2242923" cy="625725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E1A71EA1-7DAA-55EF-BDC8-ABA8F972EE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68" y="6632110"/>
            <a:ext cx="1548642" cy="965613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0169AE14-DFB8-DF17-E9BE-1E02B53E00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42" y="7896590"/>
            <a:ext cx="2199931" cy="67802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93C5255-302C-BB1F-2F8C-99AF4541F0C4}"/>
              </a:ext>
            </a:extLst>
          </p:cNvPr>
          <p:cNvSpPr txBox="1"/>
          <p:nvPr/>
        </p:nvSpPr>
        <p:spPr>
          <a:xfrm>
            <a:off x="1434149" y="5078734"/>
            <a:ext cx="989331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pt-BR" sz="800" b="1" dirty="0"/>
              <a:t>FIGURA 1 </a:t>
            </a:r>
            <a:r>
              <a:rPr lang="pt-BR" sz="800" dirty="0"/>
              <a:t>- Fundoscopia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7D723D1-006B-6822-2E61-9355155E66FE}"/>
              </a:ext>
            </a:extLst>
          </p:cNvPr>
          <p:cNvSpPr txBox="1"/>
          <p:nvPr/>
        </p:nvSpPr>
        <p:spPr>
          <a:xfrm>
            <a:off x="165137" y="7500251"/>
            <a:ext cx="237345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pt-BR" sz="800" b="1" dirty="0"/>
              <a:t>FIGURA 2A</a:t>
            </a:r>
            <a:r>
              <a:rPr lang="pt-BR" sz="800" dirty="0"/>
              <a:t> – Tomografia de coerência óptica (OCT) logo após implante de </a:t>
            </a:r>
            <a:r>
              <a:rPr lang="pt-BR" sz="800" i="1" err="1"/>
              <a:t>stent</a:t>
            </a:r>
            <a:endParaRPr lang="pt-BR" sz="800" err="1">
              <a:cs typeface="Calibri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DA12599-1B52-0BED-7790-9DA293789264}"/>
              </a:ext>
            </a:extLst>
          </p:cNvPr>
          <p:cNvSpPr txBox="1"/>
          <p:nvPr/>
        </p:nvSpPr>
        <p:spPr>
          <a:xfrm>
            <a:off x="4411081" y="3684356"/>
            <a:ext cx="739326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pt-BR" sz="800" b="1" dirty="0"/>
              <a:t>FIGURA 3 </a:t>
            </a:r>
            <a:r>
              <a:rPr lang="pt-BR" sz="800" dirty="0"/>
              <a:t>– </a:t>
            </a:r>
            <a:r>
              <a:rPr lang="pt-BR" sz="800" err="1"/>
              <a:t>Campimetria</a:t>
            </a:r>
            <a:endParaRPr lang="pt-BR" sz="800" b="1" err="1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8D25FF2-2A9F-5E66-AF2B-04E031F848EE}"/>
              </a:ext>
            </a:extLst>
          </p:cNvPr>
          <p:cNvSpPr txBox="1"/>
          <p:nvPr/>
        </p:nvSpPr>
        <p:spPr>
          <a:xfrm>
            <a:off x="213433" y="8574984"/>
            <a:ext cx="2319807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800" b="1" dirty="0"/>
              <a:t>FIGURA 2B – </a:t>
            </a:r>
            <a:r>
              <a:rPr lang="pt-BR" sz="800" dirty="0"/>
              <a:t>OCT 8 meses após implante do </a:t>
            </a:r>
            <a:r>
              <a:rPr lang="pt-BR" sz="800" i="1" err="1"/>
              <a:t>stent</a:t>
            </a:r>
            <a:r>
              <a:rPr lang="pt-BR" sz="800" dirty="0"/>
              <a:t> AO</a:t>
            </a:r>
            <a:r>
              <a:rPr lang="pt-BR" sz="800" b="1" dirty="0"/>
              <a:t> </a:t>
            </a:r>
            <a:endParaRPr lang="pt-BR" sz="800" b="1" dirty="0">
              <a:cs typeface="Calibri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A12C5344-A2A3-FA5E-75DF-82B34EE00E37}"/>
              </a:ext>
            </a:extLst>
          </p:cNvPr>
          <p:cNvSpPr txBox="1"/>
          <p:nvPr/>
        </p:nvSpPr>
        <p:spPr>
          <a:xfrm>
            <a:off x="4136696" y="6941904"/>
            <a:ext cx="101272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pt-BR" sz="800" b="1" dirty="0"/>
              <a:t>FIGURA 4 –</a:t>
            </a:r>
            <a:r>
              <a:rPr lang="pt-BR" sz="800" dirty="0"/>
              <a:t> </a:t>
            </a:r>
            <a:r>
              <a:rPr lang="pt-BR" sz="800" i="1" err="1"/>
              <a:t>stent</a:t>
            </a:r>
            <a:r>
              <a:rPr lang="pt-BR" sz="800" i="1" dirty="0"/>
              <a:t> </a:t>
            </a:r>
            <a:r>
              <a:rPr lang="pt-BR" sz="800" dirty="0"/>
              <a:t>implantado (apontados em vermelho)</a:t>
            </a:r>
            <a:endParaRPr lang="pt-BR" sz="8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BBAB83C-C808-7904-0DD6-805EB3E37207}"/>
              </a:ext>
            </a:extLst>
          </p:cNvPr>
          <p:cNvSpPr txBox="1"/>
          <p:nvPr/>
        </p:nvSpPr>
        <p:spPr>
          <a:xfrm>
            <a:off x="2534111" y="7952401"/>
            <a:ext cx="25843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700" dirty="0"/>
              <a:t> 1 - Guedes RA, Suzuki Jr E, </a:t>
            </a:r>
            <a:r>
              <a:rPr lang="pt-BR" sz="700" dirty="0" err="1"/>
              <a:t>Omi</a:t>
            </a:r>
            <a:r>
              <a:rPr lang="pt-BR" sz="700" dirty="0"/>
              <a:t> CA, Guedes VM, editores. Manual </a:t>
            </a:r>
            <a:r>
              <a:rPr lang="pt-BR" sz="700" dirty="0" err="1"/>
              <a:t>práticopara</a:t>
            </a:r>
            <a:r>
              <a:rPr lang="pt-BR" sz="700" dirty="0"/>
              <a:t> cirurgias </a:t>
            </a:r>
            <a:r>
              <a:rPr lang="pt-BR" sz="700" dirty="0" err="1"/>
              <a:t>microinvasivas</a:t>
            </a:r>
            <a:r>
              <a:rPr lang="pt-BR" sz="700" dirty="0"/>
              <a:t> do glaucoma (MIGS). Rio de Janeiro: Cultura Médica; 2019.</a:t>
            </a:r>
            <a:endParaRPr lang="en-US" sz="700" dirty="0"/>
          </a:p>
          <a:p>
            <a:pPr algn="l"/>
            <a:r>
              <a:rPr lang="pt-BR" sz="700" dirty="0"/>
              <a:t>2 - </a:t>
            </a:r>
            <a:r>
              <a:rPr lang="pt-BR" sz="700" dirty="0" err="1"/>
              <a:t>Gillmann</a:t>
            </a:r>
            <a:r>
              <a:rPr lang="pt-BR" sz="700" dirty="0"/>
              <a:t> K, </a:t>
            </a:r>
            <a:r>
              <a:rPr lang="pt-BR" sz="700" dirty="0" err="1"/>
              <a:t>Mansouri</a:t>
            </a:r>
            <a:r>
              <a:rPr lang="pt-BR" sz="700" dirty="0"/>
              <a:t> K. </a:t>
            </a:r>
            <a:r>
              <a:rPr lang="pt-BR" sz="700" dirty="0" err="1"/>
              <a:t>Minimally</a:t>
            </a:r>
            <a:r>
              <a:rPr lang="pt-BR" sz="700" dirty="0"/>
              <a:t> </a:t>
            </a:r>
            <a:r>
              <a:rPr lang="pt-BR" sz="700" dirty="0" err="1"/>
              <a:t>Invasive</a:t>
            </a:r>
            <a:r>
              <a:rPr lang="pt-BR" sz="700" dirty="0"/>
              <a:t> Glaucoma </a:t>
            </a:r>
            <a:r>
              <a:rPr lang="pt-BR" sz="700" dirty="0" err="1"/>
              <a:t>Surgery</a:t>
            </a:r>
            <a:r>
              <a:rPr lang="pt-BR" sz="700" dirty="0"/>
              <a:t>: </a:t>
            </a:r>
            <a:r>
              <a:rPr lang="pt-BR" sz="700" dirty="0" err="1"/>
              <a:t>Where</a:t>
            </a:r>
            <a:r>
              <a:rPr lang="pt-BR" sz="700" dirty="0"/>
              <a:t> Is the </a:t>
            </a:r>
            <a:r>
              <a:rPr lang="pt-BR" sz="700" dirty="0" err="1"/>
              <a:t>Evidence</a:t>
            </a:r>
            <a:r>
              <a:rPr lang="pt-BR" sz="700" dirty="0"/>
              <a:t>? Asia Pac J </a:t>
            </a:r>
            <a:r>
              <a:rPr lang="pt-BR" sz="700" dirty="0" err="1"/>
              <a:t>Ophthalmol</a:t>
            </a:r>
            <a:r>
              <a:rPr lang="pt-BR" sz="700" dirty="0"/>
              <a:t> (</a:t>
            </a:r>
            <a:r>
              <a:rPr lang="pt-BR" sz="700" dirty="0" err="1"/>
              <a:t>Phila</a:t>
            </a:r>
            <a:r>
              <a:rPr lang="pt-BR" sz="700" dirty="0"/>
              <a:t>). 2020 </a:t>
            </a:r>
            <a:r>
              <a:rPr lang="pt-BR" sz="700" dirty="0" err="1"/>
              <a:t>May-Jun;9</a:t>
            </a:r>
            <a:r>
              <a:rPr lang="pt-BR" sz="700" dirty="0"/>
              <a:t>(3):203-214. </a:t>
            </a:r>
            <a:endParaRPr lang="en-US" sz="700" dirty="0"/>
          </a:p>
          <a:p>
            <a:pPr algn="l"/>
            <a:r>
              <a:rPr lang="pt-BR" sz="700" dirty="0"/>
              <a:t>3 - </a:t>
            </a:r>
            <a:r>
              <a:rPr lang="pt-BR" sz="700" dirty="0" err="1"/>
              <a:t>Lavia</a:t>
            </a:r>
            <a:r>
              <a:rPr lang="pt-BR" sz="700" dirty="0"/>
              <a:t> C, </a:t>
            </a:r>
            <a:r>
              <a:rPr lang="pt-BR" sz="700" dirty="0" err="1"/>
              <a:t>Dallorto</a:t>
            </a:r>
            <a:r>
              <a:rPr lang="pt-BR" sz="700" dirty="0"/>
              <a:t> L, </a:t>
            </a:r>
            <a:r>
              <a:rPr lang="pt-BR" sz="700" dirty="0" err="1"/>
              <a:t>Maule</a:t>
            </a:r>
            <a:r>
              <a:rPr lang="pt-BR" sz="700" dirty="0"/>
              <a:t> M, Ceccarelli M, </a:t>
            </a:r>
            <a:r>
              <a:rPr lang="pt-BR" sz="700" dirty="0" err="1"/>
              <a:t>Fea</a:t>
            </a:r>
            <a:r>
              <a:rPr lang="pt-BR" sz="700" dirty="0"/>
              <a:t> AM. </a:t>
            </a:r>
            <a:r>
              <a:rPr lang="pt-BR" sz="700" dirty="0" err="1"/>
              <a:t>Minimally-invasive</a:t>
            </a:r>
            <a:r>
              <a:rPr lang="pt-BR" sz="700" dirty="0"/>
              <a:t> glaucoma </a:t>
            </a:r>
            <a:r>
              <a:rPr lang="pt-BR" sz="700" dirty="0" err="1"/>
              <a:t>surgeries</a:t>
            </a:r>
            <a:r>
              <a:rPr lang="pt-BR" sz="700" dirty="0"/>
              <a:t> (MIGS) for open </a:t>
            </a:r>
            <a:r>
              <a:rPr lang="pt-BR" sz="700" dirty="0" err="1"/>
              <a:t>angle</a:t>
            </a:r>
            <a:r>
              <a:rPr lang="pt-BR" sz="700" dirty="0"/>
              <a:t> glaucoma: A </a:t>
            </a:r>
            <a:r>
              <a:rPr lang="pt-BR" sz="700" dirty="0" err="1"/>
              <a:t>systematic</a:t>
            </a:r>
            <a:r>
              <a:rPr lang="pt-BR" sz="700" dirty="0"/>
              <a:t> review and </a:t>
            </a:r>
            <a:r>
              <a:rPr lang="pt-BR" sz="700" dirty="0" err="1"/>
              <a:t>meta-analysis</a:t>
            </a:r>
            <a:r>
              <a:rPr lang="pt-BR" sz="700" dirty="0"/>
              <a:t>. PLoS One. 2017 </a:t>
            </a:r>
            <a:r>
              <a:rPr lang="pt-BR" sz="700" dirty="0" err="1"/>
              <a:t>Aug</a:t>
            </a:r>
            <a:r>
              <a:rPr lang="pt-BR" sz="700" dirty="0"/>
              <a:t> 29;12(8):e0183142.</a:t>
            </a:r>
          </a:p>
        </p:txBody>
      </p:sp>
    </p:spTree>
    <p:extLst>
      <p:ext uri="{BB962C8B-B14F-4D97-AF65-F5344CB8AC3E}">
        <p14:creationId xmlns:p14="http://schemas.microsoft.com/office/powerpoint/2010/main" val="734094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C83430DB86BF45B9566050B123496B" ma:contentTypeVersion="5" ma:contentTypeDescription="Create a new document." ma:contentTypeScope="" ma:versionID="bf6c023aaa95216b4ebf7c45e7c9cab9">
  <xsd:schema xmlns:xsd="http://www.w3.org/2001/XMLSchema" xmlns:xs="http://www.w3.org/2001/XMLSchema" xmlns:p="http://schemas.microsoft.com/office/2006/metadata/properties" xmlns:ns3="f7e1326d-c872-437a-a6e6-8a82267cf868" targetNamespace="http://schemas.microsoft.com/office/2006/metadata/properties" ma:root="true" ma:fieldsID="f3a99ae5f672f211e23fa685424b3950" ns3:_="">
    <xsd:import namespace="f7e1326d-c872-437a-a6e6-8a82267cf8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e1326d-c872-437a-a6e6-8a82267cf8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7e1326d-c872-437a-a6e6-8a82267cf868" xsi:nil="true"/>
  </documentManagement>
</p:properties>
</file>

<file path=customXml/itemProps1.xml><?xml version="1.0" encoding="utf-8"?>
<ds:datastoreItem xmlns:ds="http://schemas.openxmlformats.org/officeDocument/2006/customXml" ds:itemID="{BA236BE7-DCCC-4E7D-A4E8-FC65A9AB09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363D86-45C6-4776-82BA-190C40DB5379}">
  <ds:schemaRefs>
    <ds:schemaRef ds:uri="f7e1326d-c872-437a-a6e6-8a82267cf8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14BD977-EDEA-47D4-BFD9-5C6CBEE09AEC}">
  <ds:schemaRefs>
    <ds:schemaRef ds:uri="f7e1326d-c872-437a-a6e6-8a82267cf868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695</Words>
  <Application>Microsoft Office PowerPoint</Application>
  <PresentationFormat>Apresentação na tela (16:9)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Helvetica Neue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FERNANDO HENRIQUE  DE MOURA FILHO</cp:lastModifiedBy>
  <cp:revision>43</cp:revision>
  <dcterms:created xsi:type="dcterms:W3CDTF">2024-01-09T13:58:08Z</dcterms:created>
  <dcterms:modified xsi:type="dcterms:W3CDTF">2024-01-29T15:57:58Z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0x010100F4C83430DB86BF45B9566050B123496B</vt:lpwstr>
  </property>
</Properties>
</file>