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18" y="108"/>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25/01/2024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25/01/2024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25/01/2024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25/01/2024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25/01/2024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25/01/2024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25/01/2024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25/01/2024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25/01/2024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25/01/2024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25/01/2024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25/01/2024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0" y="0"/>
            <a:ext cx="5143499" cy="659106"/>
          </a:xfrm>
          <a:prstGeom prst="rect">
            <a:avLst/>
          </a:prstGeom>
        </p:spPr>
      </p:pic>
      <p:sp>
        <p:nvSpPr>
          <p:cNvPr id="8" name="CaixaDeTexto 7">
            <a:extLst>
              <a:ext uri="{FF2B5EF4-FFF2-40B4-BE49-F238E27FC236}">
                <a16:creationId xmlns:a16="http://schemas.microsoft.com/office/drawing/2014/main" id="{03DCFAD5-4240-E08C-5276-543D1EB3A6B9}"/>
              </a:ext>
            </a:extLst>
          </p:cNvPr>
          <p:cNvSpPr txBox="1"/>
          <p:nvPr/>
        </p:nvSpPr>
        <p:spPr>
          <a:xfrm>
            <a:off x="218625" y="2772816"/>
            <a:ext cx="4706250" cy="4320000"/>
          </a:xfrm>
          <a:prstGeom prst="rect">
            <a:avLst/>
          </a:prstGeom>
          <a:noFill/>
          <a:ln>
            <a:solidFill>
              <a:schemeClr val="tx1"/>
            </a:solidFill>
          </a:ln>
        </p:spPr>
        <p:txBody>
          <a:bodyPr wrap="square" rtlCol="0">
            <a:spAutoFit/>
          </a:bodyPr>
          <a:lstStyle/>
          <a:p>
            <a:pPr lvl="0" algn="just"/>
            <a:r>
              <a:rPr lang="en-US" sz="1200" b="1" dirty="0">
                <a:latin typeface="Arial" panose="020B0604020202020204" pitchFamily="34" charset="0"/>
                <a:cs typeface="Arial" panose="020B0604020202020204" pitchFamily="34" charset="0"/>
              </a:rPr>
              <a:t>Purpose: </a:t>
            </a:r>
            <a:r>
              <a:rPr lang="en-US" sz="1200" dirty="0">
                <a:latin typeface="Arial" panose="020B0604020202020204" pitchFamily="34" charset="0"/>
                <a:cs typeface="Arial" panose="020B0604020202020204" pitchFamily="34" charset="0"/>
              </a:rPr>
              <a:t>To present a case of choroidal neovascularization in unilateral acute idiopathic maculopathy (UAIM) associated with coxsackievirus B2.</a:t>
            </a:r>
          </a:p>
          <a:p>
            <a:pPr lvl="0" algn="just"/>
            <a:r>
              <a:rPr lang="en-US" sz="1200" b="1" dirty="0">
                <a:latin typeface="Arial" panose="020B0604020202020204" pitchFamily="34" charset="0"/>
                <a:cs typeface="Arial" panose="020B0604020202020204" pitchFamily="34" charset="0"/>
              </a:rPr>
              <a:t>Introduction: </a:t>
            </a:r>
            <a:r>
              <a:rPr lang="en-US" sz="1200" dirty="0">
                <a:latin typeface="Arial" panose="020B0604020202020204" pitchFamily="34" charset="0"/>
                <a:cs typeface="Arial" panose="020B0604020202020204" pitchFamily="34" charset="0"/>
              </a:rPr>
              <a:t>We present a case of UAIM with coxsackie B2 positive serology, presenting choroidal neovascularization (CNV) as a complication. Follow-up multimodal retinal Imaging was performed to characterize the macular abnormalities further</a:t>
            </a:r>
          </a:p>
          <a:p>
            <a:pPr lvl="0" algn="just"/>
            <a:r>
              <a:rPr lang="en-US" sz="1200" b="1" dirty="0">
                <a:latin typeface="Arial" panose="020B0604020202020204" pitchFamily="34" charset="0"/>
                <a:cs typeface="Arial" panose="020B0604020202020204" pitchFamily="34" charset="0"/>
              </a:rPr>
              <a:t>Case Report: </a:t>
            </a:r>
            <a:r>
              <a:rPr lang="en-US" sz="1200" dirty="0">
                <a:latin typeface="Arial" panose="020B0604020202020204" pitchFamily="34" charset="0"/>
                <a:cs typeface="Arial" panose="020B0604020202020204" pitchFamily="34" charset="0"/>
              </a:rPr>
              <a:t>A 27-year-old woman complained of a sudden central visual field scotoma in her left eye two days before her presentation. The patient reported flu-like symptoms two weeks before her initial ophthalmic symptoms. Ophthalmologic examination and multimodal imaging were performed at initial presentation and at 2 months follow-up, when choroidal neovascularization was detected. The patient underwent an </a:t>
            </a:r>
            <a:r>
              <a:rPr lang="en-US" sz="1200" dirty="0" err="1">
                <a:latin typeface="Arial" panose="020B0604020202020204" pitchFamily="34" charset="0"/>
                <a:cs typeface="Arial" panose="020B0604020202020204" pitchFamily="34" charset="0"/>
              </a:rPr>
              <a:t>intravitreous</a:t>
            </a:r>
            <a:r>
              <a:rPr lang="en-US" sz="1200" dirty="0">
                <a:latin typeface="Arial" panose="020B0604020202020204" pitchFamily="34" charset="0"/>
                <a:cs typeface="Arial" panose="020B0604020202020204" pitchFamily="34" charset="0"/>
              </a:rPr>
              <a:t> Ranibizumab injection in the LE. After the injection, the OCT was repeated and there was partial decrement of the subretinal hyperreflective area and visual acuity improved to 20/30</a:t>
            </a:r>
          </a:p>
          <a:p>
            <a:pPr lvl="0" algn="just"/>
            <a:r>
              <a:rPr lang="en-US" sz="1200" b="1" dirty="0">
                <a:latin typeface="Arial" panose="020B0604020202020204" pitchFamily="34" charset="0"/>
                <a:cs typeface="Arial" panose="020B0604020202020204" pitchFamily="34" charset="0"/>
              </a:rPr>
              <a:t>Discussion: </a:t>
            </a:r>
            <a:r>
              <a:rPr lang="en-US" sz="1200" dirty="0">
                <a:latin typeface="Arial" panose="020B0604020202020204" pitchFamily="34" charset="0"/>
                <a:cs typeface="Arial" panose="020B0604020202020204" pitchFamily="34" charset="0"/>
              </a:rPr>
              <a:t>To the best of our knowledge, no previous reports were found linking coxsackie B2 infection with UAIM and CNV. The present case report demonstrates the importance of serial multimodal imaging to guarantee accurate diagnosis and effective therapy for patients with UAIM secondary to coxsackievirus infection, regardless of the virus variant involved.</a:t>
            </a:r>
          </a:p>
          <a:p>
            <a:pPr lvl="0">
              <a:spcBef>
                <a:spcPts val="600"/>
              </a:spcBef>
              <a:spcAft>
                <a:spcPts val="600"/>
              </a:spcAft>
            </a:pPr>
            <a:endParaRPr lang="pt-BR" sz="1200" b="1" dirty="0">
              <a:latin typeface="Arial" panose="020B0604020202020204" pitchFamily="34" charset="0"/>
              <a:cs typeface="Arial" panose="020B0604020202020204" pitchFamily="34" charset="0"/>
            </a:endParaRPr>
          </a:p>
        </p:txBody>
      </p:sp>
      <p:sp>
        <p:nvSpPr>
          <p:cNvPr id="10" name="Retângulo 9"/>
          <p:cNvSpPr/>
          <p:nvPr/>
        </p:nvSpPr>
        <p:spPr>
          <a:xfrm>
            <a:off x="123479" y="659106"/>
            <a:ext cx="5020021" cy="646331"/>
          </a:xfrm>
          <a:prstGeom prst="rect">
            <a:avLst/>
          </a:prstGeom>
        </p:spPr>
        <p:txBody>
          <a:bodyPr wrap="square">
            <a:spAutoFit/>
          </a:bodyPr>
          <a:lstStyle/>
          <a:p>
            <a:pPr algn="ctr">
              <a:defRPr/>
            </a:pPr>
            <a:r>
              <a:rPr lang="pt-BR" sz="1200" b="1" dirty="0">
                <a:latin typeface="Arial" panose="020B0604020202020204" pitchFamily="34" charset="0"/>
                <a:ea typeface="Geneva" panose="020B0503030404040204" pitchFamily="124" charset="-128"/>
                <a:cs typeface="Arial" panose="020B0604020202020204" pitchFamily="34" charset="0"/>
              </a:rPr>
              <a:t>CHOROIDAL NEOVASCULARIZATION IN UNILATERAL ACUTE IDIOPATHIC MACULOPATHY ASSOCIATED WITH COXSACKIEVIRUS B2</a:t>
            </a:r>
            <a:endParaRPr lang="en-US" sz="1200" dirty="0">
              <a:latin typeface="Arial" panose="020B0604020202020204" pitchFamily="34" charset="0"/>
              <a:ea typeface="Geneva" panose="020B0503030404040204" pitchFamily="124" charset="-128"/>
              <a:cs typeface="Arial" panose="020B0604020202020204" pitchFamily="34" charset="0"/>
            </a:endParaRPr>
          </a:p>
        </p:txBody>
      </p:sp>
      <p:sp>
        <p:nvSpPr>
          <p:cNvPr id="11" name="Retângulo 10"/>
          <p:cNvSpPr/>
          <p:nvPr/>
        </p:nvSpPr>
        <p:spPr>
          <a:xfrm>
            <a:off x="159483" y="1182326"/>
            <a:ext cx="4948013" cy="1569660"/>
          </a:xfrm>
          <a:prstGeom prst="rect">
            <a:avLst/>
          </a:prstGeom>
        </p:spPr>
        <p:txBody>
          <a:bodyPr wrap="square">
            <a:spAutoFit/>
          </a:bodyPr>
          <a:lstStyle/>
          <a:p>
            <a:pPr algn="ctr"/>
            <a:r>
              <a:rPr lang="en-US" altLang="pt-BR" sz="1200" b="1" dirty="0">
                <a:latin typeface="Arial" panose="020B0604020202020204" pitchFamily="34" charset="0"/>
                <a:ea typeface="Geneva" pitchFamily="34" charset="0"/>
                <a:cs typeface="Arial" panose="020B0604020202020204" pitchFamily="34" charset="0"/>
              </a:rPr>
              <a:t>Author and Co-authors: Roizenblatt A¹, Meirelles R¹, </a:t>
            </a:r>
            <a:r>
              <a:rPr lang="en-US" altLang="pt-BR" sz="1200" b="1" dirty="0" err="1">
                <a:latin typeface="Arial" panose="020B0604020202020204" pitchFamily="34" charset="0"/>
                <a:ea typeface="Geneva" pitchFamily="34" charset="0"/>
                <a:cs typeface="Arial" panose="020B0604020202020204" pitchFamily="34" charset="0"/>
              </a:rPr>
              <a:t>Gehlbach</a:t>
            </a:r>
            <a:r>
              <a:rPr lang="en-US" altLang="pt-BR" sz="1200" b="1" dirty="0">
                <a:latin typeface="Arial" panose="020B0604020202020204" pitchFamily="34" charset="0"/>
                <a:ea typeface="Geneva" pitchFamily="34" charset="0"/>
                <a:cs typeface="Arial" panose="020B0604020202020204" pitchFamily="34" charset="0"/>
              </a:rPr>
              <a:t> PL², Junior RB¹ ³, Roizenblatt M¹</a:t>
            </a:r>
          </a:p>
          <a:p>
            <a:pPr algn="ctr"/>
            <a:r>
              <a:rPr lang="pt-BR" altLang="pt-BR" sz="1200" dirty="0">
                <a:latin typeface="Arial" panose="020B0604020202020204" pitchFamily="34" charset="0"/>
                <a:ea typeface="Geneva" pitchFamily="34" charset="0"/>
                <a:cs typeface="Arial" panose="020B0604020202020204" pitchFamily="34" charset="0"/>
              </a:rPr>
              <a:t>1 </a:t>
            </a:r>
            <a:r>
              <a:rPr lang="pt-BR" altLang="pt-BR" sz="1200" dirty="0" err="1">
                <a:latin typeface="Arial" panose="020B0604020202020204" pitchFamily="34" charset="0"/>
                <a:ea typeface="Geneva" pitchFamily="34" charset="0"/>
                <a:cs typeface="Arial" panose="020B0604020202020204" pitchFamily="34" charset="0"/>
              </a:rPr>
              <a:t>Department</a:t>
            </a:r>
            <a:r>
              <a:rPr lang="pt-BR" altLang="pt-BR" sz="1200" dirty="0">
                <a:latin typeface="Arial" panose="020B0604020202020204" pitchFamily="34" charset="0"/>
                <a:ea typeface="Geneva" pitchFamily="34" charset="0"/>
                <a:cs typeface="Arial" panose="020B0604020202020204" pitchFamily="34" charset="0"/>
              </a:rPr>
              <a:t> </a:t>
            </a:r>
            <a:r>
              <a:rPr lang="pt-BR" altLang="pt-BR" sz="1200" dirty="0" err="1">
                <a:latin typeface="Arial" panose="020B0604020202020204" pitchFamily="34" charset="0"/>
                <a:ea typeface="Geneva" pitchFamily="34" charset="0"/>
                <a:cs typeface="Arial" panose="020B0604020202020204" pitchFamily="34" charset="0"/>
              </a:rPr>
              <a:t>of</a:t>
            </a:r>
            <a:r>
              <a:rPr lang="pt-BR" altLang="pt-BR" sz="1200" dirty="0">
                <a:latin typeface="Arial" panose="020B0604020202020204" pitchFamily="34" charset="0"/>
                <a:ea typeface="Geneva" pitchFamily="34" charset="0"/>
                <a:cs typeface="Arial" panose="020B0604020202020204" pitchFamily="34" charset="0"/>
              </a:rPr>
              <a:t> </a:t>
            </a:r>
            <a:r>
              <a:rPr lang="pt-BR" altLang="pt-BR" sz="1200" dirty="0" err="1">
                <a:latin typeface="Arial" panose="020B0604020202020204" pitchFamily="34" charset="0"/>
                <a:ea typeface="Geneva" pitchFamily="34" charset="0"/>
                <a:cs typeface="Arial" panose="020B0604020202020204" pitchFamily="34" charset="0"/>
              </a:rPr>
              <a:t>Ophthalmology</a:t>
            </a:r>
            <a:r>
              <a:rPr lang="pt-BR" altLang="pt-BR" sz="1200" dirty="0">
                <a:latin typeface="Arial" panose="020B0604020202020204" pitchFamily="34" charset="0"/>
                <a:ea typeface="Geneva" pitchFamily="34" charset="0"/>
                <a:cs typeface="Arial" panose="020B0604020202020204" pitchFamily="34" charset="0"/>
              </a:rPr>
              <a:t>, Universidade Federal de São Paulo, São Paulo, </a:t>
            </a:r>
            <a:r>
              <a:rPr lang="pt-BR" altLang="pt-BR" sz="1200" dirty="0" err="1">
                <a:latin typeface="Arial" panose="020B0604020202020204" pitchFamily="34" charset="0"/>
                <a:ea typeface="Geneva" pitchFamily="34" charset="0"/>
                <a:cs typeface="Arial" panose="020B0604020202020204" pitchFamily="34" charset="0"/>
              </a:rPr>
              <a:t>Brazil</a:t>
            </a:r>
            <a:r>
              <a:rPr lang="pt-BR" altLang="pt-BR" sz="1200" dirty="0">
                <a:latin typeface="Arial" panose="020B0604020202020204" pitchFamily="34" charset="0"/>
                <a:ea typeface="Geneva" pitchFamily="34" charset="0"/>
                <a:cs typeface="Arial" panose="020B0604020202020204" pitchFamily="34" charset="0"/>
              </a:rPr>
              <a:t>.</a:t>
            </a:r>
          </a:p>
          <a:p>
            <a:pPr algn="ctr"/>
            <a:r>
              <a:rPr lang="pt-BR" altLang="pt-BR" sz="1200" dirty="0">
                <a:latin typeface="Arial" panose="020B0604020202020204" pitchFamily="34" charset="0"/>
                <a:ea typeface="Geneva" pitchFamily="34" charset="0"/>
                <a:cs typeface="Arial" panose="020B0604020202020204" pitchFamily="34" charset="0"/>
              </a:rPr>
              <a:t>2 </a:t>
            </a:r>
            <a:r>
              <a:rPr lang="pt-BR" altLang="pt-BR" sz="1200" dirty="0" err="1">
                <a:latin typeface="Arial" panose="020B0604020202020204" pitchFamily="34" charset="0"/>
                <a:ea typeface="Geneva" pitchFamily="34" charset="0"/>
                <a:cs typeface="Arial" panose="020B0604020202020204" pitchFamily="34" charset="0"/>
              </a:rPr>
              <a:t>Department</a:t>
            </a:r>
            <a:r>
              <a:rPr lang="pt-BR" altLang="pt-BR" sz="1200" dirty="0">
                <a:latin typeface="Arial" panose="020B0604020202020204" pitchFamily="34" charset="0"/>
                <a:ea typeface="Geneva" pitchFamily="34" charset="0"/>
                <a:cs typeface="Arial" panose="020B0604020202020204" pitchFamily="34" charset="0"/>
              </a:rPr>
              <a:t> </a:t>
            </a:r>
            <a:r>
              <a:rPr lang="pt-BR" altLang="pt-BR" sz="1200" dirty="0" err="1">
                <a:latin typeface="Arial" panose="020B0604020202020204" pitchFamily="34" charset="0"/>
                <a:ea typeface="Geneva" pitchFamily="34" charset="0"/>
                <a:cs typeface="Arial" panose="020B0604020202020204" pitchFamily="34" charset="0"/>
              </a:rPr>
              <a:t>of</a:t>
            </a:r>
            <a:r>
              <a:rPr lang="pt-BR" altLang="pt-BR" sz="1200" dirty="0">
                <a:latin typeface="Arial" panose="020B0604020202020204" pitchFamily="34" charset="0"/>
                <a:ea typeface="Geneva" pitchFamily="34" charset="0"/>
                <a:cs typeface="Arial" panose="020B0604020202020204" pitchFamily="34" charset="0"/>
              </a:rPr>
              <a:t> </a:t>
            </a:r>
            <a:r>
              <a:rPr lang="pt-BR" altLang="pt-BR" sz="1200" dirty="0" err="1">
                <a:latin typeface="Arial" panose="020B0604020202020204" pitchFamily="34" charset="0"/>
                <a:ea typeface="Geneva" pitchFamily="34" charset="0"/>
                <a:cs typeface="Arial" panose="020B0604020202020204" pitchFamily="34" charset="0"/>
              </a:rPr>
              <a:t>Ophthalmology</a:t>
            </a:r>
            <a:r>
              <a:rPr lang="pt-BR" altLang="pt-BR" sz="1200" dirty="0">
                <a:latin typeface="Arial" panose="020B0604020202020204" pitchFamily="34" charset="0"/>
                <a:ea typeface="Geneva" pitchFamily="34" charset="0"/>
                <a:cs typeface="Arial" panose="020B0604020202020204" pitchFamily="34" charset="0"/>
              </a:rPr>
              <a:t>, </a:t>
            </a:r>
            <a:r>
              <a:rPr lang="pt-BR" altLang="pt-BR" sz="1200" dirty="0" err="1">
                <a:latin typeface="Arial" panose="020B0604020202020204" pitchFamily="34" charset="0"/>
                <a:ea typeface="Geneva" pitchFamily="34" charset="0"/>
                <a:cs typeface="Arial" panose="020B0604020202020204" pitchFamily="34" charset="0"/>
              </a:rPr>
              <a:t>the</a:t>
            </a:r>
            <a:r>
              <a:rPr lang="pt-BR" altLang="pt-BR" sz="1200" dirty="0">
                <a:latin typeface="Arial" panose="020B0604020202020204" pitchFamily="34" charset="0"/>
                <a:ea typeface="Geneva" pitchFamily="34" charset="0"/>
                <a:cs typeface="Arial" panose="020B0604020202020204" pitchFamily="34" charset="0"/>
              </a:rPr>
              <a:t> Wilmer Eye </a:t>
            </a:r>
            <a:r>
              <a:rPr lang="pt-BR" altLang="pt-BR" sz="1200" dirty="0" err="1">
                <a:latin typeface="Arial" panose="020B0604020202020204" pitchFamily="34" charset="0"/>
                <a:ea typeface="Geneva" pitchFamily="34" charset="0"/>
                <a:cs typeface="Arial" panose="020B0604020202020204" pitchFamily="34" charset="0"/>
              </a:rPr>
              <a:t>Institute</a:t>
            </a:r>
            <a:r>
              <a:rPr lang="pt-BR" altLang="pt-BR" sz="1200" dirty="0">
                <a:latin typeface="Arial" panose="020B0604020202020204" pitchFamily="34" charset="0"/>
                <a:ea typeface="Geneva" pitchFamily="34" charset="0"/>
                <a:cs typeface="Arial" panose="020B0604020202020204" pitchFamily="34" charset="0"/>
              </a:rPr>
              <a:t> </a:t>
            </a:r>
            <a:r>
              <a:rPr lang="pt-BR" altLang="pt-BR" sz="1200" dirty="0" err="1">
                <a:latin typeface="Arial" panose="020B0604020202020204" pitchFamily="34" charset="0"/>
                <a:ea typeface="Geneva" pitchFamily="34" charset="0"/>
                <a:cs typeface="Arial" panose="020B0604020202020204" pitchFamily="34" charset="0"/>
              </a:rPr>
              <a:t>at</a:t>
            </a:r>
            <a:r>
              <a:rPr lang="pt-BR" altLang="pt-BR" sz="1200" dirty="0">
                <a:latin typeface="Arial" panose="020B0604020202020204" pitchFamily="34" charset="0"/>
                <a:ea typeface="Geneva" pitchFamily="34" charset="0"/>
                <a:cs typeface="Arial" panose="020B0604020202020204" pitchFamily="34" charset="0"/>
              </a:rPr>
              <a:t> </a:t>
            </a:r>
            <a:r>
              <a:rPr lang="pt-BR" altLang="pt-BR" sz="1200" dirty="0" err="1">
                <a:latin typeface="Arial" panose="020B0604020202020204" pitchFamily="34" charset="0"/>
                <a:ea typeface="Geneva" pitchFamily="34" charset="0"/>
                <a:cs typeface="Arial" panose="020B0604020202020204" pitchFamily="34" charset="0"/>
              </a:rPr>
              <a:t>the</a:t>
            </a:r>
            <a:r>
              <a:rPr lang="pt-BR" altLang="pt-BR" sz="1200" dirty="0">
                <a:latin typeface="Arial" panose="020B0604020202020204" pitchFamily="34" charset="0"/>
                <a:ea typeface="Geneva" pitchFamily="34" charset="0"/>
                <a:cs typeface="Arial" panose="020B0604020202020204" pitchFamily="34" charset="0"/>
              </a:rPr>
              <a:t> Johns Hopkins </a:t>
            </a:r>
            <a:r>
              <a:rPr lang="pt-BR" altLang="pt-BR" sz="1200" dirty="0" err="1">
                <a:latin typeface="Arial" panose="020B0604020202020204" pitchFamily="34" charset="0"/>
                <a:ea typeface="Geneva" pitchFamily="34" charset="0"/>
                <a:cs typeface="Arial" panose="020B0604020202020204" pitchFamily="34" charset="0"/>
              </a:rPr>
              <a:t>University</a:t>
            </a:r>
            <a:r>
              <a:rPr lang="pt-BR" altLang="pt-BR" sz="1200" dirty="0">
                <a:latin typeface="Arial" panose="020B0604020202020204" pitchFamily="34" charset="0"/>
                <a:ea typeface="Geneva" pitchFamily="34" charset="0"/>
                <a:cs typeface="Arial" panose="020B0604020202020204" pitchFamily="34" charset="0"/>
              </a:rPr>
              <a:t>, Baltimore, MD, USA</a:t>
            </a:r>
          </a:p>
          <a:p>
            <a:pPr algn="ctr"/>
            <a:r>
              <a:rPr lang="pt-BR" altLang="pt-BR" sz="1200" dirty="0">
                <a:latin typeface="Arial" panose="020B0604020202020204" pitchFamily="34" charset="0"/>
                <a:ea typeface="Geneva" pitchFamily="34" charset="0"/>
                <a:cs typeface="Arial" panose="020B0604020202020204" pitchFamily="34" charset="0"/>
              </a:rPr>
              <a:t>3 Instituto Paulista de Estudos e Pesquisas em Oftalmologia (IPEPO), Universidade Federal de São Paulo, São Paulo, </a:t>
            </a:r>
            <a:r>
              <a:rPr lang="pt-BR" altLang="pt-BR" sz="1200" dirty="0" err="1">
                <a:latin typeface="Arial" panose="020B0604020202020204" pitchFamily="34" charset="0"/>
                <a:ea typeface="Geneva" pitchFamily="34" charset="0"/>
                <a:cs typeface="Arial" panose="020B0604020202020204" pitchFamily="34" charset="0"/>
              </a:rPr>
              <a:t>Brazil</a:t>
            </a:r>
            <a:r>
              <a:rPr lang="pt-BR" altLang="pt-BR" sz="1200" dirty="0">
                <a:latin typeface="Arial" panose="020B0604020202020204" pitchFamily="34" charset="0"/>
                <a:ea typeface="Geneva" pitchFamily="34" charset="0"/>
                <a:cs typeface="Arial" panose="020B0604020202020204" pitchFamily="34" charset="0"/>
              </a:rPr>
              <a:t>.</a:t>
            </a:r>
          </a:p>
        </p:txBody>
      </p:sp>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 name="Imagem 1">
            <a:extLst>
              <a:ext uri="{FF2B5EF4-FFF2-40B4-BE49-F238E27FC236}">
                <a16:creationId xmlns:a16="http://schemas.microsoft.com/office/drawing/2014/main" id="{C2DEDF6E-1D15-3955-6968-5B3C05624D6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625" y="7241330"/>
            <a:ext cx="2511447" cy="128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m 6">
            <a:extLst>
              <a:ext uri="{FF2B5EF4-FFF2-40B4-BE49-F238E27FC236}">
                <a16:creationId xmlns:a16="http://schemas.microsoft.com/office/drawing/2014/main" id="{EB3E4983-D0AD-EF98-D395-748A6632106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64401" y="7236296"/>
            <a:ext cx="2160474" cy="128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ixaDeTexto 3">
            <a:extLst>
              <a:ext uri="{FF2B5EF4-FFF2-40B4-BE49-F238E27FC236}">
                <a16:creationId xmlns:a16="http://schemas.microsoft.com/office/drawing/2014/main" id="{4809B80A-C87F-6C2E-83DA-7852C45C2AC1}"/>
              </a:ext>
            </a:extLst>
          </p:cNvPr>
          <p:cNvSpPr txBox="1"/>
          <p:nvPr/>
        </p:nvSpPr>
        <p:spPr>
          <a:xfrm>
            <a:off x="218625" y="8518037"/>
            <a:ext cx="2511447" cy="276999"/>
          </a:xfrm>
          <a:prstGeom prst="rect">
            <a:avLst/>
          </a:prstGeom>
          <a:noFill/>
        </p:spPr>
        <p:txBody>
          <a:bodyPr wrap="square" rtlCol="0">
            <a:spAutoFit/>
          </a:bodyPr>
          <a:lstStyle/>
          <a:p>
            <a:r>
              <a:rPr lang="en-US" sz="1200" i="1" dirty="0">
                <a:latin typeface="Arial" panose="020B0604020202020204" pitchFamily="34" charset="0"/>
                <a:cs typeface="Arial" panose="020B0604020202020204" pitchFamily="34" charset="0"/>
              </a:rPr>
              <a:t>Figure 1.</a:t>
            </a:r>
            <a:endParaRPr lang="pt-BR" sz="1200" i="1" dirty="0"/>
          </a:p>
        </p:txBody>
      </p:sp>
      <p:sp>
        <p:nvSpPr>
          <p:cNvPr id="5" name="CaixaDeTexto 4">
            <a:extLst>
              <a:ext uri="{FF2B5EF4-FFF2-40B4-BE49-F238E27FC236}">
                <a16:creationId xmlns:a16="http://schemas.microsoft.com/office/drawing/2014/main" id="{49B065AE-26A1-E6F2-7B9C-94DE8D3BE30F}"/>
              </a:ext>
            </a:extLst>
          </p:cNvPr>
          <p:cNvSpPr txBox="1"/>
          <p:nvPr/>
        </p:nvSpPr>
        <p:spPr>
          <a:xfrm>
            <a:off x="2764401" y="8425704"/>
            <a:ext cx="1888759" cy="369332"/>
          </a:xfrm>
          <a:prstGeom prst="rect">
            <a:avLst/>
          </a:prstGeom>
          <a:noFill/>
        </p:spPr>
        <p:txBody>
          <a:bodyPr wrap="square" rtlCol="0">
            <a:spAutoFit/>
          </a:bodyPr>
          <a:lstStyle/>
          <a:p>
            <a:r>
              <a:rPr lang="en-US" sz="1200" i="1" dirty="0">
                <a:latin typeface="Arial" panose="020B0604020202020204" pitchFamily="34" charset="0"/>
                <a:cs typeface="Arial" panose="020B0604020202020204" pitchFamily="34" charset="0"/>
              </a:rPr>
              <a:t>Figure 2</a:t>
            </a:r>
            <a:r>
              <a:rPr lang="en-US" sz="1800" i="1" dirty="0">
                <a:latin typeface="Arial" panose="020B0604020202020204" pitchFamily="34" charset="0"/>
                <a:cs typeface="Arial" panose="020B0604020202020204" pitchFamily="34" charset="0"/>
              </a:rPr>
              <a:t>.</a:t>
            </a:r>
            <a:endParaRPr lang="pt-BR" i="1" dirty="0"/>
          </a:p>
        </p:txBody>
      </p:sp>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304</Words>
  <Application>Microsoft Office PowerPoint</Application>
  <PresentationFormat>Apresentação na tela (16:9)</PresentationFormat>
  <Paragraphs>11</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Suely Roizenblatt</cp:lastModifiedBy>
  <cp:revision>12</cp:revision>
  <dcterms:created xsi:type="dcterms:W3CDTF">2024-01-09T13:58:08Z</dcterms:created>
  <dcterms:modified xsi:type="dcterms:W3CDTF">2024-01-26T00:58:21Z</dcterms:modified>
</cp:coreProperties>
</file>