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43500" cy="9144000" type="screen16x9"/>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249" autoAdjust="0"/>
  </p:normalViewPr>
  <p:slideViewPr>
    <p:cSldViewPr>
      <p:cViewPr>
        <p:scale>
          <a:sx n="90" d="100"/>
          <a:sy n="90" d="100"/>
        </p:scale>
        <p:origin x="1968" y="108"/>
      </p:cViewPr>
      <p:guideLst>
        <p:guide orient="horz" pos="2880"/>
        <p:guide pos="162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85763" y="2840568"/>
            <a:ext cx="4371975" cy="1960033"/>
          </a:xfrm>
        </p:spPr>
        <p:txBody>
          <a:bodyPr/>
          <a:lstStyle/>
          <a:p>
            <a:r>
              <a:rPr lang="pt-BR"/>
              <a:t>Clique para editar o título mestre</a:t>
            </a:r>
          </a:p>
        </p:txBody>
      </p:sp>
      <p:sp>
        <p:nvSpPr>
          <p:cNvPr id="3" name="Subtítulo 2"/>
          <p:cNvSpPr>
            <a:spLocks noGrp="1"/>
          </p:cNvSpPr>
          <p:nvPr>
            <p:ph type="subTitle" idx="1"/>
          </p:nvPr>
        </p:nvSpPr>
        <p:spPr>
          <a:xfrm>
            <a:off x="771525" y="5181600"/>
            <a:ext cx="360045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729037" y="366185"/>
            <a:ext cx="1157288" cy="7802033"/>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257175" y="366185"/>
            <a:ext cx="3386138" cy="7802033"/>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406301" y="5875867"/>
            <a:ext cx="4371975" cy="1816100"/>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406301" y="3875618"/>
            <a:ext cx="4371975"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257175"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2614612" y="2133601"/>
            <a:ext cx="2271713"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26/01/2024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257175" y="2046817"/>
            <a:ext cx="2272606"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257175" y="2899833"/>
            <a:ext cx="2272606"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2612827" y="2046817"/>
            <a:ext cx="2273498"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2612827" y="2899833"/>
            <a:ext cx="2273498"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26/01/2024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26/01/2024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26/01/2024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57175" y="364067"/>
            <a:ext cx="1692176" cy="154940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2010966" y="364067"/>
            <a:ext cx="2875359"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257175" y="1913467"/>
            <a:ext cx="1692176"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26/01/2024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08162" y="6400800"/>
            <a:ext cx="3086100" cy="755651"/>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008162" y="817033"/>
            <a:ext cx="30861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008162" y="7156451"/>
            <a:ext cx="30861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26/01/2024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257175" y="366184"/>
            <a:ext cx="4629150" cy="1524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257175" y="2133601"/>
            <a:ext cx="4629150" cy="6034617"/>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257175" y="8475134"/>
            <a:ext cx="12001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6321BFB-67ED-4A23-9D37-EAD255324F57}" type="datetimeFigureOut">
              <a:rPr lang="pt-BR" smtClean="0"/>
              <a:t>26/01/2024</a:t>
            </a:fld>
            <a:endParaRPr lang="pt-BR"/>
          </a:p>
        </p:txBody>
      </p:sp>
      <p:sp>
        <p:nvSpPr>
          <p:cNvPr id="5" name="Espaço Reservado para Rodapé 4"/>
          <p:cNvSpPr>
            <a:spLocks noGrp="1"/>
          </p:cNvSpPr>
          <p:nvPr>
            <p:ph type="ftr" sz="quarter" idx="3"/>
          </p:nvPr>
        </p:nvSpPr>
        <p:spPr>
          <a:xfrm>
            <a:off x="1757363" y="8475134"/>
            <a:ext cx="16287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3686175" y="8475134"/>
            <a:ext cx="12001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15973" y="-75908"/>
            <a:ext cx="5143499" cy="559744"/>
          </a:xfrm>
          <a:prstGeom prst="rect">
            <a:avLst/>
          </a:prstGeom>
        </p:spPr>
      </p:pic>
      <p:sp>
        <p:nvSpPr>
          <p:cNvPr id="11" name="Retângulo 10"/>
          <p:cNvSpPr/>
          <p:nvPr/>
        </p:nvSpPr>
        <p:spPr>
          <a:xfrm>
            <a:off x="108033" y="852661"/>
            <a:ext cx="4995942" cy="677108"/>
          </a:xfrm>
          <a:prstGeom prst="rect">
            <a:avLst/>
          </a:prstGeom>
        </p:spPr>
        <p:txBody>
          <a:bodyPr wrap="square">
            <a:spAutoFit/>
          </a:bodyPr>
          <a:lstStyle/>
          <a:p>
            <a:pPr algn="just"/>
            <a:r>
              <a:rPr lang="pt-BR" altLang="pt-BR" sz="1000" b="1" dirty="0">
                <a:latin typeface="Arial" panose="020B0604020202020204" pitchFamily="34" charset="0"/>
                <a:ea typeface="Geneva" pitchFamily="34" charset="0"/>
                <a:cs typeface="Arial" panose="020B0604020202020204" pitchFamily="34" charset="0"/>
              </a:rPr>
              <a:t>Autores: </a:t>
            </a:r>
            <a:r>
              <a:rPr lang="pt-BR" altLang="pt-BR" sz="1000" dirty="0">
                <a:latin typeface="Arial" panose="020B0604020202020204" pitchFamily="34" charset="0"/>
                <a:ea typeface="Geneva" pitchFamily="34" charset="0"/>
                <a:cs typeface="Arial" panose="020B0604020202020204" pitchFamily="34" charset="0"/>
              </a:rPr>
              <a:t>Renata Vitral Costa Domingues, Marcelo </a:t>
            </a:r>
            <a:r>
              <a:rPr lang="pt-BR" altLang="pt-BR" sz="1000" dirty="0" err="1">
                <a:latin typeface="Arial" panose="020B0604020202020204" pitchFamily="34" charset="0"/>
                <a:ea typeface="Geneva" pitchFamily="34" charset="0"/>
                <a:cs typeface="Arial" panose="020B0604020202020204" pitchFamily="34" charset="0"/>
              </a:rPr>
              <a:t>Niemiec</a:t>
            </a:r>
            <a:r>
              <a:rPr lang="pt-BR" altLang="pt-BR" sz="1000" dirty="0">
                <a:latin typeface="Arial" panose="020B0604020202020204" pitchFamily="34" charset="0"/>
                <a:ea typeface="Geneva" pitchFamily="34" charset="0"/>
                <a:cs typeface="Arial" panose="020B0604020202020204" pitchFamily="34" charset="0"/>
              </a:rPr>
              <a:t> Teixeira, Manuela Correa Dos Santos Reis</a:t>
            </a:r>
          </a:p>
          <a:p>
            <a:r>
              <a:rPr lang="pt-BR" altLang="pt-BR" sz="900" dirty="0">
                <a:latin typeface="Arial" panose="020B0604020202020204" pitchFamily="34" charset="0"/>
                <a:ea typeface="Geneva" pitchFamily="34" charset="0"/>
                <a:cs typeface="Arial" panose="020B0604020202020204" pitchFamily="34" charset="0"/>
              </a:rPr>
              <a:t>Departamento de Oftalmologia do Hospital Universitário da Região da Campanha e Clínica Oftalmológica VISAR – Bagé/RS</a:t>
            </a:r>
          </a:p>
        </p:txBody>
      </p:sp>
      <p:sp>
        <p:nvSpPr>
          <p:cNvPr id="12" name="Retângulo 11"/>
          <p:cNvSpPr/>
          <p:nvPr/>
        </p:nvSpPr>
        <p:spPr>
          <a:xfrm>
            <a:off x="0" y="9090248"/>
            <a:ext cx="5143500" cy="53752"/>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5" name="Imagem 4">
            <a:extLst>
              <a:ext uri="{FF2B5EF4-FFF2-40B4-BE49-F238E27FC236}">
                <a16:creationId xmlns:a16="http://schemas.microsoft.com/office/drawing/2014/main" id="{4688F728-58E6-E563-2C5F-D4045E5FFDD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370" y="106524"/>
            <a:ext cx="760476" cy="441136"/>
          </a:xfrm>
          <a:prstGeom prst="rect">
            <a:avLst/>
          </a:prstGeom>
        </p:spPr>
      </p:pic>
      <p:pic>
        <p:nvPicPr>
          <p:cNvPr id="14" name="Imagem 13">
            <a:extLst>
              <a:ext uri="{FF2B5EF4-FFF2-40B4-BE49-F238E27FC236}">
                <a16:creationId xmlns:a16="http://schemas.microsoft.com/office/drawing/2014/main" id="{F2A771D6-FC1D-F108-DF87-7993DF4C827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933846" y="202837"/>
            <a:ext cx="563129" cy="236216"/>
          </a:xfrm>
          <a:prstGeom prst="rect">
            <a:avLst/>
          </a:prstGeom>
        </p:spPr>
      </p:pic>
      <p:pic>
        <p:nvPicPr>
          <p:cNvPr id="7" name="Imagem 6">
            <a:extLst>
              <a:ext uri="{FF2B5EF4-FFF2-40B4-BE49-F238E27FC236}">
                <a16:creationId xmlns:a16="http://schemas.microsoft.com/office/drawing/2014/main" id="{154A69DA-D223-4D9D-1CEA-0B2730C9BB0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496975" y="5868144"/>
            <a:ext cx="2329646" cy="1296144"/>
          </a:xfrm>
          <a:prstGeom prst="rect">
            <a:avLst/>
          </a:prstGeom>
        </p:spPr>
      </p:pic>
      <p:sp>
        <p:nvSpPr>
          <p:cNvPr id="8" name="CaixaDeTexto 7">
            <a:extLst>
              <a:ext uri="{FF2B5EF4-FFF2-40B4-BE49-F238E27FC236}">
                <a16:creationId xmlns:a16="http://schemas.microsoft.com/office/drawing/2014/main" id="{03DCFAD5-4240-E08C-5276-543D1EB3A6B9}"/>
              </a:ext>
            </a:extLst>
          </p:cNvPr>
          <p:cNvSpPr txBox="1"/>
          <p:nvPr/>
        </p:nvSpPr>
        <p:spPr>
          <a:xfrm>
            <a:off x="175433" y="1487550"/>
            <a:ext cx="4706250" cy="7656450"/>
          </a:xfrm>
          <a:prstGeom prst="rect">
            <a:avLst/>
          </a:prstGeom>
          <a:noFill/>
          <a:ln>
            <a:solidFill>
              <a:schemeClr val="tx1"/>
            </a:solidFill>
          </a:ln>
        </p:spPr>
        <p:txBody>
          <a:bodyPr wrap="square" numCol="2" rtlCol="0">
            <a:noAutofit/>
          </a:bodyPr>
          <a:lstStyle/>
          <a:p>
            <a:pPr>
              <a:lnSpc>
                <a:spcPct val="107000"/>
              </a:lnSpc>
              <a:spcAft>
                <a:spcPts val="800"/>
              </a:spcAft>
            </a:pPr>
            <a:r>
              <a:rPr lang="pt-BR" sz="1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INTRODUÇÃO</a:t>
            </a:r>
            <a:r>
              <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p>
          <a:p>
            <a:pPr>
              <a:lnSpc>
                <a:spcPct val="107000"/>
              </a:lnSpc>
              <a:spcAft>
                <a:spcPts val="800"/>
              </a:spcAft>
            </a:pPr>
            <a:r>
              <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Este trabalho tem como objetivo prevenir e detectar deficiências visuais em crianças de 0 a 15 anos. Haja vista o grande número de crianças com ametropias e outras doenças oculares não diagnosticadas no Brasil. Foram realizados atendimentos de crianças no ambulatório de oftalmologia pediátrica do serviço de oftalmologia do Hospital Universitário da URCAMP/Clinica Visar, com o intuito de diagnosticar ametropias e outras doenças oculares.</a:t>
            </a:r>
            <a:endParaRPr lang="pt-BR" sz="1200" kern="1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t-BR" sz="1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MÉTODOS</a:t>
            </a:r>
          </a:p>
          <a:p>
            <a:pPr>
              <a:lnSpc>
                <a:spcPct val="107000"/>
              </a:lnSpc>
              <a:spcAft>
                <a:spcPts val="800"/>
              </a:spcAft>
            </a:pPr>
            <a:r>
              <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Trata-se de estudo de corte transversal, com crianças de ambos os sexos, da rede de pública de saúde examinados entre 2022 e 2023.  </a:t>
            </a:r>
          </a:p>
          <a:p>
            <a:pPr>
              <a:lnSpc>
                <a:spcPct val="107000"/>
              </a:lnSpc>
              <a:spcAft>
                <a:spcPts val="800"/>
              </a:spcAft>
            </a:pPr>
            <a:r>
              <a:rPr lang="pt-BR" sz="1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RESULTADOS</a:t>
            </a:r>
          </a:p>
          <a:p>
            <a:pPr>
              <a:lnSpc>
                <a:spcPct val="107000"/>
              </a:lnSpc>
              <a:spcAft>
                <a:spcPts val="800"/>
              </a:spcAft>
            </a:pPr>
            <a:r>
              <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Foram avaliadas 530 crianças, provenientes do mutirão de atendimentos. As alterações oculares mais identificadas foram os erros refrativos (334 casos) com predomínio da miopia, astigmatismo, seguido da hipermetropia. Das doenças oculares, as mais frequentes foram o estrabismo, catarata congênita, alterações na retina e ambliopia.</a:t>
            </a:r>
          </a:p>
          <a:p>
            <a:pPr>
              <a:lnSpc>
                <a:spcPct val="107000"/>
              </a:lnSpc>
              <a:spcAft>
                <a:spcPts val="800"/>
              </a:spcAft>
            </a:pPr>
            <a:r>
              <a:rPr lang="pt-BR" sz="1200" b="1"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CONCLUSÃO</a:t>
            </a:r>
          </a:p>
          <a:p>
            <a:pPr>
              <a:lnSpc>
                <a:spcPct val="107000"/>
              </a:lnSpc>
              <a:spcAft>
                <a:spcPts val="800"/>
              </a:spcAft>
            </a:pPr>
            <a:r>
              <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O estudo identificou que a alteração ocular mais encontrada nas crianças foram os erros refrativos. Haja vista que o erro refrativo quando não corrigido pode levar a diversos problemas além da ambliopia (como problemas na socialização). É imperativo prevenir e dar atenção aos sinais de dificuldade em casa e na escola. Resumindo, os achados desse estudo demonstram que o diagnóstico precoce das alterações oftalmológicas na infância nos dá a oportunidade de prescrever óculos para tratar as ametropias (prevenindo a ambliopia) e melhorando a qualidade de vida das crianças.</a:t>
            </a:r>
            <a:endParaRPr lang="pt-BR" sz="1200" kern="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pt-BR" sz="1200" kern="0" dirty="0">
              <a:solidFill>
                <a:srgbClr val="000000"/>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endParaRPr lang="pt-BR" sz="1200" b="1" kern="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pt-BR" sz="1200" b="1" kern="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pt-BR" sz="1200" b="1" kern="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pt-BR" sz="1200" b="1" kern="0" dirty="0">
                <a:solidFill>
                  <a:srgbClr val="000000"/>
                </a:solidFill>
                <a:latin typeface="Arial" panose="020B0604020202020204" pitchFamily="34" charset="0"/>
                <a:ea typeface="Calibri" panose="020F0502020204030204" pitchFamily="34" charset="0"/>
                <a:cs typeface="Arial" panose="020B0604020202020204" pitchFamily="34" charset="0"/>
              </a:rPr>
              <a:t>REFERÊNCIAS</a:t>
            </a:r>
            <a:endParaRPr lang="pt-BR" sz="1100" b="1" kern="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28600" marR="0" lvl="0" indent="-228600" algn="l" rtl="0">
              <a:lnSpc>
                <a:spcPct val="100000"/>
              </a:lnSpc>
              <a:spcBef>
                <a:spcPts val="0"/>
              </a:spcBef>
              <a:spcAft>
                <a:spcPts val="0"/>
              </a:spcAft>
              <a:buClr>
                <a:srgbClr val="000000"/>
              </a:buClr>
              <a:buSzPts val="1100"/>
              <a:buFont typeface="Arial"/>
              <a:buAutoNum type="arabicPeriod"/>
            </a:pPr>
            <a:r>
              <a:rPr lang="pt-BR" sz="600" dirty="0">
                <a:solidFill>
                  <a:schemeClr val="tx1"/>
                </a:solidFill>
                <a:latin typeface="Arial" panose="020B0604020202020204" pitchFamily="34" charset="0"/>
                <a:cs typeface="Arial" panose="020B0604020202020204" pitchFamily="34" charset="0"/>
              </a:rPr>
              <a:t>DANTAS AM, MOREIRA ATR. Oftalmologia pediátrica. 2ª ed. Rio de Janeiro: Cultura Médica; 1972. </a:t>
            </a:r>
          </a:p>
          <a:p>
            <a:pPr marL="228600" marR="0" lvl="0" indent="-228600" algn="l" rtl="0">
              <a:lnSpc>
                <a:spcPct val="100000"/>
              </a:lnSpc>
              <a:spcBef>
                <a:spcPts val="0"/>
              </a:spcBef>
              <a:spcAft>
                <a:spcPts val="0"/>
              </a:spcAft>
              <a:buClr>
                <a:srgbClr val="000000"/>
              </a:buClr>
              <a:buSzPts val="1100"/>
              <a:buFont typeface="Arial"/>
              <a:buAutoNum type="arabicPeriod"/>
            </a:pPr>
            <a:r>
              <a:rPr lang="pt-BR" sz="600" dirty="0">
                <a:solidFill>
                  <a:schemeClr val="tx1"/>
                </a:solidFill>
                <a:latin typeface="Arial" panose="020B0604020202020204" pitchFamily="34" charset="0"/>
                <a:cs typeface="Arial" panose="020B0604020202020204" pitchFamily="34" charset="0"/>
              </a:rPr>
              <a:t>GRAZIANO, R.S.; TABUSE, M.K.U. Oftalmologia Pediátrica e os desafios mais frequentes. Sociedade de Pediatria de São Paulo – </a:t>
            </a:r>
            <a:r>
              <a:rPr lang="pt-BR" sz="600" dirty="0" err="1">
                <a:solidFill>
                  <a:schemeClr val="tx1"/>
                </a:solidFill>
                <a:latin typeface="Arial" panose="020B0604020202020204" pitchFamily="34" charset="0"/>
                <a:cs typeface="Arial" panose="020B0604020202020204" pitchFamily="34" charset="0"/>
              </a:rPr>
              <a:t>SPSP.São</a:t>
            </a:r>
            <a:r>
              <a:rPr lang="pt-BR" sz="600" dirty="0">
                <a:solidFill>
                  <a:schemeClr val="tx1"/>
                </a:solidFill>
                <a:latin typeface="Arial" panose="020B0604020202020204" pitchFamily="34" charset="0"/>
                <a:cs typeface="Arial" panose="020B0604020202020204" pitchFamily="34" charset="0"/>
              </a:rPr>
              <a:t> Paulo, 2022.</a:t>
            </a:r>
          </a:p>
          <a:p>
            <a:pPr marL="228600" marR="0" lvl="0" indent="-228600" algn="l" rtl="0">
              <a:lnSpc>
                <a:spcPct val="100000"/>
              </a:lnSpc>
              <a:spcBef>
                <a:spcPts val="0"/>
              </a:spcBef>
              <a:spcAft>
                <a:spcPts val="0"/>
              </a:spcAft>
              <a:buClr>
                <a:srgbClr val="000000"/>
              </a:buClr>
              <a:buSzPts val="1100"/>
              <a:buFont typeface="Arial"/>
              <a:buAutoNum type="arabicPeriod"/>
            </a:pPr>
            <a:r>
              <a:rPr lang="pt-BR" sz="600" dirty="0">
                <a:solidFill>
                  <a:schemeClr val="tx1"/>
                </a:solidFill>
                <a:latin typeface="Arial" panose="020B0604020202020204" pitchFamily="34" charset="0"/>
                <a:cs typeface="Arial" panose="020B0604020202020204" pitchFamily="34" charset="0"/>
              </a:rPr>
              <a:t>SOUZA-DIAS C.R, ALMEIDA HC. Estrabismo. São Paulo: Roca; 1993.</a:t>
            </a:r>
          </a:p>
          <a:p>
            <a:pPr marL="228600" marR="0" lvl="0" indent="-228600" algn="l" rtl="0">
              <a:lnSpc>
                <a:spcPct val="100000"/>
              </a:lnSpc>
              <a:spcBef>
                <a:spcPts val="0"/>
              </a:spcBef>
              <a:spcAft>
                <a:spcPts val="0"/>
              </a:spcAft>
              <a:buClr>
                <a:srgbClr val="000000"/>
              </a:buClr>
              <a:buSzPts val="1100"/>
              <a:buFont typeface="Arial"/>
              <a:buAutoNum type="arabicPeriod"/>
            </a:pPr>
            <a:r>
              <a:rPr lang="pt-BR" sz="600" dirty="0">
                <a:solidFill>
                  <a:schemeClr val="tx1"/>
                </a:solidFill>
                <a:latin typeface="Arial" panose="020B0604020202020204" pitchFamily="34" charset="0"/>
                <a:cs typeface="Arial" panose="020B0604020202020204" pitchFamily="34" charset="0"/>
              </a:rPr>
              <a:t>Alves AA. Refração. 5ª ed. Rio de Janeiro: Cultura Médica; 2005.</a:t>
            </a:r>
          </a:p>
          <a:p>
            <a:pPr marL="228600" indent="-228600">
              <a:buClr>
                <a:srgbClr val="000000"/>
              </a:buClr>
              <a:buSzPts val="1100"/>
              <a:buFont typeface="Arial"/>
              <a:buAutoNum type="arabicPeriod"/>
            </a:pPr>
            <a:r>
              <a:rPr lang="pt-BR" sz="600" dirty="0">
                <a:latin typeface="Arial" panose="020B0604020202020204" pitchFamily="34" charset="0"/>
                <a:cs typeface="Arial" panose="020B0604020202020204" pitchFamily="34" charset="0"/>
              </a:rPr>
              <a:t>Série Oftalmologia Brasileira - Conselho Brasileiro de Oftalmologia; Oftalmologia Pediátrica e Estrabismo </a:t>
            </a:r>
            <a:r>
              <a:rPr lang="pt-BR" sz="600" dirty="0" err="1">
                <a:latin typeface="Arial" panose="020B0604020202020204" pitchFamily="34" charset="0"/>
                <a:cs typeface="Arial" panose="020B0604020202020204" pitchFamily="34" charset="0"/>
              </a:rPr>
              <a:t>vol</a:t>
            </a:r>
            <a:r>
              <a:rPr lang="pt-BR" sz="600" dirty="0">
                <a:latin typeface="Arial" panose="020B0604020202020204" pitchFamily="34" charset="0"/>
                <a:cs typeface="Arial" panose="020B0604020202020204" pitchFamily="34" charset="0"/>
              </a:rPr>
              <a:t> II, 4º Edição, 2017 Ed. Cultura Médica. </a:t>
            </a:r>
            <a:r>
              <a:rPr lang="pt-BR" sz="600" b="1" kern="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pt-BR" sz="600" dirty="0">
              <a:solidFill>
                <a:schemeClr val="tx1"/>
              </a:solidFill>
            </a:endParaRPr>
          </a:p>
        </p:txBody>
      </p:sp>
      <p:sp>
        <p:nvSpPr>
          <p:cNvPr id="10" name="Retângulo 9"/>
          <p:cNvSpPr/>
          <p:nvPr/>
        </p:nvSpPr>
        <p:spPr>
          <a:xfrm>
            <a:off x="119958" y="453154"/>
            <a:ext cx="4984017" cy="507831"/>
          </a:xfrm>
          <a:prstGeom prst="rect">
            <a:avLst/>
          </a:prstGeom>
        </p:spPr>
        <p:txBody>
          <a:bodyPr wrap="square">
            <a:spAutoFit/>
          </a:bodyPr>
          <a:lstStyle/>
          <a:p>
            <a:pPr>
              <a:defRPr/>
            </a:pPr>
            <a:r>
              <a:rPr lang="pt-BR" sz="13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DETECÇÃO PRECOCE DE DEFICIÊNCIA </a:t>
            </a:r>
            <a:r>
              <a:rPr lang="pt-BR" sz="14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VISUAL</a:t>
            </a:r>
            <a:r>
              <a:rPr lang="pt-BR" sz="1300" b="1" kern="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EM CRIANÇAS EM IDADE ESCOLAR E NA PRIMEIRA INFÂNCIA</a:t>
            </a:r>
            <a:endParaRPr lang="en-US" sz="1300" dirty="0">
              <a:latin typeface="Arial" panose="020B0604020202020204" pitchFamily="34" charset="0"/>
              <a:ea typeface="Geneva" panose="020B0503030404040204" pitchFamily="124" charset="-128"/>
              <a:cs typeface="Arial" panose="020B0604020202020204" pitchFamily="34" charset="0"/>
            </a:endParaRPr>
          </a:p>
        </p:txBody>
      </p:sp>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1772</TotalTime>
  <Words>416</Words>
  <Application>Microsoft Office PowerPoint</Application>
  <PresentationFormat>Apresentação na tela (16:9)</PresentationFormat>
  <Paragraphs>22</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MANUELA</cp:lastModifiedBy>
  <cp:revision>20</cp:revision>
  <cp:lastPrinted>2024-01-26T18:50:12Z</cp:lastPrinted>
  <dcterms:created xsi:type="dcterms:W3CDTF">2024-01-09T13:58:08Z</dcterms:created>
  <dcterms:modified xsi:type="dcterms:W3CDTF">2024-01-26T19:23:38Z</dcterms:modified>
</cp:coreProperties>
</file>