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0287000" cy="18288000"/>
  <p:notesSz cx="6858000" cy="9144000"/>
  <p:embeddedFontLst>
    <p:embeddedFont>
      <p:font typeface="Arial" panose="020B0604020202020204" pitchFamily="34" charset="0"/>
      <p:regular r:id="rId4"/>
    </p:embeddedFont>
    <p:embeddedFont>
      <p:font typeface="Arial Bold" panose="020B0802020202020204" pitchFamily="34" charset="77"/>
      <p:regular r:id="rId5"/>
      <p:bold r:id="rId6"/>
    </p:embeddedFont>
    <p:embeddedFont>
      <p:font typeface="Arial Italics" panose="020B0502020202090204" pitchFamily="34" charset="77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7" autoAdjust="0"/>
  </p:normalViewPr>
  <p:slideViewPr>
    <p:cSldViewPr>
      <p:cViewPr varScale="1">
        <p:scale>
          <a:sx n="46" d="100"/>
          <a:sy n="46" d="100"/>
        </p:scale>
        <p:origin x="39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07196-F7C1-5E4E-BE5D-B7F9F9BB6BBE}" type="datetimeFigureOut">
              <a:rPr lang="en-BR" smtClean="0"/>
              <a:t>27/01/24</a:t>
            </a:fld>
            <a:endParaRPr lang="en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AAA16-1D85-2247-83CD-210DCD28A4A1}" type="slidenum">
              <a:rPr lang="en-BR" smtClean="0"/>
              <a:t>‹#›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25193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AAA16-1D85-2247-83CD-210DCD28A4A1}" type="slidenum">
              <a:rPr lang="en-BR" smtClean="0"/>
              <a:t>1</a:t>
            </a:fld>
            <a:endParaRPr lang="en-BR"/>
          </a:p>
        </p:txBody>
      </p:sp>
    </p:spTree>
    <p:extLst>
      <p:ext uri="{BB962C8B-B14F-4D97-AF65-F5344CB8AC3E}">
        <p14:creationId xmlns:p14="http://schemas.microsoft.com/office/powerpoint/2010/main" val="170656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6998" cy="1318212"/>
          </a:xfrm>
          <a:custGeom>
            <a:avLst/>
            <a:gdLst/>
            <a:ahLst/>
            <a:cxnLst/>
            <a:rect l="l" t="t" r="r" b="b"/>
            <a:pathLst>
              <a:path w="10286998" h="1318212">
                <a:moveTo>
                  <a:pt x="0" y="0"/>
                </a:moveTo>
                <a:lnTo>
                  <a:pt x="10286998" y="0"/>
                </a:lnTo>
                <a:lnTo>
                  <a:pt x="10286998" y="1318212"/>
                </a:lnTo>
                <a:lnTo>
                  <a:pt x="0" y="1318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154" b="-34403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400" y="18155096"/>
            <a:ext cx="10337800" cy="158304"/>
            <a:chOff x="0" y="0"/>
            <a:chExt cx="13783733" cy="211072"/>
          </a:xfrm>
        </p:grpSpPr>
        <p:sp>
          <p:nvSpPr>
            <p:cNvPr id="4" name="Freeform 4"/>
            <p:cNvSpPr/>
            <p:nvPr/>
          </p:nvSpPr>
          <p:spPr>
            <a:xfrm>
              <a:off x="33909" y="33909"/>
              <a:ext cx="13716001" cy="143256"/>
            </a:xfrm>
            <a:custGeom>
              <a:avLst/>
              <a:gdLst/>
              <a:ahLst/>
              <a:cxnLst/>
              <a:rect l="l" t="t" r="r" b="b"/>
              <a:pathLst>
                <a:path w="13716001" h="143256">
                  <a:moveTo>
                    <a:pt x="0" y="0"/>
                  </a:moveTo>
                  <a:lnTo>
                    <a:pt x="13716001" y="0"/>
                  </a:lnTo>
                  <a:lnTo>
                    <a:pt x="13716001" y="143256"/>
                  </a:lnTo>
                  <a:lnTo>
                    <a:pt x="0" y="143256"/>
                  </a:lnTo>
                  <a:close/>
                </a:path>
              </a:pathLst>
            </a:custGeom>
            <a:solidFill>
              <a:srgbClr val="FF660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13783818" cy="211074"/>
            </a:xfrm>
            <a:custGeom>
              <a:avLst/>
              <a:gdLst/>
              <a:ahLst/>
              <a:cxnLst/>
              <a:rect l="l" t="t" r="r" b="b"/>
              <a:pathLst>
                <a:path w="13783818" h="211074">
                  <a:moveTo>
                    <a:pt x="33909" y="0"/>
                  </a:moveTo>
                  <a:lnTo>
                    <a:pt x="13749910" y="0"/>
                  </a:lnTo>
                  <a:cubicBezTo>
                    <a:pt x="13768578" y="0"/>
                    <a:pt x="13783818" y="15113"/>
                    <a:pt x="13783818" y="33909"/>
                  </a:cubicBezTo>
                  <a:lnTo>
                    <a:pt x="13783818" y="177165"/>
                  </a:lnTo>
                  <a:cubicBezTo>
                    <a:pt x="13783818" y="195834"/>
                    <a:pt x="13768705" y="211074"/>
                    <a:pt x="13749910" y="211074"/>
                  </a:cubicBezTo>
                  <a:lnTo>
                    <a:pt x="33909" y="211074"/>
                  </a:lnTo>
                  <a:cubicBezTo>
                    <a:pt x="15113" y="211074"/>
                    <a:pt x="0" y="195961"/>
                    <a:pt x="0" y="177165"/>
                  </a:cubicBezTo>
                  <a:lnTo>
                    <a:pt x="0" y="33909"/>
                  </a:lnTo>
                  <a:cubicBezTo>
                    <a:pt x="0" y="15113"/>
                    <a:pt x="15113" y="0"/>
                    <a:pt x="33909" y="0"/>
                  </a:cubicBezTo>
                  <a:moveTo>
                    <a:pt x="33909" y="67691"/>
                  </a:moveTo>
                  <a:lnTo>
                    <a:pt x="33909" y="33909"/>
                  </a:lnTo>
                  <a:lnTo>
                    <a:pt x="67691" y="33909"/>
                  </a:lnTo>
                  <a:lnTo>
                    <a:pt x="67691" y="177165"/>
                  </a:lnTo>
                  <a:lnTo>
                    <a:pt x="33909" y="177165"/>
                  </a:lnTo>
                  <a:lnTo>
                    <a:pt x="33909" y="143383"/>
                  </a:lnTo>
                  <a:lnTo>
                    <a:pt x="13749910" y="143383"/>
                  </a:lnTo>
                  <a:lnTo>
                    <a:pt x="13749910" y="177292"/>
                  </a:lnTo>
                  <a:lnTo>
                    <a:pt x="13716000" y="177292"/>
                  </a:lnTo>
                  <a:lnTo>
                    <a:pt x="13716000" y="33909"/>
                  </a:lnTo>
                  <a:lnTo>
                    <a:pt x="13749910" y="33909"/>
                  </a:lnTo>
                  <a:lnTo>
                    <a:pt x="13749910" y="67691"/>
                  </a:lnTo>
                  <a:lnTo>
                    <a:pt x="33909" y="67691"/>
                  </a:lnTo>
                  <a:close/>
                </a:path>
              </a:pathLst>
            </a:custGeom>
            <a:solidFill>
              <a:srgbClr val="FF66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69199" y="1411263"/>
            <a:ext cx="9948600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</a:pPr>
            <a:r>
              <a:rPr lang="en-US" sz="2900">
                <a:solidFill>
                  <a:srgbClr val="000000"/>
                </a:solidFill>
                <a:latin typeface="Arial Bold"/>
              </a:rPr>
              <a:t>Diagnóstico de Coroidite Serpiginosa: um relato de caso</a:t>
            </a:r>
          </a:p>
          <a:p>
            <a:pPr algn="ctr">
              <a:lnSpc>
                <a:spcPts val="3480"/>
              </a:lnSpc>
            </a:pPr>
            <a:endParaRPr lang="en-US" sz="290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86927" y="1982117"/>
            <a:ext cx="9713146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 Bold"/>
              </a:rPr>
              <a:t>Eduardo Lobo da Rosa de Almeida, João Leal Teixeira, Carlos Augusto Moreira Neto, Felipe Feldman de Mendonça Camillo, Helena Gschwendtner, Gabriel Rebello Hilgert</a:t>
            </a:r>
          </a:p>
          <a:p>
            <a:pPr algn="ctr">
              <a:lnSpc>
                <a:spcPts val="2160"/>
              </a:lnSpc>
            </a:pPr>
            <a:endParaRPr lang="en-US" sz="1800">
              <a:solidFill>
                <a:srgbClr val="000000"/>
              </a:solidFill>
              <a:latin typeface="Arial Bold"/>
            </a:endParaRPr>
          </a:p>
          <a:p>
            <a:pPr algn="ctr">
              <a:lnSpc>
                <a:spcPts val="2160"/>
              </a:lnSpc>
            </a:pPr>
            <a:r>
              <a:rPr lang="en-US" sz="1800">
                <a:solidFill>
                  <a:srgbClr val="000000"/>
                </a:solidFill>
                <a:latin typeface="Arial Bold"/>
              </a:rPr>
              <a:t>Hospital de Olhos do Paraná - Instituto Professor Moreira</a:t>
            </a:r>
          </a:p>
          <a:p>
            <a:pPr algn="ctr">
              <a:lnSpc>
                <a:spcPts val="2160"/>
              </a:lnSpc>
            </a:pPr>
            <a:endParaRPr lang="en-US" sz="1800">
              <a:solidFill>
                <a:srgbClr val="000000"/>
              </a:solidFill>
              <a:latin typeface="Arial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515810" y="3353717"/>
            <a:ext cx="4399831" cy="13303493"/>
            <a:chOff x="0" y="0"/>
            <a:chExt cx="5866442" cy="17737991"/>
          </a:xfrm>
        </p:grpSpPr>
        <p:sp>
          <p:nvSpPr>
            <p:cNvPr id="9" name="Freeform 9"/>
            <p:cNvSpPr/>
            <p:nvPr/>
          </p:nvSpPr>
          <p:spPr>
            <a:xfrm>
              <a:off x="2664564" y="15428215"/>
              <a:ext cx="2664564" cy="1776376"/>
            </a:xfrm>
            <a:custGeom>
              <a:avLst/>
              <a:gdLst/>
              <a:ahLst/>
              <a:cxnLst/>
              <a:rect l="l" t="t" r="r" b="b"/>
              <a:pathLst>
                <a:path w="2664564" h="1776376">
                  <a:moveTo>
                    <a:pt x="0" y="0"/>
                  </a:moveTo>
                  <a:lnTo>
                    <a:pt x="2664564" y="0"/>
                  </a:lnTo>
                  <a:lnTo>
                    <a:pt x="2664564" y="1776376"/>
                  </a:lnTo>
                  <a:lnTo>
                    <a:pt x="0" y="1776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2664564" y="13442950"/>
              <a:ext cx="2821836" cy="1870936"/>
            </a:xfrm>
            <a:custGeom>
              <a:avLst/>
              <a:gdLst/>
              <a:ahLst/>
              <a:cxnLst/>
              <a:rect l="l" t="t" r="r" b="b"/>
              <a:pathLst>
                <a:path w="2821836" h="1870936">
                  <a:moveTo>
                    <a:pt x="0" y="0"/>
                  </a:moveTo>
                  <a:lnTo>
                    <a:pt x="2821836" y="0"/>
                  </a:lnTo>
                  <a:lnTo>
                    <a:pt x="2821836" y="1870936"/>
                  </a:lnTo>
                  <a:lnTo>
                    <a:pt x="0" y="1870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03" b="-403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13442950"/>
              <a:ext cx="2777620" cy="1870936"/>
            </a:xfrm>
            <a:custGeom>
              <a:avLst/>
              <a:gdLst/>
              <a:ahLst/>
              <a:cxnLst/>
              <a:rect l="l" t="t" r="r" b="b"/>
              <a:pathLst>
                <a:path w="2777620" h="1870936">
                  <a:moveTo>
                    <a:pt x="0" y="0"/>
                  </a:moveTo>
                  <a:lnTo>
                    <a:pt x="2777620" y="0"/>
                  </a:lnTo>
                  <a:lnTo>
                    <a:pt x="2777620" y="1870936"/>
                  </a:lnTo>
                  <a:lnTo>
                    <a:pt x="0" y="18709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0" y="15428215"/>
              <a:ext cx="2644224" cy="1776376"/>
            </a:xfrm>
            <a:custGeom>
              <a:avLst/>
              <a:gdLst/>
              <a:ahLst/>
              <a:cxnLst/>
              <a:rect l="l" t="t" r="r" b="b"/>
              <a:pathLst>
                <a:path w="2644224" h="1776376">
                  <a:moveTo>
                    <a:pt x="0" y="0"/>
                  </a:moveTo>
                  <a:lnTo>
                    <a:pt x="2644224" y="0"/>
                  </a:lnTo>
                  <a:lnTo>
                    <a:pt x="2644224" y="1776376"/>
                  </a:lnTo>
                  <a:lnTo>
                    <a:pt x="0" y="17763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5866442" cy="439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640"/>
                </a:lnSpc>
              </a:pPr>
              <a:r>
                <a:rPr lang="en-US" sz="2200">
                  <a:solidFill>
                    <a:srgbClr val="004AAD"/>
                  </a:solidFill>
                  <a:latin typeface="Arial Bold"/>
                </a:rPr>
                <a:t>Introdução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A Coroidite Serpiginosa (CS), descrita pela primeira vez em 1900 pelo dermatologista e oftalmologista inglês Jonathan Hutchinson, é uma uveíte posterior que exibe um padrão geográfico de coroidite, estendendo-se da coróide justapapilar e se espalhando intermitentemente de forma centrifuga. Considerada uma condição idiopática crônica rara, bilateral, assimétrica, progressiva e recorrente caracterizada pelo desenvolvimento de múltiplas lesões corioretinianas amarelas e brancas que progridem para cicatrizes atróficas afetando epitélio pigmentar da retina (EPR), coriocapilar e coroide.</a:t>
              </a:r>
            </a:p>
            <a:p>
              <a:pPr algn="just">
                <a:lnSpc>
                  <a:spcPts val="1440"/>
                </a:lnSpc>
              </a:pPr>
              <a:endParaRPr lang="en-US" sz="15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4905375"/>
              <a:ext cx="5866442" cy="7197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200" dirty="0" err="1">
                  <a:solidFill>
                    <a:srgbClr val="004AAD"/>
                  </a:solidFill>
                  <a:latin typeface="Arial Bold"/>
                </a:rPr>
                <a:t>Relato</a:t>
              </a:r>
              <a:r>
                <a:rPr lang="en-US" sz="2200" dirty="0">
                  <a:solidFill>
                    <a:srgbClr val="004AAD"/>
                  </a:solidFill>
                  <a:latin typeface="Arial Bold"/>
                </a:rPr>
                <a:t> de </a:t>
              </a:r>
              <a:r>
                <a:rPr lang="en-US" sz="2200" dirty="0" err="1">
                  <a:solidFill>
                    <a:srgbClr val="004AAD"/>
                  </a:solidFill>
                  <a:latin typeface="Arial Bold"/>
                </a:rPr>
                <a:t>caso</a:t>
              </a:r>
              <a:endParaRPr lang="en-US" sz="2200" dirty="0">
                <a:solidFill>
                  <a:srgbClr val="004AAD"/>
                </a:solidFill>
                <a:latin typeface="Arial Bold"/>
              </a:endParaRPr>
            </a:p>
            <a:p>
              <a:pPr algn="just">
                <a:lnSpc>
                  <a:spcPts val="1800"/>
                </a:lnSpc>
              </a:pP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DFP,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masculino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, 61 anos,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deu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entrada no Hospital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Olhos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do Paraná, com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queixa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baixa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acuidade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visual para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perto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longe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evolução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lenta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Realiza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tratamento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hipertensão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arterial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sistêmica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iniciou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>
                  <a:solidFill>
                    <a:srgbClr val="000000"/>
                  </a:solidFill>
                  <a:latin typeface="Arial"/>
                </a:rPr>
                <a:t>tratamento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leucemia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há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cerca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5 anos.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Negava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histórico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ocular 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patologias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familiares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aspecto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hereditário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exame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oftalmológico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apresentou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acuidade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visual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sem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correção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conta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dedos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a 30 cm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olho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direito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(OD) e 20/20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olho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esquerdo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(OE),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sem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apresentar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melhora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OD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refração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. </a:t>
              </a:r>
            </a:p>
            <a:p>
              <a:pPr algn="just">
                <a:lnSpc>
                  <a:spcPts val="1800"/>
                </a:lnSpc>
                <a:spcBef>
                  <a:spcPct val="0"/>
                </a:spcBef>
              </a:pP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À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biomicroscopia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não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apresentava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alterações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exame de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mapeamento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retina (MR)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OD apresentou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atrofia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do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epitélio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pigmentar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da retina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acometendo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todo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o polo posterior 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pigmentação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granular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atrófica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. No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olho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contralateral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não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apresentou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alterações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ainda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evidentes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.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Solicitada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angiografia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com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fluoresceina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(AF) a qual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evidenciou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hipofluorescência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precoce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com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vazamento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tardio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OD, 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exames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laboratoriais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que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descartavam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tuberculose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(TB),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realizando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assim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o </a:t>
              </a:r>
              <a:r>
                <a:rPr lang="en-US" sz="1500" dirty="0" err="1">
                  <a:solidFill>
                    <a:srgbClr val="000000"/>
                  </a:solidFill>
                  <a:latin typeface="Arial"/>
                </a:rPr>
                <a:t>diagnóstico</a:t>
              </a:r>
              <a:r>
                <a:rPr lang="en-US" sz="1500" dirty="0">
                  <a:solidFill>
                    <a:srgbClr val="000000"/>
                  </a:solidFill>
                  <a:latin typeface="Arial"/>
                </a:rPr>
                <a:t> de coroidite serpiginosa.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2950825"/>
              <a:ext cx="5329128" cy="492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  <a:spcBef>
                  <a:spcPct val="0"/>
                </a:spcBef>
              </a:pPr>
              <a:r>
                <a:rPr lang="en-US" sz="2199">
                  <a:solidFill>
                    <a:srgbClr val="004AAD"/>
                  </a:solidFill>
                  <a:latin typeface="Arial Bold"/>
                </a:rPr>
                <a:t>Figuras, tabelas e gráficos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780472" y="17468116"/>
              <a:ext cx="2597547" cy="269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  <a:spcBef>
                  <a:spcPct val="0"/>
                </a:spcBef>
              </a:pPr>
              <a:r>
                <a:rPr lang="en-US" sz="1200">
                  <a:solidFill>
                    <a:srgbClr val="000000"/>
                  </a:solidFill>
                  <a:latin typeface="Arial"/>
                </a:rPr>
                <a:t>Figura 1 - Angiografia de OD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413158" y="3351435"/>
            <a:ext cx="4389464" cy="14273212"/>
            <a:chOff x="0" y="0"/>
            <a:chExt cx="5852619" cy="19030950"/>
          </a:xfrm>
        </p:grpSpPr>
        <p:sp>
          <p:nvSpPr>
            <p:cNvPr id="18" name="TextBox 18"/>
            <p:cNvSpPr txBox="1"/>
            <p:nvPr/>
          </p:nvSpPr>
          <p:spPr>
            <a:xfrm>
              <a:off x="0" y="-47625"/>
              <a:ext cx="5852619" cy="11464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200">
                  <a:solidFill>
                    <a:srgbClr val="004AAD"/>
                  </a:solidFill>
                  <a:latin typeface="Arial Bold"/>
                </a:rPr>
                <a:t>Discussão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A CS é caracterizada por lesões irreversíveis aos fotorreceptores de forma bilateral e assimétrica, causando menos de 5% dos casos de uveíte posterior. Embora de etiologia ainda desconhecida, acredita-se que tenha uma origem provavelmente imunogênica, pois parece responder ao tratamento com corticosteroide e outros imunossupressores.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Os pacientes queixam de baixa acuidade visual, metamorfopsia ou escotoma central. Ao exame a principal alteração se encontra no MR, por apresentar um padrão geográfico com infiltrados subretinianos acinzentados-amarelados que normalmente se estende da área peripapilar progredindo de forma centrífuga.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Outras formas de CS incluem a coroidopatia serpiginosa macular e a coriorretinopatia ampiginosa, que apresentam, respectivamente, lesão macular que poupa a região peripapilar, e lesões multifocais espalhadas pelo polo posterior.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O principal exame complementar para diagnóstico da CS é AF, a qual evidencia, em lesões ativas, hipofluorescência precoce com vazamento tardio.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O diagnóstico diferencial inclui outras etiologias de uveíte posterior que causam coriorretinite multifocal ou placoidiana,</a:t>
              </a:r>
            </a:p>
            <a:p>
              <a:pPr algn="just">
                <a:lnSpc>
                  <a:spcPts val="1800"/>
                </a:lnSpc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como coriorretinite multifocal, epiteliopatia pigmentar placóide multifocal posterior aguda, toxoplasmose e TB (comumente chamada de coroidopatia semelhante à serpiginosa).</a:t>
              </a:r>
            </a:p>
            <a:p>
              <a:pPr algn="just">
                <a:lnSpc>
                  <a:spcPts val="1800"/>
                </a:lnSpc>
                <a:spcBef>
                  <a:spcPct val="0"/>
                </a:spcBef>
              </a:pPr>
              <a:r>
                <a:rPr lang="en-US" sz="1500">
                  <a:solidFill>
                    <a:srgbClr val="000000"/>
                  </a:solidFill>
                  <a:latin typeface="Arial"/>
                </a:rPr>
                <a:t>O principal objetivo do tratamento é suprimir a inflamação ativa e reduzir o número de recorrências, com o uso combinado de corticosteroides orais e agentes imunomoduladores. Apresenta prognóstico limitado visto que a maioria dos casos ocorre comprometimento macular.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2950825"/>
              <a:ext cx="5260803" cy="6080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40"/>
                </a:lnSpc>
              </a:pPr>
              <a:r>
                <a:rPr lang="en-US" sz="2200">
                  <a:solidFill>
                    <a:srgbClr val="004AAD"/>
                  </a:solidFill>
                  <a:latin typeface="Arial Bold"/>
                </a:rPr>
                <a:t>Referências bibliográficas</a:t>
              </a:r>
            </a:p>
            <a:p>
              <a:pPr>
                <a:lnSpc>
                  <a:spcPts val="1680"/>
                </a:lnSpc>
              </a:pPr>
              <a:r>
                <a:rPr lang="en-US" sz="1400">
                  <a:solidFill>
                    <a:srgbClr val="000000"/>
                  </a:solidFill>
                  <a:latin typeface="Arial"/>
                </a:rPr>
                <a:t>Nazari Khanamiri H, Rao NA. Serpiginous choroiditis and infectious multifocal serpiginoid choroiditis. Surv Ophthalmol. 2013 May-Jun;58(3):203-32. doi: 10.1016/j.survophthal. 2012.08.008. Epub 2013 Mar 27. PMID: 23541041; PMCID: PMC3631461.</a:t>
              </a:r>
            </a:p>
            <a:p>
              <a:pPr>
                <a:lnSpc>
                  <a:spcPts val="1680"/>
                </a:lnSpc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1680"/>
                </a:lnSpc>
              </a:pPr>
              <a:r>
                <a:rPr lang="en-US" sz="1400">
                  <a:solidFill>
                    <a:srgbClr val="000000"/>
                  </a:solidFill>
                  <a:latin typeface="Arial"/>
                </a:rPr>
                <a:t>KHANAMIRI, Hossein Nazari; RAO, Narsing A. Serpiginous Choroiditis and Infectious Multifocal Serpiginoid Choroiditis. Survey Of Ophthalmology, [SL.],. .v 58, n. 3, p. 203-232, maio 2013. Elsevier BV. http://dx.doi.org/10.1016/j.survophthal.2012.08.008</a:t>
              </a:r>
            </a:p>
            <a:p>
              <a:pPr>
                <a:lnSpc>
                  <a:spcPts val="1680"/>
                </a:lnSpc>
              </a:pPr>
              <a:endParaRPr lang="en-US" sz="1400">
                <a:solidFill>
                  <a:srgbClr val="000000"/>
                </a:solidFill>
                <a:latin typeface="Arial"/>
              </a:endParaRPr>
            </a:p>
            <a:p>
              <a:pPr>
                <a:lnSpc>
                  <a:spcPts val="1680"/>
                </a:lnSpc>
                <a:spcBef>
                  <a:spcPct val="0"/>
                </a:spcBef>
              </a:pPr>
              <a:r>
                <a:rPr lang="en-US" sz="1400">
                  <a:solidFill>
                    <a:srgbClr val="000000"/>
                  </a:solidFill>
                  <a:latin typeface="Arial"/>
                </a:rPr>
                <a:t>Vianna, R.N.G., Vanzan, ,V. da Fonsêca, M.L.G. </a:t>
              </a:r>
              <a:r>
                <a:rPr lang="en-US" sz="1400">
                  <a:solidFill>
                    <a:srgbClr val="000000"/>
                  </a:solidFill>
                  <a:latin typeface="Arial Italics"/>
                </a:rPr>
                <a:t>et al</a:t>
              </a:r>
              <a:r>
                <a:rPr lang="en-US" sz="1400">
                  <a:solidFill>
                    <a:srgbClr val="000000"/>
                  </a:solidFill>
                  <a:latin typeface="Arial"/>
                </a:rPr>
                <a:t>.Unilateral macular serpiginous-like choroiditis as the initial manifestation fo presumed ocular tuberculosis. </a:t>
              </a:r>
              <a:r>
                <a:rPr lang="en-US" sz="1400">
                  <a:solidFill>
                    <a:srgbClr val="000000"/>
                  </a:solidFill>
                  <a:latin typeface="Arial Italics"/>
                </a:rPr>
                <a:t>Int J Retin Vitr</a:t>
              </a:r>
              <a:r>
                <a:rPr lang="en-US" sz="140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400">
                  <a:solidFill>
                    <a:srgbClr val="000000"/>
                  </a:solidFill>
                  <a:latin typeface="Arial Bold"/>
                </a:rPr>
                <a:t>7</a:t>
              </a:r>
              <a:r>
                <a:rPr lang="en-US" sz="1400">
                  <a:solidFill>
                    <a:srgbClr val="000000"/>
                  </a:solidFill>
                  <a:latin typeface="Arial"/>
                </a:rPr>
                <a:t>, 1 (2021). https://doi.org/10.1186/s40942-020-00272-7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Macintosh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Italics</vt:lpstr>
      <vt:lpstr>Arial</vt:lpstr>
      <vt:lpstr>Arial 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SIMASP2024_ Modelo_ePoster_16x9(2).pptx</dc:title>
  <cp:lastModifiedBy>Eric Koji Azuma Watanabe</cp:lastModifiedBy>
  <cp:revision>1</cp:revision>
  <dcterms:created xsi:type="dcterms:W3CDTF">2006-08-16T00:00:00Z</dcterms:created>
  <dcterms:modified xsi:type="dcterms:W3CDTF">2024-01-27T17:11:52Z</dcterms:modified>
  <dc:identifier>DAF6VjiDyDY</dc:identifier>
</cp:coreProperties>
</file>