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0"/>
    <p:restoredTop sz="94620"/>
  </p:normalViewPr>
  <p:slideViewPr>
    <p:cSldViewPr>
      <p:cViewPr>
        <p:scale>
          <a:sx n="84" d="100"/>
          <a:sy n="84" d="100"/>
        </p:scale>
        <p:origin x="3432" y="-2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D1DF9-E3FE-5040-BDA6-960497DD4288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F1B3-00F2-9441-95B3-0191D1E9A9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63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2F1B3-00F2-9441-95B3-0191D1E9A9E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74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-63535" y="557628"/>
            <a:ext cx="5137236" cy="762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b="1" dirty="0">
                <a:solidFill>
                  <a:srgbClr val="22222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Ocular, oral and gut microbiomes characterization of patients with Stevens-Johnson Syndrome compared to Sjogren Syndrome and healthy patients</a:t>
            </a:r>
            <a:endParaRPr lang="en-US" sz="1300" b="1" dirty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" y="1353733"/>
            <a:ext cx="51434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1000" b="1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Authors: </a:t>
            </a:r>
            <a:r>
              <a:rPr lang="en-US" sz="1000" b="0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Luciana Frizon, Talita  </a:t>
            </a:r>
            <a:r>
              <a:rPr lang="en-US" sz="1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 </a:t>
            </a:r>
            <a:r>
              <a:rPr lang="en-US" sz="1000" b="0" i="0" u="none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Rocchetti</a:t>
            </a:r>
            <a:r>
              <a:rPr lang="en-US" sz="1000" b="0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Andr</a:t>
            </a:r>
            <a:r>
              <a:rPr lang="en-US" sz="1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Frizon, </a:t>
            </a:r>
            <a:r>
              <a:rPr lang="en-US" sz="1000" b="0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Rafael </a:t>
            </a:r>
            <a:r>
              <a:rPr lang="en-US" sz="1000" b="0" i="0" u="none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Alcântara</a:t>
            </a:r>
            <a:r>
              <a:rPr lang="en-US" sz="1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0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Ana Luiza </a:t>
            </a:r>
            <a:r>
              <a:rPr lang="en-US" sz="1000" b="0" i="0" u="none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Hoffling</a:t>
            </a:r>
            <a:r>
              <a:rPr lang="en-US" sz="1000" b="0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-Lima, José Álvaro Pereira Gomes</a:t>
            </a:r>
            <a:endParaRPr lang="en-US" sz="1000" b="0" i="0" u="none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pt-BR" altLang="pt-BR" sz="1000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Ophthalmology</a:t>
            </a:r>
            <a:r>
              <a:rPr lang="pt-BR" altLang="pt-BR" sz="1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Department</a:t>
            </a:r>
            <a:r>
              <a:rPr lang="pt-BR" altLang="pt-BR" sz="1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- UNIFESP</a:t>
            </a:r>
            <a:endParaRPr lang="en-US" altLang="pt-BR" sz="10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A57FE31-E934-D599-BC57-875DA0AEB2D9}"/>
              </a:ext>
            </a:extLst>
          </p:cNvPr>
          <p:cNvSpPr txBox="1"/>
          <p:nvPr/>
        </p:nvSpPr>
        <p:spPr>
          <a:xfrm>
            <a:off x="0" y="1883057"/>
            <a:ext cx="517050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71450" indent="-1714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Microbiome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defined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microorganisms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a particular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Dysbiotic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microbiome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appears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intimately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some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gut-eye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axis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especially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ophthalmology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Sjogren’s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(SS).</a:t>
            </a:r>
            <a:endParaRPr lang="pt-BR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Stevens-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JonhsonSyndrome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(SJS):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chronic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inflammatory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ocular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genetic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alteration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Toll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receptors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react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excessively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some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microorganisms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In ocular surface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increased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pathogenic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bacteria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FD527ED-D179-82E5-9707-7884A757893C}"/>
              </a:ext>
            </a:extLst>
          </p:cNvPr>
          <p:cNvSpPr txBox="1"/>
          <p:nvPr/>
        </p:nvSpPr>
        <p:spPr>
          <a:xfrm>
            <a:off x="-19580" y="5169837"/>
            <a:ext cx="512364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endParaRPr lang="en-US" sz="9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age: SJS 37.44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SS 56.33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39.33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SJS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66.6%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female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SS 100%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female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SJS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SS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dysbiosis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SJS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SS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moment</a:t>
            </a:r>
            <a:r>
              <a:rPr lang="pt-BR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ocular microbiome</a:t>
            </a:r>
            <a:r>
              <a:rPr lang="en-US" sz="900" dirty="0">
                <a:solidFill>
                  <a:srgbClr val="22222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and control group is </a:t>
            </a:r>
            <a:r>
              <a:rPr lang="en-US" sz="9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bioinformatics analyses.</a:t>
            </a:r>
            <a:endParaRPr lang="pt-BR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F6189F4-E845-BB43-91CE-7FC28D6BD333}"/>
              </a:ext>
            </a:extLst>
          </p:cNvPr>
          <p:cNvSpPr txBox="1"/>
          <p:nvPr/>
        </p:nvSpPr>
        <p:spPr>
          <a:xfrm>
            <a:off x="-45971" y="7263879"/>
            <a:ext cx="521647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valuable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prebiotics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probiotics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restore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gut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ecosystem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Stevens-Jonhson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9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B302EC3-FF44-F118-1EF0-DBDA884B692B}"/>
              </a:ext>
            </a:extLst>
          </p:cNvPr>
          <p:cNvSpPr txBox="1"/>
          <p:nvPr/>
        </p:nvSpPr>
        <p:spPr>
          <a:xfrm>
            <a:off x="-63535" y="7754287"/>
            <a:ext cx="53790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1-de Paiva CS, Jones DB, Stern ME, </a:t>
            </a:r>
            <a:r>
              <a:rPr lang="en-US" sz="600" kern="10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Bian</a:t>
            </a:r>
            <a:r>
              <a:rPr lang="en-US" sz="6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F, Moore QL, </a:t>
            </a:r>
            <a:r>
              <a:rPr lang="en-US" sz="600" kern="10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Corbiere</a:t>
            </a:r>
            <a:r>
              <a:rPr lang="en-US" sz="6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S, et al. Altered Mucosal Microbiome oral microbiota composition in primary </a:t>
            </a:r>
            <a:r>
              <a:rPr lang="en-US" sz="600" kern="100" dirty="0" err="1">
                <a:solidFill>
                  <a:srgbClr val="21212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Sjögren’s</a:t>
            </a:r>
            <a:r>
              <a:rPr lang="en-US" sz="600" kern="10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Syndrome 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Sci Rep. 2016 Apr 18;6:23561. </a:t>
            </a:r>
            <a:endParaRPr lang="pt-BR" sz="600" kern="1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2- Trujillo-Vargas CM, Schaefer L,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Alam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J,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Pflugfelder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SC, Britton RA, de Paiva CS. The gut-eye-lacrimal gland-microbiome axis in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Sjögren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Syndrome.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Ocul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Surf. 2020 Apr;18(2):335-344.</a:t>
            </a:r>
            <a:endParaRPr lang="pt-BR" sz="600" kern="1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600" kern="1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3- 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Moon J, Choi SH, Yoon CH, Kim MK. Gut dysbiosis is prevailing in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Sjögren's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syndrome and is related to dry eye severity.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PLoS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One. 2020 Feb 14;15(2):e0229029.</a:t>
            </a:r>
            <a:r>
              <a:rPr lang="en-US" sz="600" kern="1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 </a:t>
            </a:r>
            <a:endParaRPr lang="pt-BR" sz="600" kern="1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600" kern="1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4- 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Kim YC, Ham B, Kang KD, Yun JM, Kwon MJ, Kim HS, et al. Bacterial distribution on the ocular surface of patients with primary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Sjögren's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syndrome. Sci Rep. 2022 Feb 2;12(1):1715. </a:t>
            </a:r>
            <a:endParaRPr lang="pt-BR" sz="600" kern="1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5- Song H, Xiao K, Chen Z, Long Q. Analysis of Conjunctival Sac Microbiome in Dry Eye Patients With and Without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Sjögren's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Syndrome. Front Med (Lausanne). 2022 Mar 8;9:841112. </a:t>
            </a:r>
            <a:endParaRPr lang="pt-BR" sz="600" kern="1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6- Wang Y, Wei J, Zhang W, Doherty M, Zhang Y,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Xie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H, et al. Gut dysbiosis in rheumatic diseases: A systematic review and meta-analysis of 92 observational studies. </a:t>
            </a:r>
            <a:r>
              <a:rPr lang="en-US" sz="600" kern="100" dirty="0" err="1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EBioMedicine</a:t>
            </a:r>
            <a:r>
              <a:rPr lang="en-US" sz="600" kern="100" dirty="0">
                <a:solidFill>
                  <a:srgbClr val="21212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2022 Jun;80:104055.</a:t>
            </a:r>
            <a:endParaRPr lang="pt-BR" sz="600" kern="1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E7C39A6-973E-2496-DF14-291A6B7D80F5}"/>
              </a:ext>
            </a:extLst>
          </p:cNvPr>
          <p:cNvSpPr txBox="1"/>
          <p:nvPr/>
        </p:nvSpPr>
        <p:spPr>
          <a:xfrm>
            <a:off x="-19580" y="2971127"/>
            <a:ext cx="51007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characterize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Next-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eneration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equencing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(NGS)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microbiome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ocular surface, oral,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gut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Stevens-Jonhson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(SJS)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compare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microbiome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Sjogrens’s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Syndrome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(SS)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1A576D6-5F9A-358A-F241-E8CDE15010F4}"/>
              </a:ext>
            </a:extLst>
          </p:cNvPr>
          <p:cNvSpPr txBox="1"/>
          <p:nvPr/>
        </p:nvSpPr>
        <p:spPr>
          <a:xfrm>
            <a:off x="-19580" y="3767665"/>
            <a:ext cx="50840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pt-BR" sz="900" b="1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Specimes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collect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900" kern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pt-BR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9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terile swabs from inferior conjunctiva of right eye and oral mucosa, and fecal samples from 10 patients with SJS, 10 patients with primary SS and 10 healthy controls.</a:t>
            </a: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All microbiomes were assessed using 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Next-Generation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16S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rRNA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V3-V4 (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bacteria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ITS </a:t>
            </a:r>
            <a:r>
              <a:rPr lang="pt-BR" sz="900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(fungi) 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DNA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extraction</a:t>
            </a:r>
            <a:r>
              <a:rPr lang="pt-BR" sz="9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pt-BR" sz="9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ZymoBIOMICS</a:t>
            </a:r>
            <a:r>
              <a:rPr lang="en-US" sz="9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DNA Kit</a:t>
            </a:r>
            <a:r>
              <a:rPr lang="pt-BR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Qiagen</a:t>
            </a:r>
            <a:r>
              <a:rPr lang="pt-BR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lang="pt-BR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kit – </a:t>
            </a:r>
            <a:r>
              <a:rPr lang="pt-BR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MiSeq</a:t>
            </a:r>
            <a:r>
              <a:rPr lang="pt-BR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Illumina</a:t>
            </a:r>
            <a:r>
              <a:rPr lang="pt-BR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pt-BR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Silva </a:t>
            </a:r>
            <a:r>
              <a:rPr lang="pt-BR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pt-BR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severity of dry eye were graded (TBUT, NEI score, Schirmer 1).</a:t>
            </a:r>
            <a:endParaRPr lang="pt-BR" sz="9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Inclusion criteria: More than 18 years old, chronic SJS and SS, not using systemic antibiotics for 3 months and ocular and oral antibiotics and prebiotics / probiotics for 30 days.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A6E23FE5-F8B8-64AB-DA76-BE9BCA2CC2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05" r="7206" b="14466"/>
          <a:stretch/>
        </p:blipFill>
        <p:spPr>
          <a:xfrm>
            <a:off x="123478" y="6228184"/>
            <a:ext cx="1944216" cy="1025624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1FA5B8BA-3E68-35C0-8688-5940884821F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87" t="3969" r="5492" b="18927"/>
          <a:stretch/>
        </p:blipFill>
        <p:spPr>
          <a:xfrm>
            <a:off x="2634751" y="6230734"/>
            <a:ext cx="1835313" cy="1077570"/>
          </a:xfrm>
          <a:prstGeom prst="rect">
            <a:avLst/>
          </a:prstGeom>
        </p:spPr>
      </p:pic>
      <p:sp>
        <p:nvSpPr>
          <p:cNvPr id="31" name="Google Shape;111;p1">
            <a:extLst>
              <a:ext uri="{FF2B5EF4-FFF2-40B4-BE49-F238E27FC236}">
                <a16:creationId xmlns:a16="http://schemas.microsoft.com/office/drawing/2014/main" id="{7BFA23D7-985B-6BEB-0879-1DDEF8337EFE}"/>
              </a:ext>
            </a:extLst>
          </p:cNvPr>
          <p:cNvSpPr txBox="1"/>
          <p:nvPr/>
        </p:nvSpPr>
        <p:spPr>
          <a:xfrm>
            <a:off x="304389" y="6052842"/>
            <a:ext cx="1835313" cy="200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700" b="1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Table 1</a:t>
            </a:r>
            <a:r>
              <a:rPr lang="en-US" sz="700" b="0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Results of gu</a:t>
            </a:r>
            <a:r>
              <a:rPr lang="en-US" sz="7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 microbiome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Google Shape;111;p1">
            <a:extLst>
              <a:ext uri="{FF2B5EF4-FFF2-40B4-BE49-F238E27FC236}">
                <a16:creationId xmlns:a16="http://schemas.microsoft.com/office/drawing/2014/main" id="{A5952D7D-8D17-470C-079B-011F57AC7094}"/>
              </a:ext>
            </a:extLst>
          </p:cNvPr>
          <p:cNvSpPr txBox="1"/>
          <p:nvPr/>
        </p:nvSpPr>
        <p:spPr>
          <a:xfrm>
            <a:off x="2752661" y="6084168"/>
            <a:ext cx="1835313" cy="200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700" b="1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Table 2:</a:t>
            </a:r>
            <a:r>
              <a:rPr lang="en-US" sz="700" b="0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Results of oral</a:t>
            </a:r>
            <a:r>
              <a:rPr lang="en-US" sz="7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microbiome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648</Words>
  <Application>Microsoft Macintosh PowerPoint</Application>
  <PresentationFormat>Apresentação na tela (16:9)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zsdy</cp:lastModifiedBy>
  <cp:revision>27</cp:revision>
  <dcterms:created xsi:type="dcterms:W3CDTF">2024-01-09T13:58:08Z</dcterms:created>
  <dcterms:modified xsi:type="dcterms:W3CDTF">2024-01-21T20:43:13Z</dcterms:modified>
</cp:coreProperties>
</file>