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>
      <p:cViewPr>
        <p:scale>
          <a:sx n="129" d="100"/>
          <a:sy n="129" d="100"/>
        </p:scale>
        <p:origin x="2768" y="-200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" y="572651"/>
            <a:ext cx="5143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Análise multimodal do espectro da Isquemia Capilar Superficial e Profunda na Oclusão de Ramo da Artéria Retiniana: Relato de Caso</a:t>
            </a:r>
          </a:p>
          <a:p>
            <a:pPr algn="ctr">
              <a:defRPr/>
            </a:pPr>
            <a:endParaRPr lang="en-US" sz="2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92100" y="1020177"/>
            <a:ext cx="494801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Laura G. Cyrino; Paula D.C. de Pinho; Thais T.S.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Kondo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Samia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 V. Navajas, Eduardo C. de Souza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Departamento de Oftalmologia do Hospital das Clínicas da Universidade de São Paulo (USP</a:t>
            </a:r>
            <a:r>
              <a:rPr lang="pt-BR" sz="1200" i="0" u="none" strike="noStrike" dirty="0">
                <a:effectLst/>
                <a:latin typeface="Arial" panose="020B0604020202020204" pitchFamily="34" charset="0"/>
              </a:rPr>
              <a:t>)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pt-BR" sz="14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INTRODUÇÃO">
            <a:extLst>
              <a:ext uri="{FF2B5EF4-FFF2-40B4-BE49-F238E27FC236}">
                <a16:creationId xmlns:a16="http://schemas.microsoft.com/office/drawing/2014/main" id="{E7AA3F67-D667-9BD2-42BF-48A5CF93FC8E}"/>
              </a:ext>
            </a:extLst>
          </p:cNvPr>
          <p:cNvSpPr txBox="1"/>
          <p:nvPr/>
        </p:nvSpPr>
        <p:spPr>
          <a:xfrm>
            <a:off x="84688" y="1909446"/>
            <a:ext cx="2390824" cy="152056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grpSp>
        <p:nvGrpSpPr>
          <p:cNvPr id="3" name="Retângulo 9">
            <a:extLst>
              <a:ext uri="{FF2B5EF4-FFF2-40B4-BE49-F238E27FC236}">
                <a16:creationId xmlns:a16="http://schemas.microsoft.com/office/drawing/2014/main" id="{5DD82747-1EC5-2E47-207B-83A2C822AB5F}"/>
              </a:ext>
            </a:extLst>
          </p:cNvPr>
          <p:cNvGrpSpPr/>
          <p:nvPr/>
        </p:nvGrpSpPr>
        <p:grpSpPr>
          <a:xfrm>
            <a:off x="62446" y="2044562"/>
            <a:ext cx="2412805" cy="2014609"/>
            <a:chOff x="-22106" y="-44676"/>
            <a:chExt cx="2398025" cy="1943921"/>
          </a:xfrm>
        </p:grpSpPr>
        <p:sp>
          <p:nvSpPr>
            <p:cNvPr id="4" name="Retângulo">
              <a:extLst>
                <a:ext uri="{FF2B5EF4-FFF2-40B4-BE49-F238E27FC236}">
                  <a16:creationId xmlns:a16="http://schemas.microsoft.com/office/drawing/2014/main" id="{71DBD73E-7104-9119-806E-F769DE6A2649}"/>
                </a:ext>
              </a:extLst>
            </p:cNvPr>
            <p:cNvSpPr/>
            <p:nvPr/>
          </p:nvSpPr>
          <p:spPr>
            <a:xfrm>
              <a:off x="0" y="-37769"/>
              <a:ext cx="2375919" cy="1937014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lang="pt-B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Aqui vai o texto ...">
              <a:extLst>
                <a:ext uri="{FF2B5EF4-FFF2-40B4-BE49-F238E27FC236}">
                  <a16:creationId xmlns:a16="http://schemas.microsoft.com/office/drawing/2014/main" id="{B0891DAA-1EA4-AF5D-78DB-842916A9EDBB}"/>
                </a:ext>
              </a:extLst>
            </p:cNvPr>
            <p:cNvSpPr txBox="1"/>
            <p:nvPr/>
          </p:nvSpPr>
          <p:spPr>
            <a:xfrm>
              <a:off x="-22106" y="-44676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 algn="just"/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As oclusões arteriais agudas retinianas (OAAR) são causas comuns de perda visual, comumente em pacientes acima de 50 anos e portadores de doenças cardiovasculares.</a:t>
              </a:r>
              <a:r>
                <a:rPr lang="pt-BR" sz="8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(1;2)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São desencadeadas por obstrução do fluxo sanguíneo retiniano devido a deslocamento de êmbolo ou formação de trombo, com consequente inflamação, danos traumáticos ou espasmo vascular.</a:t>
              </a:r>
              <a:r>
                <a:rPr lang="pt-BR" sz="8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 espectro de alterações incluem</a:t>
              </a:r>
              <a:r>
                <a:rPr lang="pt-BR" sz="800" kern="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pt-BR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isquemia capilar superficial, isquemia capilar profunda ou maculopatia média aguda </a:t>
              </a:r>
              <a:r>
                <a:rPr lang="pt-BR" sz="8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paracentral</a:t>
              </a:r>
              <a:r>
                <a:rPr lang="pt-BR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(PAMM), </a:t>
              </a:r>
              <a:r>
                <a:rPr lang="pt-BR" sz="8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ou uma combinação de ambos.</a:t>
              </a:r>
              <a:r>
                <a:rPr lang="pt-BR" sz="800" kern="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Habitualmente os pacientes evoluem com lesão retiniana e morte celular, acarretando perda visual irreversível.</a:t>
              </a:r>
              <a:r>
                <a:rPr lang="pt-BR" sz="800" kern="100" baseline="30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 </a:t>
              </a:r>
              <a:r>
                <a:rPr lang="pt-BR" sz="800" kern="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Aqui relata-se um caso atípico de oclusão de ramo arteriolar, com </a:t>
              </a:r>
              <a:r>
                <a:rPr lang="pt-BR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diferentes níveis de isquemia retiniana.</a:t>
              </a:r>
              <a:endPara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FIGURAS, TABELAS E GRÁFICOS">
            <a:extLst>
              <a:ext uri="{FF2B5EF4-FFF2-40B4-BE49-F238E27FC236}">
                <a16:creationId xmlns:a16="http://schemas.microsoft.com/office/drawing/2014/main" id="{04182A24-2040-C338-F46D-EC2F7B91E304}"/>
              </a:ext>
            </a:extLst>
          </p:cNvPr>
          <p:cNvSpPr txBox="1"/>
          <p:nvPr/>
        </p:nvSpPr>
        <p:spPr>
          <a:xfrm>
            <a:off x="2556403" y="1909446"/>
            <a:ext cx="2482420" cy="151457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FIGURAS, TABELAS E GRÁFICOS</a:t>
            </a:r>
          </a:p>
        </p:txBody>
      </p:sp>
      <p:grpSp>
        <p:nvGrpSpPr>
          <p:cNvPr id="9" name="Retângulo 11">
            <a:extLst>
              <a:ext uri="{FF2B5EF4-FFF2-40B4-BE49-F238E27FC236}">
                <a16:creationId xmlns:a16="http://schemas.microsoft.com/office/drawing/2014/main" id="{8DC48B24-219D-2A0D-3C20-6A199F94803C}"/>
              </a:ext>
            </a:extLst>
          </p:cNvPr>
          <p:cNvGrpSpPr/>
          <p:nvPr/>
        </p:nvGrpSpPr>
        <p:grpSpPr>
          <a:xfrm>
            <a:off x="2539778" y="2044563"/>
            <a:ext cx="2499045" cy="3310467"/>
            <a:chOff x="-76021" y="-45957"/>
            <a:chExt cx="2466940" cy="3285958"/>
          </a:xfrm>
        </p:grpSpPr>
        <p:sp>
          <p:nvSpPr>
            <p:cNvPr id="13" name="Retângulo">
              <a:extLst>
                <a:ext uri="{FF2B5EF4-FFF2-40B4-BE49-F238E27FC236}">
                  <a16:creationId xmlns:a16="http://schemas.microsoft.com/office/drawing/2014/main" id="{5DE56E6C-0629-003E-7DDB-D97C636BA855}"/>
                </a:ext>
              </a:extLst>
            </p:cNvPr>
            <p:cNvSpPr/>
            <p:nvPr/>
          </p:nvSpPr>
          <p:spPr>
            <a:xfrm>
              <a:off x="-76019" y="-1"/>
              <a:ext cx="246693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Aqui vai o texto ...">
              <a:extLst>
                <a:ext uri="{FF2B5EF4-FFF2-40B4-BE49-F238E27FC236}">
                  <a16:creationId xmlns:a16="http://schemas.microsoft.com/office/drawing/2014/main" id="{DFDE764C-BC94-D3D2-DD8E-74486ABE77DE}"/>
                </a:ext>
              </a:extLst>
            </p:cNvPr>
            <p:cNvSpPr txBox="1"/>
            <p:nvPr/>
          </p:nvSpPr>
          <p:spPr>
            <a:xfrm>
              <a:off x="-76021" y="-45957"/>
              <a:ext cx="2466940" cy="32606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endParaRPr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RELATO DE CASO">
            <a:extLst>
              <a:ext uri="{FF2B5EF4-FFF2-40B4-BE49-F238E27FC236}">
                <a16:creationId xmlns:a16="http://schemas.microsoft.com/office/drawing/2014/main" id="{3D0D21A4-D6DC-7A3E-FC7D-8F2E172236CD}"/>
              </a:ext>
            </a:extLst>
          </p:cNvPr>
          <p:cNvSpPr txBox="1"/>
          <p:nvPr/>
        </p:nvSpPr>
        <p:spPr>
          <a:xfrm>
            <a:off x="99777" y="4135436"/>
            <a:ext cx="2390563" cy="145529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 DE CASO</a:t>
            </a:r>
          </a:p>
        </p:txBody>
      </p:sp>
      <p:grpSp>
        <p:nvGrpSpPr>
          <p:cNvPr id="16" name="Retângulo 17">
            <a:extLst>
              <a:ext uri="{FF2B5EF4-FFF2-40B4-BE49-F238E27FC236}">
                <a16:creationId xmlns:a16="http://schemas.microsoft.com/office/drawing/2014/main" id="{355EA8CE-6696-D332-7AD6-86099DD03897}"/>
              </a:ext>
            </a:extLst>
          </p:cNvPr>
          <p:cNvGrpSpPr/>
          <p:nvPr/>
        </p:nvGrpSpPr>
        <p:grpSpPr>
          <a:xfrm>
            <a:off x="88535" y="4266364"/>
            <a:ext cx="2386716" cy="4770564"/>
            <a:chOff x="-25968" y="-12763"/>
            <a:chExt cx="2401700" cy="4169903"/>
          </a:xfrm>
        </p:grpSpPr>
        <p:sp>
          <p:nvSpPr>
            <p:cNvPr id="17" name="Retângulo">
              <a:extLst>
                <a:ext uri="{FF2B5EF4-FFF2-40B4-BE49-F238E27FC236}">
                  <a16:creationId xmlns:a16="http://schemas.microsoft.com/office/drawing/2014/main" id="{B91DB31E-AB78-B667-5025-0F71CB7AEC7F}"/>
                </a:ext>
              </a:extLst>
            </p:cNvPr>
            <p:cNvSpPr/>
            <p:nvPr/>
          </p:nvSpPr>
          <p:spPr>
            <a:xfrm>
              <a:off x="-25968" y="0"/>
              <a:ext cx="2401700" cy="415714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rPr lang="pt-BR" dirty="0"/>
                <a:t>Em </a:t>
              </a:r>
              <a:endParaRPr dirty="0"/>
            </a:p>
          </p:txBody>
        </p:sp>
        <p:sp>
          <p:nvSpPr>
            <p:cNvPr id="18" name="Aqui vai o texto ...">
              <a:extLst>
                <a:ext uri="{FF2B5EF4-FFF2-40B4-BE49-F238E27FC236}">
                  <a16:creationId xmlns:a16="http://schemas.microsoft.com/office/drawing/2014/main" id="{CE6EFA14-2E09-9210-35EC-C9A4778812EE}"/>
                </a:ext>
              </a:extLst>
            </p:cNvPr>
            <p:cNvSpPr txBox="1"/>
            <p:nvPr/>
          </p:nvSpPr>
          <p:spPr>
            <a:xfrm>
              <a:off x="-22381" y="-12763"/>
              <a:ext cx="2390918" cy="11122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 algn="just" rtl="0">
                <a:spcBef>
                  <a:spcPts val="0"/>
                </a:spcBef>
                <a:spcAft>
                  <a:spcPts val="0"/>
                </a:spcAft>
              </a:pP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L.P.S.F., masculino, 52 anos, deu entrada em nosso serviço com relato de mancha escura no campo visual  inferior direito, de início súbito, há 03 dias. A pressão arterial aferida era de 210x160 mmHg, sem sintomas sistêmicos associados. Informava cegueira no olho esquerdo (OE) desde o nascimento e era portador de hipertensão arterial sistêmica, em uso irregular de duas classes de medicamentos anti-hipertensivos. Ao exame oftalmológico, apresentava acuidade visual com melhor correção de 20/25 no olho direito (OD) e sem percepção luminosa no OE. A motilidade ocular extrínseca e o reflexo 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fotomotor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 direto estavam preservados no OD e a pressão intraocular era de 18mmHg; biomicroscopia sem alterações no OD </a:t>
              </a:r>
              <a:r>
                <a:rPr lang="pt-BR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e </a:t>
              </a:r>
              <a:r>
                <a:rPr lang="pt-BR" sz="8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phthisis</a:t>
              </a:r>
              <a:r>
                <a:rPr lang="pt-BR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bulbi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 OE. O paciente foi então submetido à análise multimodal no OD: a 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retinografia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 evidenciou área de palidez importante na região macular superior (figura 2), compatível com a queixa visual; a tomografia de coerência óptica demonstrou 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hiper-refletividade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 envolvendo as camadas internas e médias da retina, compatível com isquemia de plexo capilar superficial, intermediário e profundo; nas bordas da lesão havia 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hiper-refletividade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 apenas ao nível da camada nuclear interna, sugerindo PAMM, (figura 1). A 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angiofluoresceinografia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 revelou perfusão lentificada de uma arteríola 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supra-macular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 (figura 4) e as fases finais  da 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Indocianina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 verde evidenciaram impregnação focal tardia, sugestiva de lesão embólica (figura 3). O paciente foi submetido à avaliação multidisciplinar para manejo da doença de base, sendo realizadas ultrassonografia de carótidas e ecocardiografia para avaliação de risco de acidente vascular encefálico (AVE). Segue em acompanhamento em nosso serviço.</a:t>
              </a:r>
              <a:endParaRPr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DISCUSSÃO:">
            <a:extLst>
              <a:ext uri="{FF2B5EF4-FFF2-40B4-BE49-F238E27FC236}">
                <a16:creationId xmlns:a16="http://schemas.microsoft.com/office/drawing/2014/main" id="{8C2AB197-5CF1-5E09-AC56-65C8FD57BE2B}"/>
              </a:ext>
            </a:extLst>
          </p:cNvPr>
          <p:cNvSpPr txBox="1"/>
          <p:nvPr/>
        </p:nvSpPr>
        <p:spPr>
          <a:xfrm>
            <a:off x="2585719" y="5390907"/>
            <a:ext cx="2466426" cy="147779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 anchorCtr="0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CONCLUSÃO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Retângulo 19">
            <a:extLst>
              <a:ext uri="{FF2B5EF4-FFF2-40B4-BE49-F238E27FC236}">
                <a16:creationId xmlns:a16="http://schemas.microsoft.com/office/drawing/2014/main" id="{50DDC9D0-D7CD-873F-5BCB-29BEE17AF93F}"/>
              </a:ext>
            </a:extLst>
          </p:cNvPr>
          <p:cNvGrpSpPr/>
          <p:nvPr/>
        </p:nvGrpSpPr>
        <p:grpSpPr>
          <a:xfrm>
            <a:off x="2566064" y="5541763"/>
            <a:ext cx="2488900" cy="2166680"/>
            <a:chOff x="-61550" y="-243630"/>
            <a:chExt cx="2473378" cy="1298494"/>
          </a:xfrm>
        </p:grpSpPr>
        <p:sp>
          <p:nvSpPr>
            <p:cNvPr id="21" name="Retângulo">
              <a:extLst>
                <a:ext uri="{FF2B5EF4-FFF2-40B4-BE49-F238E27FC236}">
                  <a16:creationId xmlns:a16="http://schemas.microsoft.com/office/drawing/2014/main" id="{90323491-A121-6965-07E9-F9C429877DFC}"/>
                </a:ext>
              </a:extLst>
            </p:cNvPr>
            <p:cNvSpPr/>
            <p:nvPr/>
          </p:nvSpPr>
          <p:spPr>
            <a:xfrm>
              <a:off x="-32623" y="-243630"/>
              <a:ext cx="2444451" cy="1298494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Aqui vai o texto ...">
              <a:extLst>
                <a:ext uri="{FF2B5EF4-FFF2-40B4-BE49-F238E27FC236}">
                  <a16:creationId xmlns:a16="http://schemas.microsoft.com/office/drawing/2014/main" id="{2DEDE49C-FEAE-DA7B-B57F-8F45201270E6}"/>
                </a:ext>
              </a:extLst>
            </p:cNvPr>
            <p:cNvSpPr txBox="1"/>
            <p:nvPr/>
          </p:nvSpPr>
          <p:spPr>
            <a:xfrm>
              <a:off x="-61550" y="-233451"/>
              <a:ext cx="2444451" cy="91904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 algn="just">
                <a:spcAft>
                  <a:spcPts val="800"/>
                </a:spcAft>
              </a:pPr>
              <a:r>
                <a:rPr lang="pt-BR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 presença de diferentes níveis de isquemia dentro do espectro da OAAR pode ser atribuída a uma variação na suscetibilidade isquêmica. Estudos em animais sobre tensão </a:t>
              </a:r>
              <a:r>
                <a:rPr lang="pt-BR" sz="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intrarretiniana</a:t>
              </a:r>
              <a:r>
                <a:rPr lang="pt-BR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de oxigênio mostraram que há queda no níveis de oxigênio nas camadas médias da retina, em comparação com as demais, sendo o plexo capila</a:t>
              </a:r>
              <a:r>
                <a:rPr lang="pt-BR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 </a:t>
              </a:r>
              <a:r>
                <a:rPr lang="pt-BR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profundo mais vulnerável</a:t>
              </a:r>
              <a:r>
                <a:rPr lang="pt-BR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r>
                <a:rPr lang="pt-BR" sz="8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(1;4) </a:t>
              </a:r>
              <a:r>
                <a:rPr lang="pt-BR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Em </a:t>
              </a:r>
              <a:r>
                <a:rPr lang="pt-BR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olhos com isquemia capilar superficial e profunda contígua, a PAMM foi encontrada predominantemente nas bordas das lesões isquêmicas devido à retina vascular perfundida adjacente, como visto aqui. A análise multimodal, portanto, contribui para diagnóstico etiológico e prognostico.</a:t>
              </a:r>
              <a:r>
                <a:rPr lang="pt-BR" sz="800" kern="100" baseline="30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 </a:t>
              </a:r>
              <a:r>
                <a:rPr lang="pt-BR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Ademais, é essencial </a:t>
              </a:r>
              <a:r>
                <a:rPr lang="pt-BR" sz="800" kern="100" dirty="0">
                  <a:solidFill>
                    <a:srgbClr val="212529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no manejo do quadro </a:t>
              </a:r>
              <a:r>
                <a:rPr lang="pt-BR" sz="800" kern="100" dirty="0">
                  <a:solidFill>
                    <a:srgbClr val="212529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 avaliação do</a:t>
              </a:r>
              <a:r>
                <a:rPr lang="pt-BR" sz="800" kern="100" dirty="0">
                  <a:solidFill>
                    <a:srgbClr val="212529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risco de AVE, visto que a pronta identificação do quadro ocular pode salvar a vida do paciente.</a:t>
              </a:r>
              <a:r>
                <a:rPr lang="pt-BR" sz="8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endParaRPr lang="pt-BR" sz="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just">
                <a:spcAft>
                  <a:spcPts val="800"/>
                </a:spcAft>
              </a:pPr>
              <a:endParaRPr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FERÊNCIAS BIBLIOGRÁFICAS">
            <a:extLst>
              <a:ext uri="{FF2B5EF4-FFF2-40B4-BE49-F238E27FC236}">
                <a16:creationId xmlns:a16="http://schemas.microsoft.com/office/drawing/2014/main" id="{B58DD681-6863-B0AA-0EA3-B76283222431}"/>
              </a:ext>
            </a:extLst>
          </p:cNvPr>
          <p:cNvSpPr txBox="1"/>
          <p:nvPr/>
        </p:nvSpPr>
        <p:spPr>
          <a:xfrm>
            <a:off x="2566065" y="7775970"/>
            <a:ext cx="2459791" cy="152056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grpSp>
        <p:nvGrpSpPr>
          <p:cNvPr id="24" name="Retângulo 21">
            <a:extLst>
              <a:ext uri="{FF2B5EF4-FFF2-40B4-BE49-F238E27FC236}">
                <a16:creationId xmlns:a16="http://schemas.microsoft.com/office/drawing/2014/main" id="{26BF5244-B3F2-6312-B857-706748850B00}"/>
              </a:ext>
            </a:extLst>
          </p:cNvPr>
          <p:cNvGrpSpPr/>
          <p:nvPr/>
        </p:nvGrpSpPr>
        <p:grpSpPr>
          <a:xfrm>
            <a:off x="2539778" y="7892099"/>
            <a:ext cx="2529374" cy="1180697"/>
            <a:chOff x="-33425" y="224806"/>
            <a:chExt cx="2460999" cy="1127840"/>
          </a:xfrm>
        </p:grpSpPr>
        <p:sp>
          <p:nvSpPr>
            <p:cNvPr id="25" name="Retângulo">
              <a:extLst>
                <a:ext uri="{FF2B5EF4-FFF2-40B4-BE49-F238E27FC236}">
                  <a16:creationId xmlns:a16="http://schemas.microsoft.com/office/drawing/2014/main" id="{E9E4F83E-DDDC-12E4-C42A-781740EDF095}"/>
                </a:ext>
              </a:extLst>
            </p:cNvPr>
            <p:cNvSpPr/>
            <p:nvPr/>
          </p:nvSpPr>
          <p:spPr>
            <a:xfrm>
              <a:off x="0" y="264724"/>
              <a:ext cx="2390918" cy="1087922"/>
            </a:xfrm>
            <a:prstGeom prst="rect">
              <a:avLst/>
            </a:prstGeom>
            <a:solidFill>
              <a:srgbClr val="FFFFFF"/>
            </a:solidFill>
            <a:ln w="3175" cap="flat">
              <a:noFill/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Aqui vai o texto ...">
              <a:extLst>
                <a:ext uri="{FF2B5EF4-FFF2-40B4-BE49-F238E27FC236}">
                  <a16:creationId xmlns:a16="http://schemas.microsoft.com/office/drawing/2014/main" id="{BC320E61-5A37-3EE1-46C2-872146698FBC}"/>
                </a:ext>
              </a:extLst>
            </p:cNvPr>
            <p:cNvSpPr txBox="1"/>
            <p:nvPr/>
          </p:nvSpPr>
          <p:spPr>
            <a:xfrm>
              <a:off x="-33425" y="224806"/>
              <a:ext cx="2460999" cy="9901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1.Scott IU,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Campochiaro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PA, Newman NJ,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Biousse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V.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Retinal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vascular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occlusions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 </a:t>
              </a:r>
              <a:r>
                <a:rPr lang="pt-BR" sz="600" i="1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Lancet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2020;396(10266):1927-1940.</a:t>
              </a:r>
            </a:p>
            <a:p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2.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Scoles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D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,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McGeehan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B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,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VanderBeek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BL. The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association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of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stroke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with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central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and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branch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retinal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 arterial </a:t>
              </a:r>
              <a:r>
                <a:rPr lang="pt-BR" b="0" i="0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occlusion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. </a:t>
              </a:r>
              <a:r>
                <a:rPr lang="pt-BR" b="0" i="1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Eye (</a:t>
              </a:r>
              <a:r>
                <a:rPr lang="pt-BR" b="0" i="1" dirty="0" err="1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Lond</a:t>
              </a:r>
              <a:r>
                <a:rPr lang="pt-BR" b="0" i="1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)</a:t>
              </a:r>
              <a:r>
                <a:rPr lang="pt-BR" b="0" i="0" dirty="0">
                  <a:solidFill>
                    <a:srgbClr val="212121"/>
                  </a:solidFill>
                  <a:effectLst/>
                  <a:latin typeface="Roboto" panose="02000000000000000000" pitchFamily="2" charset="0"/>
                </a:rPr>
                <a:t>. 2022;36(4):835-843.</a:t>
              </a:r>
            </a:p>
            <a:p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3.Lee J, Kim SW, Lee SC,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Kwon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OW, Kim YD,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Byeon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SH.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Co-occurrence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Acute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Retinal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Artery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Occlusion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Acute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Ischemic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Stroke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Diffusion-Weighted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Magnetic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Resonance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Imaging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Study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American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Journal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Ophthalmology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2014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Jun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1;157(6):1231–8.</a:t>
              </a:r>
            </a:p>
            <a:p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4.Yu S,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Pang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CE, Gong Y, et al. The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spectrum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superficial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deep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capillary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ischemia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in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retinal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artery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i="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occlusion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 </a:t>
              </a:r>
              <a:r>
                <a:rPr lang="pt-BR" sz="600" i="1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Am J </a:t>
              </a:r>
              <a:r>
                <a:rPr lang="pt-BR" sz="600" i="1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Ophthalmol</a:t>
              </a:r>
              <a:r>
                <a:rPr lang="pt-BR" sz="600" i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2015;159(1)</a:t>
              </a: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Aqui vai o texto ...">
            <a:extLst>
              <a:ext uri="{FF2B5EF4-FFF2-40B4-BE49-F238E27FC236}">
                <a16:creationId xmlns:a16="http://schemas.microsoft.com/office/drawing/2014/main" id="{F53E75E7-B20C-4DFD-9C10-E88099D8BBBD}"/>
              </a:ext>
            </a:extLst>
          </p:cNvPr>
          <p:cNvSpPr txBox="1"/>
          <p:nvPr/>
        </p:nvSpPr>
        <p:spPr>
          <a:xfrm>
            <a:off x="2642562" y="2850294"/>
            <a:ext cx="2405923" cy="23664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qui vai o texto ...">
            <a:extLst>
              <a:ext uri="{FF2B5EF4-FFF2-40B4-BE49-F238E27FC236}">
                <a16:creationId xmlns:a16="http://schemas.microsoft.com/office/drawing/2014/main" id="{A623F5E3-7B7E-B38D-4437-041CA564BEFB}"/>
              </a:ext>
            </a:extLst>
          </p:cNvPr>
          <p:cNvSpPr txBox="1"/>
          <p:nvPr/>
        </p:nvSpPr>
        <p:spPr>
          <a:xfrm>
            <a:off x="2599843" y="3937862"/>
            <a:ext cx="2405923" cy="23664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Imagem 28" descr="Uma imagem contendo deitado, pequeno, gato, cinza&#10;&#10;Descrição gerada automaticamente">
            <a:extLst>
              <a:ext uri="{FF2B5EF4-FFF2-40B4-BE49-F238E27FC236}">
                <a16:creationId xmlns:a16="http://schemas.microsoft.com/office/drawing/2014/main" id="{7A58B19C-BDD9-5058-BB59-79230CCD418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5"/>
          <a:stretch/>
        </p:blipFill>
        <p:spPr>
          <a:xfrm>
            <a:off x="2577268" y="2112268"/>
            <a:ext cx="2405923" cy="964652"/>
          </a:xfrm>
          <a:prstGeom prst="rect">
            <a:avLst/>
          </a:prstGeom>
        </p:spPr>
      </p:pic>
      <p:pic>
        <p:nvPicPr>
          <p:cNvPr id="30" name="Imagem 29" descr="Imagem em preto e branco de coral&#10;&#10;Descrição gerada automaticamente">
            <a:extLst>
              <a:ext uri="{FF2B5EF4-FFF2-40B4-BE49-F238E27FC236}">
                <a16:creationId xmlns:a16="http://schemas.microsoft.com/office/drawing/2014/main" id="{C9390D54-3B51-EDCB-4C46-296C8C0AC6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248" y="4294322"/>
            <a:ext cx="1210712" cy="959332"/>
          </a:xfrm>
          <a:prstGeom prst="rect">
            <a:avLst/>
          </a:prstGeom>
        </p:spPr>
      </p:pic>
      <p:pic>
        <p:nvPicPr>
          <p:cNvPr id="31" name="Imagem 30" descr="Imagem em preto e branco de coral&#10;&#10;Descrição gerada automaticamente">
            <a:extLst>
              <a:ext uri="{FF2B5EF4-FFF2-40B4-BE49-F238E27FC236}">
                <a16:creationId xmlns:a16="http://schemas.microsoft.com/office/drawing/2014/main" id="{E36A5362-840D-7DD3-E5E5-A6CF23937E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960" y="4294290"/>
            <a:ext cx="1187231" cy="959332"/>
          </a:xfrm>
          <a:prstGeom prst="rect">
            <a:avLst/>
          </a:prstGeom>
        </p:spPr>
      </p:pic>
      <p:pic>
        <p:nvPicPr>
          <p:cNvPr id="32" name="Imagem 31" descr="Foto em preto e branco&#10;&#10;Descrição gerada automaticamente">
            <a:extLst>
              <a:ext uri="{FF2B5EF4-FFF2-40B4-BE49-F238E27FC236}">
                <a16:creationId xmlns:a16="http://schemas.microsoft.com/office/drawing/2014/main" id="{2D23D265-8C9C-66A4-C7DC-0EAC9CD899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960" y="3198388"/>
            <a:ext cx="1180387" cy="974810"/>
          </a:xfrm>
          <a:prstGeom prst="rect">
            <a:avLst/>
          </a:prstGeom>
        </p:spPr>
      </p:pic>
      <p:pic>
        <p:nvPicPr>
          <p:cNvPr id="33" name="Imagem 32" descr="Uma imagem contendo invertebrado, crustáceo, estrela&#10;&#10;Descrição gerada automaticamente">
            <a:extLst>
              <a:ext uri="{FF2B5EF4-FFF2-40B4-BE49-F238E27FC236}">
                <a16:creationId xmlns:a16="http://schemas.microsoft.com/office/drawing/2014/main" id="{4DA8F400-1B46-065F-2F71-7039BBE0FF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456" y="3200525"/>
            <a:ext cx="1234671" cy="972673"/>
          </a:xfrm>
          <a:prstGeom prst="rect">
            <a:avLst/>
          </a:prstGeom>
        </p:spPr>
      </p:pic>
      <p:sp>
        <p:nvSpPr>
          <p:cNvPr id="34" name="CaixaDeTexto 33">
            <a:extLst>
              <a:ext uri="{FF2B5EF4-FFF2-40B4-BE49-F238E27FC236}">
                <a16:creationId xmlns:a16="http://schemas.microsoft.com/office/drawing/2014/main" id="{AD626CFF-2613-D6A1-1B08-AC4F368D5E30}"/>
              </a:ext>
            </a:extLst>
          </p:cNvPr>
          <p:cNvSpPr txBox="1"/>
          <p:nvPr/>
        </p:nvSpPr>
        <p:spPr>
          <a:xfrm>
            <a:off x="2513275" y="4126444"/>
            <a:ext cx="1067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Figura 2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6880181-932C-D745-3E80-7E5F3D12B185}"/>
              </a:ext>
            </a:extLst>
          </p:cNvPr>
          <p:cNvSpPr txBox="1"/>
          <p:nvPr/>
        </p:nvSpPr>
        <p:spPr>
          <a:xfrm>
            <a:off x="2513275" y="5200379"/>
            <a:ext cx="1067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Figura 4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E82DCAB-1AEC-63FF-02B7-2ECB51017FCB}"/>
              </a:ext>
            </a:extLst>
          </p:cNvPr>
          <p:cNvSpPr txBox="1"/>
          <p:nvPr/>
        </p:nvSpPr>
        <p:spPr>
          <a:xfrm>
            <a:off x="3740328" y="4125743"/>
            <a:ext cx="1067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Figura 3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F02FE30-EDEB-7CF5-26DE-121FDBED6455}"/>
              </a:ext>
            </a:extLst>
          </p:cNvPr>
          <p:cNvSpPr txBox="1"/>
          <p:nvPr/>
        </p:nvSpPr>
        <p:spPr>
          <a:xfrm>
            <a:off x="2490340" y="3035263"/>
            <a:ext cx="1067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Figura 1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769</Words>
  <Application>Microsoft Macintosh PowerPoint</Application>
  <PresentationFormat>Apresentação na tela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Goldfarb Cyrino, Laura</cp:lastModifiedBy>
  <cp:revision>13</cp:revision>
  <dcterms:created xsi:type="dcterms:W3CDTF">2024-01-09T13:58:08Z</dcterms:created>
  <dcterms:modified xsi:type="dcterms:W3CDTF">2024-01-10T15:50:31Z</dcterms:modified>
</cp:coreProperties>
</file>