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1"/>
    <p:restoredTop sz="94761"/>
  </p:normalViewPr>
  <p:slideViewPr>
    <p:cSldViewPr>
      <p:cViewPr varScale="1">
        <p:scale>
          <a:sx n="76" d="100"/>
          <a:sy n="76" d="100"/>
        </p:scale>
        <p:origin x="3416" y="200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41889-CB84-C946-A005-C7CE8E4BB56E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C3A1E-A677-C940-809D-9BCF965EB7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40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3A1E-A677-C940-809D-9BCF965EB76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76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D7E6C833-9F59-FCCB-44BB-D8545A86C0AF}"/>
              </a:ext>
            </a:extLst>
          </p:cNvPr>
          <p:cNvSpPr txBox="1"/>
          <p:nvPr/>
        </p:nvSpPr>
        <p:spPr>
          <a:xfrm>
            <a:off x="26550" y="6881842"/>
            <a:ext cx="2589028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</a:t>
            </a:r>
          </a:p>
          <a:p>
            <a:pPr algn="just"/>
            <a:r>
              <a:rPr lang="pt-BR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Paciente sexo feminino, 72 anos, em seguimento oftalmológico devido o diagnóstico</a:t>
            </a:r>
            <a:r>
              <a:rPr lang="pt-BR" sz="1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glaucoma em uso de Timolol e </a:t>
            </a:r>
            <a:r>
              <a:rPr lang="pt-BR" sz="1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pt-BR" sz="1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rimatoprosta</a:t>
            </a:r>
            <a:r>
              <a:rPr lang="pt-BR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combinação fixa. Ao exame apresentava acuidade visual (AV) com a melhor correção de 20/40 em olho direito (OD) e 20/25 em olho esquerdo (OE), pressão intraocular (PIO) 14 </a:t>
            </a:r>
            <a:r>
              <a:rPr lang="pt-BR" sz="1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mmhg</a:t>
            </a:r>
            <a:r>
              <a:rPr lang="pt-BR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ambos os olhos (AO). Sendo indicada a </a:t>
            </a:r>
            <a:r>
              <a:rPr lang="pt-BR" sz="1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facectomia</a:t>
            </a:r>
            <a:r>
              <a:rPr lang="pt-BR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 olho direito devido a catarata nuclear associada a </a:t>
            </a:r>
            <a:r>
              <a:rPr lang="pt-BR" sz="1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subcapsular</a:t>
            </a:r>
            <a:r>
              <a:rPr lang="pt-BR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posterior.</a:t>
            </a:r>
          </a:p>
          <a:p>
            <a:pPr algn="just"/>
            <a:r>
              <a:rPr lang="pt-BR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23479" y="659106"/>
            <a:ext cx="5020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Síndrome de </a:t>
            </a:r>
            <a:r>
              <a:rPr lang="pt-BR" sz="16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Urrets-Zavalia</a:t>
            </a:r>
            <a:r>
              <a:rPr lang="pt-BR" sz="1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após Facoemulsificação: Relato de Caso</a:t>
            </a:r>
            <a:endParaRPr lang="pt-BR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9483" y="1182326"/>
            <a:ext cx="49480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600" u="sng" dirty="0">
                <a:latin typeface="Arial" panose="020B0604020202020204" pitchFamily="34" charset="0"/>
                <a:cs typeface="Arial" panose="020B0604020202020204" pitchFamily="34" charset="0"/>
              </a:rPr>
              <a:t>HONORIO DE CARVALHO NETO, JOSE MARIA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pt-BR" altLang="pt-BR" sz="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FARINASSI, ANA LUIZA PRIETO¹; CHINASSO, TATYANE¹; TAROMARU, LISSA KAORI¹; FONTAN, JOSENALVA CASSIANO</a:t>
            </a:r>
            <a:r>
              <a:rPr lang="pt-BR" sz="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; YAMAMOTO, GUSTAVO</a:t>
            </a:r>
            <a:r>
              <a:rPr lang="pt-BR" sz="600" b="1" baseline="30000" dirty="0">
                <a:solidFill>
                  <a:srgbClr val="28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C61C8A0-4EF4-232D-F003-F019D2A5807B}"/>
              </a:ext>
            </a:extLst>
          </p:cNvPr>
          <p:cNvSpPr txBox="1"/>
          <p:nvPr/>
        </p:nvSpPr>
        <p:spPr>
          <a:xfrm>
            <a:off x="39552" y="5695856"/>
            <a:ext cx="25277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MÉTODOS</a:t>
            </a:r>
            <a:endParaRPr lang="pt-BR" sz="1000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informações foram obtidas por meio da avaliação do prontuário, anamnese e registro fotográfico dos métodos diagnósticos aos quais o paciente foi submetido, seguido de revisão da literatura</a:t>
            </a:r>
            <a:r>
              <a:rPr lang="pt-BR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F481806-D059-1A1B-E97A-E6B160733F8C}"/>
              </a:ext>
            </a:extLst>
          </p:cNvPr>
          <p:cNvSpPr txBox="1"/>
          <p:nvPr/>
        </p:nvSpPr>
        <p:spPr>
          <a:xfrm>
            <a:off x="44030" y="1528897"/>
            <a:ext cx="2586036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/>
            <a:r>
              <a:rPr lang="pt-BR" sz="105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Síndrome de </a:t>
            </a:r>
            <a:r>
              <a:rPr lang="pt-BR" sz="105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Urrets-Zavalia</a:t>
            </a:r>
            <a:r>
              <a:rPr lang="pt-BR" sz="105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(SUZ), também conhecida como Síndrome da Pupila Fixa, foi inicialmente descrita por </a:t>
            </a:r>
            <a:r>
              <a:rPr lang="pt-BR" sz="105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Castroviejo</a:t>
            </a:r>
            <a:r>
              <a:rPr lang="pt-BR" sz="105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posteriormente publicada por Alberto </a:t>
            </a:r>
            <a:r>
              <a:rPr lang="pt-BR" sz="105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Urrets-Zavalia</a:t>
            </a:r>
            <a:r>
              <a:rPr lang="pt-BR" sz="105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Jr. em 1963. Este fenômeno, caracterizado por pupila atrófica e midriática, tem sido associado a diversas cirurgias oftalmológicas, gerando especulações sobre seus fatores de risco, fisiopatologia e etiologia.</a:t>
            </a:r>
          </a:p>
          <a:p>
            <a:pPr algn="just"/>
            <a:r>
              <a:rPr lang="pt-BR" sz="105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catarata é um dos possíveis fatores para o desenvolvimento da SUZ, especialmente devido à prevalência da facoemulsificação com implante de lente intraocular como procedimento padrão para sua reversão. Estudos indicam uma estreita relação entre a técnica escolhida desta cirurgia e a incidência da SUZ nestes casos.</a:t>
            </a:r>
          </a:p>
          <a:p>
            <a:pPr algn="just"/>
            <a:r>
              <a:rPr lang="pt-BR" sz="105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objetivo deste relato é descrever um caso de Síndrome de </a:t>
            </a:r>
            <a:r>
              <a:rPr lang="pt-BR" sz="105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Urrets-Zavalia</a:t>
            </a:r>
            <a:r>
              <a:rPr lang="pt-BR" sz="105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após facoemulsificação e implante de lente intraocular (LIO).</a:t>
            </a:r>
            <a:endParaRPr lang="pt-BR" sz="105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C773C0-A154-7F74-AC5E-A97974B3ECBD}"/>
              </a:ext>
            </a:extLst>
          </p:cNvPr>
          <p:cNvSpPr txBox="1"/>
          <p:nvPr/>
        </p:nvSpPr>
        <p:spPr>
          <a:xfrm>
            <a:off x="2523124" y="6301868"/>
            <a:ext cx="2620376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CONCLUSÃO</a:t>
            </a:r>
          </a:p>
          <a:p>
            <a:pPr algn="just"/>
            <a:r>
              <a:rPr lang="pt-BR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relato destaca a importância do reconhecimento desta rara síndrome que classicamente não está associada a pacientes submetidos à facoemulsificação.  E a implementação de uma abordagem terapêutica rápida, envolvendo o controle da pressão intraocular, sendo crucial para otimizar os resultados visuais e minimizar complicações a longo prazo. </a:t>
            </a:r>
          </a:p>
          <a:p>
            <a:pPr algn="just"/>
            <a:r>
              <a:rPr lang="pt-BR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4" name="Imagem 13" descr="Uma imagem contendo frutas, estrela&#10;&#10;Descrição gerada automaticamente">
            <a:extLst>
              <a:ext uri="{FF2B5EF4-FFF2-40B4-BE49-F238E27FC236}">
                <a16:creationId xmlns:a16="http://schemas.microsoft.com/office/drawing/2014/main" id="{92F929A2-6F32-17AF-4583-9C2B5FA705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1" b="13681"/>
          <a:stretch/>
        </p:blipFill>
        <p:spPr>
          <a:xfrm>
            <a:off x="3024219" y="2915816"/>
            <a:ext cx="839121" cy="678991"/>
          </a:xfrm>
          <a:prstGeom prst="rect">
            <a:avLst/>
          </a:prstGeom>
        </p:spPr>
      </p:pic>
      <p:pic>
        <p:nvPicPr>
          <p:cNvPr id="16" name="Imagem 15" descr="Uma imagem contendo luz, escuro, aceso, estrela&#10;&#10;Descrição gerada automaticamente">
            <a:extLst>
              <a:ext uri="{FF2B5EF4-FFF2-40B4-BE49-F238E27FC236}">
                <a16:creationId xmlns:a16="http://schemas.microsoft.com/office/drawing/2014/main" id="{3B47C41F-7486-529C-9AF3-8CDDA42536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8" b="14374"/>
          <a:stretch/>
        </p:blipFill>
        <p:spPr>
          <a:xfrm>
            <a:off x="3863340" y="2915816"/>
            <a:ext cx="839121" cy="678992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06C93879-CD45-1F0A-5C7A-D5BE8E528473}"/>
              </a:ext>
            </a:extLst>
          </p:cNvPr>
          <p:cNvSpPr txBox="1"/>
          <p:nvPr/>
        </p:nvSpPr>
        <p:spPr>
          <a:xfrm>
            <a:off x="2554472" y="1763688"/>
            <a:ext cx="25890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paciente foi submetida a cirurgia onde foi realizada seguindo a técnica de facoemulsificação, não sendo relatada complicações perioperatórias. Evoluindo no pós-operatório com baixa acuidade visual, aumento de pressão intraocular e midríase fixa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B12622C-D2BD-AA4A-F383-E55633F3202C}"/>
              </a:ext>
            </a:extLst>
          </p:cNvPr>
          <p:cNvSpPr txBox="1"/>
          <p:nvPr/>
        </p:nvSpPr>
        <p:spPr>
          <a:xfrm>
            <a:off x="2977146" y="3563888"/>
            <a:ext cx="6989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Fonte: Autor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25D290B-5F60-828B-F452-E439E2C6E41C}"/>
              </a:ext>
            </a:extLst>
          </p:cNvPr>
          <p:cNvSpPr txBox="1"/>
          <p:nvPr/>
        </p:nvSpPr>
        <p:spPr>
          <a:xfrm>
            <a:off x="2538988" y="7844753"/>
            <a:ext cx="115127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  <a:p>
            <a:r>
              <a:rPr lang="pt-BR" dirty="0"/>
              <a:t>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CFD5017-1237-A06B-A5AC-D2B972E06AD1}"/>
              </a:ext>
            </a:extLst>
          </p:cNvPr>
          <p:cNvSpPr txBox="1"/>
          <p:nvPr/>
        </p:nvSpPr>
        <p:spPr>
          <a:xfrm>
            <a:off x="2575569" y="3694544"/>
            <a:ext cx="25755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29055" algn="l"/>
              </a:tabLst>
            </a:pPr>
            <a:r>
              <a:rPr lang="pt-BR" sz="105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Inicialmente, foi considerada a hipótese de Síndrome Tóxica do Segmento Anterior (TASS). Porem devido ao quadro, realizou-se uma investigação abrangente por meio de sorologias voltadas para uveítes. O tratamento inicial consistiu na administração de colírios hipotensores, </a:t>
            </a:r>
            <a:r>
              <a:rPr lang="pt-BR" sz="105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mióticos</a:t>
            </a:r>
            <a:r>
              <a:rPr lang="pt-BR" sz="105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corticoides.</a:t>
            </a:r>
          </a:p>
          <a:p>
            <a:pPr algn="just">
              <a:tabLst>
                <a:tab pos="1329055" algn="l"/>
              </a:tabLst>
            </a:pPr>
            <a:r>
              <a:rPr lang="pt-BR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Posteriormente, todas as sorologias realizadas revelaram resultados negativos para doenças associadas, descartando assim a presença de etiologias infecciosas ou autoimunes.</a:t>
            </a:r>
            <a:r>
              <a:rPr lang="pt-BR" sz="105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tabLst>
                <a:tab pos="1329055" algn="l"/>
              </a:tabLst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Desta forma, levantado o diagnóstico de SUZ.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7727F5-24CB-D2DF-88DB-121709DD5B0D}"/>
              </a:ext>
            </a:extLst>
          </p:cNvPr>
          <p:cNvSpPr txBox="1"/>
          <p:nvPr/>
        </p:nvSpPr>
        <p:spPr>
          <a:xfrm>
            <a:off x="2558304" y="8028310"/>
            <a:ext cx="2585196" cy="11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Urrets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Zavalia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A Jr.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dilated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iris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atrophy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glaucoma. Am J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Ophthalmol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. 1963;56:257-65.</a:t>
            </a:r>
          </a:p>
          <a:p>
            <a:pPr algn="l"/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Souza TR de, Pimenta AV, Silva BLC e, Santos ABF dos, Campos LS. Síndrome de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Urrets-Zavalia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(pupila dilatada fixa): características e correlações.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Ibero-Am de Humanidades, Ciências e Educação. 2023;9(8):2140–2147.</a:t>
            </a:r>
          </a:p>
          <a:p>
            <a:pPr algn="l"/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Magalhães OA,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Kronbauer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CL, Müller EG,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Sanvicente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CT. Update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Urrets-Zavalia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Arq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Bras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Oftalmol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[Internet]. 2016 May;79(3):202–4.</a:t>
            </a:r>
          </a:p>
          <a:p>
            <a:pPr algn="l"/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Pinho SA,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Cronemberg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, Calixto N. Síndrome de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Urrets-Zavalia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pseudofacia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50" dirty="0" err="1">
                <a:latin typeface="Arial" panose="020B0604020202020204" pitchFamily="34" charset="0"/>
                <a:cs typeface="Arial" panose="020B0604020202020204" pitchFamily="34" charset="0"/>
              </a:rPr>
              <a:t>Bras</a:t>
            </a:r>
            <a:r>
              <a:rPr lang="pt-BR" sz="550" dirty="0">
                <a:latin typeface="Arial" panose="020B0604020202020204" pitchFamily="34" charset="0"/>
                <a:cs typeface="Arial" panose="020B0604020202020204" pitchFamily="34" charset="0"/>
              </a:rPr>
              <a:t> Oftalmol. 1994;53(4):61-5.</a:t>
            </a:r>
          </a:p>
          <a:p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EB4F466-151B-7123-3BAA-A8DE3F4CBFD4}"/>
              </a:ext>
            </a:extLst>
          </p:cNvPr>
          <p:cNvSpPr txBox="1"/>
          <p:nvPr/>
        </p:nvSpPr>
        <p:spPr>
          <a:xfrm>
            <a:off x="307317" y="1373084"/>
            <a:ext cx="45365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00" i="1" dirty="0">
                <a:solidFill>
                  <a:srgbClr val="28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Residente de Oftalmologia do Instituto </a:t>
            </a:r>
            <a:r>
              <a:rPr lang="pt-BR" sz="500" i="1" dirty="0" err="1">
                <a:solidFill>
                  <a:srgbClr val="28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pt-BR" sz="500" i="1" dirty="0">
                <a:solidFill>
                  <a:srgbClr val="28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i="1" dirty="0" err="1">
                <a:solidFill>
                  <a:srgbClr val="28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</a:t>
            </a:r>
            <a:r>
              <a:rPr lang="pt-BR" sz="500" i="1" dirty="0">
                <a:solidFill>
                  <a:srgbClr val="28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2. Medica Oftalmologista especialista em glaucoma no Instituto </a:t>
            </a:r>
            <a:r>
              <a:rPr lang="pt-BR" sz="500" i="1" dirty="0" err="1">
                <a:solidFill>
                  <a:srgbClr val="28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pt-BR" sz="500" i="1" dirty="0">
                <a:solidFill>
                  <a:srgbClr val="28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i="1" dirty="0" err="1">
                <a:solidFill>
                  <a:srgbClr val="28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</a:t>
            </a:r>
            <a:r>
              <a:rPr lang="pt-BR" sz="500" i="1" dirty="0">
                <a:solidFill>
                  <a:srgbClr val="28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3. Medico Oftalmologista especialista em catarata no Instituto </a:t>
            </a:r>
            <a:r>
              <a:rPr lang="pt-BR" sz="500" i="1" dirty="0" err="1">
                <a:solidFill>
                  <a:srgbClr val="28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pt-BR" sz="500" i="1" dirty="0">
                <a:solidFill>
                  <a:srgbClr val="28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i="1" dirty="0" err="1">
                <a:solidFill>
                  <a:srgbClr val="282F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</a:t>
            </a:r>
            <a:endParaRPr lang="pt-BR" sz="500" dirty="0"/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617</Words>
  <Application>Microsoft Macintosh PowerPoint</Application>
  <PresentationFormat>Apresentação na tela (16:9)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Jose Carvalho</cp:lastModifiedBy>
  <cp:revision>14</cp:revision>
  <dcterms:created xsi:type="dcterms:W3CDTF">2024-01-09T13:58:08Z</dcterms:created>
  <dcterms:modified xsi:type="dcterms:W3CDTF">2024-01-31T01:56:28Z</dcterms:modified>
</cp:coreProperties>
</file>