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061" autoAdjust="0"/>
  </p:normalViewPr>
  <p:slideViewPr>
    <p:cSldViewPr>
      <p:cViewPr>
        <p:scale>
          <a:sx n="130" d="100"/>
          <a:sy n="130" d="100"/>
        </p:scale>
        <p:origin x="-564" y="-4428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67E82-3375-418C-815A-C40999B91F9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8A629-110A-4C9D-8F69-8F2E63ECCD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46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8A629-110A-4C9D-8F69-8F2E63ECCD9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8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11597"/>
            <a:ext cx="51434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r>
              <a:rPr lang="pt-BR" altLang="pt-B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CERATOPLASTIA PENETRANTE COM USO DE CÓRNEA HETERÓLOGA EM PERFURAÇÃO OCULAR DE UM GATO: RELATO DE CASO</a:t>
            </a:r>
            <a:endParaRPr lang="en-GB" altLang="pt-B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0285" y="998342"/>
            <a:ext cx="4875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800" dirty="0">
                <a:latin typeface="Arial" panose="020B0604020202020204" pitchFamily="34" charset="0"/>
              </a:rPr>
              <a:t>Matheus Emanuel de Souza</a:t>
            </a:r>
            <a:r>
              <a:rPr lang="pt-BR" altLang="pt-BR" sz="800" baseline="30000" dirty="0">
                <a:latin typeface="Arial" panose="020B0604020202020204" pitchFamily="34" charset="0"/>
              </a:rPr>
              <a:t>1</a:t>
            </a:r>
            <a:r>
              <a:rPr lang="pt-BR" altLang="pt-BR" sz="800" dirty="0">
                <a:latin typeface="Arial" panose="020B0604020202020204" pitchFamily="34" charset="0"/>
              </a:rPr>
              <a:t>, Ana Carolina da Veiga Rodarte-Almeida</a:t>
            </a:r>
            <a:r>
              <a:rPr lang="pt-BR" altLang="pt-BR" sz="800" baseline="30000" dirty="0">
                <a:latin typeface="Arial" panose="020B0604020202020204" pitchFamily="34" charset="0"/>
              </a:rPr>
              <a:t>2</a:t>
            </a:r>
            <a:r>
              <a:rPr lang="pt-BR" altLang="pt-BR" sz="800" dirty="0">
                <a:latin typeface="Arial" panose="020B0604020202020204" pitchFamily="34" charset="0"/>
              </a:rPr>
              <a:t>, Marina Vieira de Mello</a:t>
            </a:r>
            <a:r>
              <a:rPr lang="pt-BR" altLang="pt-BR" sz="800" baseline="30000" dirty="0">
                <a:latin typeface="Arial" panose="020B0604020202020204" pitchFamily="34" charset="0"/>
              </a:rPr>
              <a:t>1,2</a:t>
            </a:r>
            <a:r>
              <a:rPr lang="pt-BR" altLang="pt-BR" sz="800" dirty="0">
                <a:latin typeface="Arial" panose="020B0604020202020204" pitchFamily="34" charset="0"/>
              </a:rPr>
              <a:t>, </a:t>
            </a:r>
            <a:r>
              <a:rPr lang="pt-BR" altLang="pt-BR" sz="800" dirty="0" err="1">
                <a:latin typeface="Arial" panose="020B0604020202020204" pitchFamily="34" charset="0"/>
              </a:rPr>
              <a:t>Inajara</a:t>
            </a:r>
            <a:r>
              <a:rPr lang="pt-BR" altLang="pt-BR" sz="800" dirty="0">
                <a:latin typeface="Arial" panose="020B0604020202020204" pitchFamily="34" charset="0"/>
              </a:rPr>
              <a:t> Nakamura Hirota</a:t>
            </a:r>
            <a:r>
              <a:rPr lang="pt-BR" altLang="pt-BR" sz="800" baseline="30000" dirty="0">
                <a:latin typeface="Arial" panose="020B0604020202020204" pitchFamily="34" charset="0"/>
              </a:rPr>
              <a:t>3</a:t>
            </a:r>
            <a:br>
              <a:rPr lang="pt-BR" altLang="pt-BR" sz="800" dirty="0">
                <a:latin typeface="Arial" panose="020B0604020202020204" pitchFamily="34" charset="0"/>
              </a:rPr>
            </a:br>
            <a:r>
              <a:rPr lang="en-GB" altLang="pt-BR" sz="800" baseline="30000" dirty="0">
                <a:latin typeface="Arial" panose="020B0604020202020204" pitchFamily="34" charset="0"/>
              </a:rPr>
              <a:t>1</a:t>
            </a:r>
            <a:r>
              <a:rPr lang="en-GB" altLang="pt-BR" sz="800" dirty="0">
                <a:latin typeface="Arial" panose="020B0604020202020204" pitchFamily="34" charset="0"/>
              </a:rPr>
              <a:t>Pós-graduando </a:t>
            </a:r>
            <a:r>
              <a:rPr lang="en-GB" altLang="pt-BR" sz="800" dirty="0" err="1">
                <a:latin typeface="Arial" panose="020B0604020202020204" pitchFamily="34" charset="0"/>
              </a:rPr>
              <a:t>em</a:t>
            </a:r>
            <a:r>
              <a:rPr lang="en-GB" altLang="pt-BR" sz="800" dirty="0">
                <a:latin typeface="Arial" panose="020B0604020202020204" pitchFamily="34" charset="0"/>
              </a:rPr>
              <a:t> </a:t>
            </a:r>
            <a:r>
              <a:rPr lang="en-GB" altLang="pt-BR" sz="800" dirty="0" err="1">
                <a:latin typeface="Arial" panose="020B0604020202020204" pitchFamily="34" charset="0"/>
              </a:rPr>
              <a:t>Oftalmologia</a:t>
            </a:r>
            <a:r>
              <a:rPr lang="en-GB" altLang="pt-BR" sz="800" dirty="0">
                <a:latin typeface="Arial" panose="020B0604020202020204" pitchFamily="34" charset="0"/>
              </a:rPr>
              <a:t> </a:t>
            </a:r>
            <a:r>
              <a:rPr lang="en-GB" altLang="pt-BR" sz="800" dirty="0" err="1">
                <a:latin typeface="Arial" panose="020B0604020202020204" pitchFamily="34" charset="0"/>
              </a:rPr>
              <a:t>Veterinária</a:t>
            </a:r>
            <a:r>
              <a:rPr lang="en-GB" altLang="pt-BR" sz="800" dirty="0">
                <a:latin typeface="Arial" panose="020B0604020202020204" pitchFamily="34" charset="0"/>
              </a:rPr>
              <a:t> – ANCLIVEPA-SP, </a:t>
            </a:r>
            <a:r>
              <a:rPr lang="en-GB" altLang="pt-BR" sz="800" dirty="0" err="1">
                <a:latin typeface="Arial" panose="020B0604020202020204" pitchFamily="34" charset="0"/>
              </a:rPr>
              <a:t>Brasil</a:t>
            </a:r>
            <a:r>
              <a:rPr lang="en-GB" altLang="pt-BR" sz="800" dirty="0">
                <a:latin typeface="Arial" panose="020B0604020202020204" pitchFamily="34" charset="0"/>
              </a:rPr>
              <a:t>.</a:t>
            </a:r>
            <a:br>
              <a:rPr lang="en-GB" altLang="pt-BR" sz="800" dirty="0">
                <a:latin typeface="Arial" panose="020B0604020202020204" pitchFamily="34" charset="0"/>
              </a:rPr>
            </a:br>
            <a:r>
              <a:rPr lang="en-GB" altLang="pt-BR" sz="800" baseline="30000" dirty="0">
                <a:latin typeface="Arial" panose="020B0604020202020204" pitchFamily="34" charset="0"/>
              </a:rPr>
              <a:t>2</a:t>
            </a:r>
            <a:r>
              <a:rPr lang="en-GB" altLang="pt-BR" sz="800" dirty="0">
                <a:latin typeface="Arial" panose="020B0604020202020204" pitchFamily="34" charset="0"/>
              </a:rPr>
              <a:t>Médica </a:t>
            </a:r>
            <a:r>
              <a:rPr lang="en-GB" altLang="pt-BR" sz="800" dirty="0" err="1">
                <a:latin typeface="Arial" panose="020B0604020202020204" pitchFamily="34" charset="0"/>
              </a:rPr>
              <a:t>Veterinária</a:t>
            </a:r>
            <a:r>
              <a:rPr lang="en-GB" altLang="pt-BR" sz="800" dirty="0">
                <a:latin typeface="Arial" panose="020B0604020202020204" pitchFamily="34" charset="0"/>
              </a:rPr>
              <a:t> </a:t>
            </a:r>
            <a:r>
              <a:rPr lang="en-GB" altLang="pt-BR" sz="800" dirty="0" err="1">
                <a:latin typeface="Arial" panose="020B0604020202020204" pitchFamily="34" charset="0"/>
              </a:rPr>
              <a:t>Autônoma</a:t>
            </a:r>
            <a:r>
              <a:rPr lang="en-GB" altLang="pt-BR" sz="800" dirty="0">
                <a:latin typeface="Arial" panose="020B0604020202020204" pitchFamily="34" charset="0"/>
              </a:rPr>
              <a:t>, ACR </a:t>
            </a:r>
            <a:r>
              <a:rPr lang="en-GB" altLang="pt-BR" sz="800" dirty="0" err="1">
                <a:latin typeface="Arial" panose="020B0604020202020204" pitchFamily="34" charset="0"/>
              </a:rPr>
              <a:t>Oftalmologia</a:t>
            </a:r>
            <a:r>
              <a:rPr lang="en-GB" altLang="pt-BR" sz="800" dirty="0">
                <a:latin typeface="Arial" panose="020B0604020202020204" pitchFamily="34" charset="0"/>
              </a:rPr>
              <a:t> </a:t>
            </a:r>
            <a:r>
              <a:rPr lang="en-GB" altLang="pt-BR" sz="800" dirty="0" err="1">
                <a:latin typeface="Arial" panose="020B0604020202020204" pitchFamily="34" charset="0"/>
              </a:rPr>
              <a:t>Veterinária</a:t>
            </a:r>
            <a:r>
              <a:rPr lang="en-GB" altLang="pt-BR" sz="800" dirty="0">
                <a:latin typeface="Arial" panose="020B0604020202020204" pitchFamily="34" charset="0"/>
              </a:rPr>
              <a:t>, Brasília-DF, </a:t>
            </a:r>
            <a:r>
              <a:rPr lang="en-GB" altLang="pt-BR" sz="800" dirty="0" err="1">
                <a:latin typeface="Arial" panose="020B0604020202020204" pitchFamily="34" charset="0"/>
              </a:rPr>
              <a:t>Brasil</a:t>
            </a:r>
            <a:r>
              <a:rPr lang="en-GB" altLang="pt-BR" sz="800" dirty="0"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GB" altLang="pt-BR" sz="800" baseline="30000" dirty="0">
                <a:latin typeface="Arial" panose="020B0604020202020204" pitchFamily="34" charset="0"/>
              </a:rPr>
              <a:t>3</a:t>
            </a:r>
            <a:r>
              <a:rPr lang="en-GB" altLang="pt-BR" sz="800" dirty="0">
                <a:latin typeface="Arial" panose="020B0604020202020204" pitchFamily="34" charset="0"/>
              </a:rPr>
              <a:t>Médica </a:t>
            </a:r>
            <a:r>
              <a:rPr lang="en-GB" altLang="pt-BR" sz="800" dirty="0" err="1">
                <a:latin typeface="Arial" panose="020B0604020202020204" pitchFamily="34" charset="0"/>
              </a:rPr>
              <a:t>Veterinária</a:t>
            </a:r>
            <a:r>
              <a:rPr lang="en-GB" altLang="pt-BR" sz="800" dirty="0">
                <a:latin typeface="Arial" panose="020B0604020202020204" pitchFamily="34" charset="0"/>
              </a:rPr>
              <a:t> </a:t>
            </a:r>
            <a:r>
              <a:rPr lang="en-GB" altLang="pt-BR" sz="800" dirty="0" err="1">
                <a:latin typeface="Arial" panose="020B0604020202020204" pitchFamily="34" charset="0"/>
              </a:rPr>
              <a:t>Autônoma</a:t>
            </a:r>
            <a:r>
              <a:rPr lang="en-GB" altLang="pt-BR" sz="800" dirty="0">
                <a:latin typeface="Arial" panose="020B0604020202020204" pitchFamily="34" charset="0"/>
              </a:rPr>
              <a:t>, CLINOV – </a:t>
            </a:r>
            <a:r>
              <a:rPr lang="en-GB" altLang="pt-BR" sz="800" dirty="0" err="1">
                <a:latin typeface="Arial" panose="020B0604020202020204" pitchFamily="34" charset="0"/>
              </a:rPr>
              <a:t>Clínica</a:t>
            </a:r>
            <a:r>
              <a:rPr lang="en-GB" altLang="pt-BR" sz="800" dirty="0">
                <a:latin typeface="Arial" panose="020B0604020202020204" pitchFamily="34" charset="0"/>
              </a:rPr>
              <a:t> de </a:t>
            </a:r>
            <a:r>
              <a:rPr lang="en-GB" altLang="pt-BR" sz="800" dirty="0" err="1">
                <a:latin typeface="Arial" panose="020B0604020202020204" pitchFamily="34" charset="0"/>
              </a:rPr>
              <a:t>Oftalmologia</a:t>
            </a:r>
            <a:r>
              <a:rPr lang="en-GB" altLang="pt-BR" sz="800" dirty="0">
                <a:latin typeface="Arial" panose="020B0604020202020204" pitchFamily="34" charset="0"/>
              </a:rPr>
              <a:t> </a:t>
            </a:r>
            <a:r>
              <a:rPr lang="en-GB" altLang="pt-BR" sz="800" dirty="0" err="1">
                <a:latin typeface="Arial" panose="020B0604020202020204" pitchFamily="34" charset="0"/>
              </a:rPr>
              <a:t>Veterinária</a:t>
            </a:r>
            <a:r>
              <a:rPr lang="en-GB" altLang="pt-BR" sz="800" dirty="0">
                <a:latin typeface="Arial" panose="020B0604020202020204" pitchFamily="34" charset="0"/>
              </a:rPr>
              <a:t>, </a:t>
            </a:r>
            <a:r>
              <a:rPr lang="en-GB" altLang="pt-BR" sz="800" dirty="0" err="1">
                <a:latin typeface="Arial" panose="020B0604020202020204" pitchFamily="34" charset="0"/>
              </a:rPr>
              <a:t>Marília</a:t>
            </a:r>
            <a:r>
              <a:rPr lang="en-GB" altLang="pt-BR" sz="800" dirty="0">
                <a:latin typeface="Arial" panose="020B0604020202020204" pitchFamily="34" charset="0"/>
              </a:rPr>
              <a:t>-SP, </a:t>
            </a:r>
            <a:r>
              <a:rPr lang="en-GB" altLang="pt-BR" sz="800" dirty="0" err="1">
                <a:latin typeface="Arial" panose="020B0604020202020204" pitchFamily="34" charset="0"/>
              </a:rPr>
              <a:t>Brasil</a:t>
            </a:r>
            <a:r>
              <a:rPr lang="en-GB" altLang="pt-BR" sz="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2" y="9130138"/>
            <a:ext cx="5143501" cy="62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598" y="232871"/>
            <a:ext cx="734633" cy="301150"/>
          </a:xfrm>
          <a:prstGeom prst="rect">
            <a:avLst/>
          </a:prstGeom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635227" y="5297424"/>
            <a:ext cx="2508272" cy="216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29" name="TextBox 38"/>
          <p:cNvSpPr txBox="1">
            <a:spLocks noChangeArrowheads="1"/>
          </p:cNvSpPr>
          <p:nvPr/>
        </p:nvSpPr>
        <p:spPr bwMode="auto">
          <a:xfrm>
            <a:off x="0" y="1943356"/>
            <a:ext cx="2583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900" dirty="0">
                <a:latin typeface="Arial" panose="020B0604020202020204" pitchFamily="34" charset="0"/>
                <a:ea typeface="Calibri" panose="020F0502020204030204" pitchFamily="34" charset="0"/>
              </a:rPr>
              <a:t>Gatos braquicefálicos possuem maior predisposição a desenvolver alterações tanto na córnea quanto nas pálpebras. A ceratoplastia penetrante (PK) é uma opção de tratamento cirúrgico para casos de perfurações oculares, com o objetivo de fornecer suporte tectônico, visando a maior transparência para uma melhor função visual.</a:t>
            </a:r>
            <a:endParaRPr lang="en-US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-1" y="3299078"/>
            <a:ext cx="2583537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900">
                <a:latin typeface="Arial" panose="020B0604020202020204" pitchFamily="34" charset="0"/>
                <a:ea typeface="Calibri" panose="020F0502020204030204" pitchFamily="34" charset="0"/>
              </a:rPr>
              <a:t>Este relato descreve uma PK com uma córnea congelada heteróloga de um cão em um paciente felino, fêmea, 4 meses, da raça persa, com queixa de desconforto ocular no olho esquerdo (OE). Após o exame oftálmico, diagnosticou-se úlcera de córnea no estroma médio e entrópio na pálpebra inferior. Embora tenha sido indicado uma correção cirúrgica, o tutor optou pelo tratamento clínico conservador. Após 5 dias, o paciente apresentou uma perfuração corneana (Figura 1-A), sendo observada sinéquia anterior, atalamia e teste de </a:t>
            </a:r>
            <a:r>
              <a:rPr lang="pt-BR" sz="900" i="1">
                <a:latin typeface="Arial" panose="020B0604020202020204" pitchFamily="34" charset="0"/>
                <a:ea typeface="Calibri" panose="020F0502020204030204" pitchFamily="34" charset="0"/>
              </a:rPr>
              <a:t>Seidel</a:t>
            </a:r>
            <a:r>
              <a:rPr lang="pt-BR" sz="900">
                <a:latin typeface="Arial" panose="020B0604020202020204" pitchFamily="34" charset="0"/>
                <a:ea typeface="Calibri" panose="020F0502020204030204" pitchFamily="34" charset="0"/>
              </a:rPr>
              <a:t> positivo. O tratamento preconizado foi a técnica cirúrgica de PK, utilizando uma córnea heteróloga congelada de um cão (Figura 1-B). Confeccionou-se um botão corneano de 5 mm, e para a ceratorrafia, foram associados dois padrões de sutura: simples separado e contínuo (</a:t>
            </a:r>
            <a:r>
              <a:rPr lang="pt-BR" sz="900" i="1">
                <a:latin typeface="Arial" panose="020B0604020202020204" pitchFamily="34" charset="0"/>
                <a:ea typeface="Calibri" panose="020F0502020204030204" pitchFamily="34" charset="0"/>
              </a:rPr>
              <a:t>nylon</a:t>
            </a:r>
            <a:r>
              <a:rPr lang="pt-BR" sz="900">
                <a:latin typeface="Arial" panose="020B0604020202020204" pitchFamily="34" charset="0"/>
                <a:ea typeface="Calibri" panose="020F0502020204030204" pitchFamily="34" charset="0"/>
              </a:rPr>
              <a:t> 10-0). Ao final, foi colocado uma lente de contato (</a:t>
            </a:r>
            <a:r>
              <a:rPr lang="pt-BR" sz="900" i="1">
                <a:latin typeface="Arial" panose="020B0604020202020204" pitchFamily="34" charset="0"/>
                <a:ea typeface="Calibri" panose="020F0502020204030204" pitchFamily="34" charset="0"/>
              </a:rPr>
              <a:t>Acuvue Oasys</a:t>
            </a:r>
            <a:r>
              <a:rPr lang="pt-BR" sz="900">
                <a:latin typeface="Arial" panose="020B0604020202020204" pitchFamily="34" charset="0"/>
                <a:ea typeface="Calibri" panose="020F0502020204030204" pitchFamily="34" charset="0"/>
              </a:rPr>
              <a:t>) e feita tarsorrafia temporária. Concomitantemente, foi realizada a correção do entrópio na pálpebra inferior (OE) pela técnica modificada de Hotz-Celsus. No pós-cirúrgico, foram prescritos os colírios de moxifloxacina 0,5%, hialuronato de sódio 0,15% (QID), e tropicamida (TID), além de, amoxicilina com clavulanato de potássio 12,5mg/kg, prednisolona 0,5mg/kg, dipirona 12,5mg/kg e cloridrato de tramadol 1mg/kg, via oral, todos BID. Com 16 dias de pós-operatório, a tarsorrafia e a lente de contato foram removidas (Figura 2-A).</a:t>
            </a:r>
            <a:endParaRPr lang="pt-BR" sz="900" kern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61511D2-2EDF-2DCA-58D3-82460F7BBF8A}"/>
              </a:ext>
            </a:extLst>
          </p:cNvPr>
          <p:cNvSpPr txBox="1"/>
          <p:nvPr/>
        </p:nvSpPr>
        <p:spPr>
          <a:xfrm>
            <a:off x="2571750" y="5496967"/>
            <a:ext cx="25717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As alterações corneanas mais comuns em gatos são úlceras e sequestros de corneanos, e muitas vezes associados a complicações como perfurações. Diversas abordagens terapêuticas são descritas na literatura, incluindo o uso de membranas biológicas e conjuntivais; ceratoplastias lamelares e penetrantes com córneas frescas, congeladas; homólogas ou heterólogas e córneas sintéticas, voltadas para a restauração da transparência corneana. Com base nisso, optou-se pela realização da PK com córnea heteróloga congelada. Concluiu-se que essa técnica proporcionou uma excelente adesão tecidual, com ótima transparência e preservação da capacidade visual do paciente.</a:t>
            </a:r>
            <a:endParaRPr lang="en-US" altLang="pt-BR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6F3F35-1743-835D-15DB-FA5C732B6CDC}"/>
              </a:ext>
            </a:extLst>
          </p:cNvPr>
          <p:cNvSpPr txBox="1"/>
          <p:nvPr/>
        </p:nvSpPr>
        <p:spPr>
          <a:xfrm>
            <a:off x="-8527" y="8226405"/>
            <a:ext cx="51274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LAGUNA, F., LEIVA, M., COSTA, D., LACERDA, R. GIMENEZ, T. P. Corneal grafting for the treatment of feline corneal sequestrum: a retrospective study of 18 eyes (13 cats). Veterinary Ophthalmology. 2018; 18 (4): 291-296.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MICHEL, J. VIGAN, M., DOUET, J. Y. Autologous </a:t>
            </a:r>
            <a:r>
              <a:rPr lang="en-US" altLang="pt-BR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lamelar</a:t>
            </a:r>
            <a:r>
              <a:rPr lang="en-US" alt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keratoplasty for the treatment of feline corneal sequestrum: A retrospective study of 35 eyes (2012-2020). Veterinary Ophthalmology. 2021; 00: 1-12.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TOWNSEND, W. M., RANKIN, A. J., STILES, J., KROHNE, S. G. Heterologous penetrating keratoplasty for treatment of a corneal sequestrum in a cat. Veterinary Ophthalmology. 2008; 11 (4): 273-278.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VOITEKHA, M. A., SHILKIN, A. G. A comparison between dehydrated and cryopreserved heterologous corneal grafts for penetrating keratoplasty in dogs and cats. Veterinary Ophthalmology. 2021; 00: 1-11.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B524C627-89D2-9540-78D7-19A9C1B3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364" y="2411467"/>
            <a:ext cx="2502136" cy="216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GB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70862AE7-95CA-8F17-C60A-98D0FAC4F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3108"/>
            <a:ext cx="2535246" cy="216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GB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E84DE727-0BB9-7E88-3EFB-39F79E23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31547"/>
            <a:ext cx="2541382" cy="216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GB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 DE CASO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5582D3BC-583F-5E57-85FF-4F1C88BD8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14" y="8028091"/>
            <a:ext cx="5152814" cy="216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REFERÊNCIAS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6043158-4369-AB95-A07D-534D84DBFB1B}"/>
              </a:ext>
            </a:extLst>
          </p:cNvPr>
          <p:cNvGrpSpPr/>
          <p:nvPr/>
        </p:nvGrpSpPr>
        <p:grpSpPr>
          <a:xfrm>
            <a:off x="2848403" y="2685944"/>
            <a:ext cx="2072678" cy="877944"/>
            <a:chOff x="2720995" y="2240468"/>
            <a:chExt cx="2061515" cy="909944"/>
          </a:xfrm>
        </p:grpSpPr>
        <p:pic>
          <p:nvPicPr>
            <p:cNvPr id="22" name="Imagem 21" descr="Uma imagem contendo no interior, mesa, pequeno, rosquinha&#10;&#10;Descrição gerada automaticamente">
              <a:extLst>
                <a:ext uri="{FF2B5EF4-FFF2-40B4-BE49-F238E27FC236}">
                  <a16:creationId xmlns:a16="http://schemas.microsoft.com/office/drawing/2014/main" id="{83750286-07FF-3743-60FC-12E613C30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79" t="18519" r="37150" b="7373"/>
            <a:stretch/>
          </p:blipFill>
          <p:spPr>
            <a:xfrm rot="5400000">
              <a:off x="2805697" y="2200907"/>
              <a:ext cx="852931" cy="932054"/>
            </a:xfrm>
            <a:prstGeom prst="rect">
              <a:avLst/>
            </a:prstGeom>
          </p:spPr>
        </p:pic>
        <p:pic>
          <p:nvPicPr>
            <p:cNvPr id="24" name="Imagem 23" descr="Uma imagem contendo no interior, mesa, xícara, rosquinha&#10;&#10;Descrição gerada automaticamente">
              <a:extLst>
                <a:ext uri="{FF2B5EF4-FFF2-40B4-BE49-F238E27FC236}">
                  <a16:creationId xmlns:a16="http://schemas.microsoft.com/office/drawing/2014/main" id="{55BC7612-C769-DF58-A46B-934518B14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7" t="20986" r="49074" b="8925"/>
            <a:stretch/>
          </p:blipFill>
          <p:spPr>
            <a:xfrm rot="5400000">
              <a:off x="3836696" y="2147586"/>
              <a:ext cx="852448" cy="1039180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B4DFFB2-FFEB-3812-AAC6-B4F4CD97DBDA}"/>
                </a:ext>
              </a:extLst>
            </p:cNvPr>
            <p:cNvSpPr txBox="1"/>
            <p:nvPr/>
          </p:nvSpPr>
          <p:spPr>
            <a:xfrm>
              <a:off x="2720995" y="2887901"/>
              <a:ext cx="1721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5E4D4F37-83BE-2862-4135-8C28744E18DE}"/>
                </a:ext>
              </a:extLst>
            </p:cNvPr>
            <p:cNvSpPr txBox="1"/>
            <p:nvPr/>
          </p:nvSpPr>
          <p:spPr>
            <a:xfrm>
              <a:off x="3708032" y="2904191"/>
              <a:ext cx="1721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651FF32-E44B-1810-4A0A-CFFA2AA34060}"/>
              </a:ext>
            </a:extLst>
          </p:cNvPr>
          <p:cNvSpPr txBox="1"/>
          <p:nvPr/>
        </p:nvSpPr>
        <p:spPr>
          <a:xfrm>
            <a:off x="2606614" y="3509010"/>
            <a:ext cx="253148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Figura 1: Imagem fotográfica do OE de um gato (A) lesão perfurante total no eixo axial, e intensa vascularização </a:t>
            </a:r>
            <a:r>
              <a:rPr lang="pt-BR" sz="700" dirty="0" err="1">
                <a:latin typeface="Arial" panose="020B0604020202020204" pitchFamily="34" charset="0"/>
                <a:cs typeface="Arial" panose="020B0604020202020204" pitchFamily="34" charset="0"/>
              </a:rPr>
              <a:t>corneana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. (B)  Botão corneano doador acondicionado e suturado no leito cirúrgico. Imagens obtidas pelo microscópio cirúrgico (aumento de 16x).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82410D85-0DB3-D959-13A3-AEBE122B9B1F}"/>
              </a:ext>
            </a:extLst>
          </p:cNvPr>
          <p:cNvGrpSpPr/>
          <p:nvPr/>
        </p:nvGrpSpPr>
        <p:grpSpPr>
          <a:xfrm>
            <a:off x="2647978" y="4115146"/>
            <a:ext cx="2423352" cy="669398"/>
            <a:chOff x="2576742" y="3758420"/>
            <a:chExt cx="2423352" cy="669398"/>
          </a:xfrm>
        </p:grpSpPr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D68EE738-F057-8CE2-760D-EB173BFFA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63" t="26881" r="42929" b="32605"/>
            <a:stretch/>
          </p:blipFill>
          <p:spPr>
            <a:xfrm rot="16200000">
              <a:off x="4309828" y="3677967"/>
              <a:ext cx="609814" cy="770719"/>
            </a:xfrm>
            <a:prstGeom prst="rect">
              <a:avLst/>
            </a:prstGeom>
          </p:spPr>
        </p:pic>
        <p:pic>
          <p:nvPicPr>
            <p:cNvPr id="43" name="Imagem 42" descr="Animal com a boca aberta&#10;&#10;Descrição gerada automaticamente">
              <a:extLst>
                <a:ext uri="{FF2B5EF4-FFF2-40B4-BE49-F238E27FC236}">
                  <a16:creationId xmlns:a16="http://schemas.microsoft.com/office/drawing/2014/main" id="{FA958E6C-96DA-B54F-CA66-B6F5A70CB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36" t="32246" r="47460" b="32648"/>
            <a:stretch/>
          </p:blipFill>
          <p:spPr>
            <a:xfrm rot="5400000">
              <a:off x="2676266" y="3723335"/>
              <a:ext cx="610186" cy="680357"/>
            </a:xfrm>
            <a:prstGeom prst="rect">
              <a:avLst/>
            </a:prstGeom>
          </p:spPr>
        </p:pic>
        <p:pic>
          <p:nvPicPr>
            <p:cNvPr id="44" name="Imagem 43" descr="Animal com a boca aberta&#10;&#10;Descrição gerada automaticamente">
              <a:extLst>
                <a:ext uri="{FF2B5EF4-FFF2-40B4-BE49-F238E27FC236}">
                  <a16:creationId xmlns:a16="http://schemas.microsoft.com/office/drawing/2014/main" id="{681CAEE3-E873-F2E2-2A12-FCDFEF618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22" t="29438" r="39970" b="37037"/>
            <a:stretch/>
          </p:blipFill>
          <p:spPr>
            <a:xfrm rot="5400000">
              <a:off x="3471471" y="3622042"/>
              <a:ext cx="609812" cy="883318"/>
            </a:xfrm>
            <a:prstGeom prst="rect">
              <a:avLst/>
            </a:prstGeom>
          </p:spPr>
        </p:pic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AB393139-5600-29C6-5856-12F2C79166A0}"/>
                </a:ext>
              </a:extLst>
            </p:cNvPr>
            <p:cNvSpPr txBox="1"/>
            <p:nvPr/>
          </p:nvSpPr>
          <p:spPr>
            <a:xfrm>
              <a:off x="2576742" y="4181597"/>
              <a:ext cx="1721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4491D77D-A0AF-9902-F2A8-55A29B7E1ADC}"/>
                </a:ext>
              </a:extLst>
            </p:cNvPr>
            <p:cNvSpPr txBox="1"/>
            <p:nvPr/>
          </p:nvSpPr>
          <p:spPr>
            <a:xfrm>
              <a:off x="3294833" y="4181597"/>
              <a:ext cx="1721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640503CF-AA08-C928-47E6-BB1F4A5FFFD5}"/>
                </a:ext>
              </a:extLst>
            </p:cNvPr>
            <p:cNvSpPr txBox="1"/>
            <p:nvPr/>
          </p:nvSpPr>
          <p:spPr>
            <a:xfrm>
              <a:off x="4174736" y="4176271"/>
              <a:ext cx="1721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6AC20368-A9C0-641D-8F5F-E0904D2C2D2B}"/>
              </a:ext>
            </a:extLst>
          </p:cNvPr>
          <p:cNvSpPr txBox="1"/>
          <p:nvPr/>
        </p:nvSpPr>
        <p:spPr>
          <a:xfrm>
            <a:off x="2631386" y="4765243"/>
            <a:ext cx="2506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Figura 2: Imagem fotográfica do pós operatório do OE de um gato. (A) Após 16 dias, neovascularização corneana e opacidade no leito cirúrgico; (B) Dia 23 de PO; e (C) 5 meses de PO apresentando, discreta macula corneana.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31387" y="1765429"/>
            <a:ext cx="251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Com 23 dias, os pontos em córnea foram removidos (Figura 2-B). No </a:t>
            </a:r>
            <a:r>
              <a:rPr lang="pt-BR" sz="90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follow-up</a:t>
            </a:r>
            <a:r>
              <a:rPr lang="pt-B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dia 150, o paciente apresentou uma discreta mácula corneana (Figura 2-C). </a:t>
            </a:r>
            <a:endParaRPr lang="pt-BR" sz="9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819</Words>
  <Application>Microsoft Office PowerPoint</Application>
  <PresentationFormat>Apresentação na tela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Comic Sans MS</vt:lpstr>
      <vt:lpstr>Times New Roman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Matheus Souza</cp:lastModifiedBy>
  <cp:revision>46</cp:revision>
  <dcterms:created xsi:type="dcterms:W3CDTF">2024-01-09T13:58:08Z</dcterms:created>
  <dcterms:modified xsi:type="dcterms:W3CDTF">2024-01-31T20:59:33Z</dcterms:modified>
</cp:coreProperties>
</file>