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1076" y="-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D4EE2-EDA5-40D3-ACE3-9EBDDA9D7A48}" type="datetimeFigureOut">
              <a:rPr lang="pt-BR" smtClean="0"/>
              <a:t>27/01/2024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1336675"/>
            <a:ext cx="20288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FCA3-EED2-4551-920F-6EB40E098A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45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FCA3-EED2-4551-920F-6EB40E098AA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2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162D23-FFD5-47EE-A2DF-2DF06B585E8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462888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56680" y="4909680"/>
            <a:ext cx="462888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C31815-B72F-4D2E-8706-F17BF85526CD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628720" y="21394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56680" y="49096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628720" y="49096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EBB0CC-6B25-44AD-9E95-C87AC7E4C432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14904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1821960" y="2139480"/>
            <a:ext cx="14904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87240" y="2139480"/>
            <a:ext cx="14904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256680" y="4909680"/>
            <a:ext cx="14904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1821960" y="4909680"/>
            <a:ext cx="14904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87240" y="4909680"/>
            <a:ext cx="14904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2E1657-14C0-409E-8BDA-97249B376FC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56680" y="2139480"/>
            <a:ext cx="462888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FA8AE9-7BFF-4FEE-B18A-DD1CED2CC1FA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462888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611F9A-82E6-4A43-8829-7CF517E9D6E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225864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628720" y="2139480"/>
            <a:ext cx="225864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D130C9-E6B4-4027-A30F-083CA964067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2134E9-96FC-4D47-8A0F-6923B8D3056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85560" y="2840040"/>
            <a:ext cx="4371480" cy="908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CA360A-D70C-402F-B6CF-A65E7797E59A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628720" y="2139480"/>
            <a:ext cx="225864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256680" y="49096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7922D0-A180-49A7-A516-0C057A99DEE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225864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628720" y="21394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628720" y="49096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E819C7-4A0B-4C44-AAA8-0289A8E5CB9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56680" y="21394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628720" y="2139480"/>
            <a:ext cx="225864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56680" y="4909680"/>
            <a:ext cx="462888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284"/>
              </a:spcBef>
              <a:buNone/>
            </a:pPr>
            <a:endParaRPr lang="pt-BR" sz="29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D3AC78-214D-47A8-9EA0-0ADCA502D5A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5560" y="2840040"/>
            <a:ext cx="4371480" cy="195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256680" y="8474760"/>
            <a:ext cx="1199880" cy="48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757160" y="8474760"/>
            <a:ext cx="1628280" cy="48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3685680" y="8474760"/>
            <a:ext cx="1199880" cy="48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1B0A7A-5056-4FDA-AB7E-C77668D8A9E6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56680" y="2139480"/>
            <a:ext cx="4628880" cy="530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28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9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02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18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7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1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1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1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1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1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5"/>
          <p:cNvPicPr/>
          <p:nvPr/>
        </p:nvPicPr>
        <p:blipFill>
          <a:blip r:embed="rId3"/>
          <a:srcRect b="77469"/>
          <a:stretch/>
        </p:blipFill>
        <p:spPr>
          <a:xfrm>
            <a:off x="0" y="0"/>
            <a:ext cx="5142960" cy="658800"/>
          </a:xfrm>
          <a:prstGeom prst="rect">
            <a:avLst/>
          </a:prstGeom>
          <a:ln w="0">
            <a:noFill/>
          </a:ln>
        </p:spPr>
      </p:pic>
      <p:sp>
        <p:nvSpPr>
          <p:cNvPr id="42" name="Retângulo 9"/>
          <p:cNvSpPr/>
          <p:nvPr/>
        </p:nvSpPr>
        <p:spPr>
          <a:xfrm>
            <a:off x="123480" y="658800"/>
            <a:ext cx="50198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pt-BR" sz="1400" b="1" strike="noStrike" spc="-1" dirty="0">
                <a:solidFill>
                  <a:schemeClr val="dk1"/>
                </a:solidFill>
                <a:latin typeface="Arial"/>
                <a:ea typeface="Geneva"/>
              </a:rPr>
              <a:t>HEMIANOPSIA BITEMPORAL EM NEUROPATIA ÓPTICA INDUZIDA POR ETAMBUTOL</a:t>
            </a:r>
            <a:endParaRPr lang="pt-BR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Retângulo 10"/>
          <p:cNvSpPr/>
          <p:nvPr/>
        </p:nvSpPr>
        <p:spPr>
          <a:xfrm>
            <a:off x="159120" y="1080000"/>
            <a:ext cx="4947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pt-BR" sz="1200" b="0" strike="noStrike" spc="-1" dirty="0" smtClean="0">
                <a:solidFill>
                  <a:schemeClr val="dk1"/>
                </a:solidFill>
                <a:latin typeface="Arial"/>
                <a:ea typeface="Geneva"/>
              </a:rPr>
              <a:t>Alberto </a:t>
            </a:r>
            <a:r>
              <a:rPr lang="pt-BR" sz="1200" b="0" strike="noStrike" spc="-1" dirty="0">
                <a:solidFill>
                  <a:schemeClr val="dk1"/>
                </a:solidFill>
                <a:latin typeface="Arial"/>
                <a:ea typeface="Geneva"/>
              </a:rPr>
              <a:t>Fernando </a:t>
            </a:r>
            <a:r>
              <a:rPr lang="pt-BR" sz="1200" b="0" strike="noStrike" spc="-1" dirty="0" err="1">
                <a:solidFill>
                  <a:schemeClr val="dk1"/>
                </a:solidFill>
                <a:latin typeface="Arial"/>
                <a:ea typeface="Geneva"/>
              </a:rPr>
              <a:t>Shigueaki</a:t>
            </a:r>
            <a:r>
              <a:rPr lang="pt-BR" sz="1200" b="0" strike="noStrike" spc="-1" dirty="0">
                <a:solidFill>
                  <a:schemeClr val="dk1"/>
                </a:solidFill>
                <a:latin typeface="Arial"/>
                <a:ea typeface="Geneva"/>
              </a:rPr>
              <a:t> Takahashi, </a:t>
            </a:r>
            <a:r>
              <a:rPr lang="pt-BR" sz="1200" b="0" strike="noStrike" spc="-1" dirty="0" smtClean="0">
                <a:solidFill>
                  <a:schemeClr val="dk1"/>
                </a:solidFill>
                <a:latin typeface="Arial"/>
                <a:ea typeface="Geneva"/>
              </a:rPr>
              <a:t>Gustavo </a:t>
            </a:r>
            <a:r>
              <a:rPr lang="pt-BR" sz="1200" b="0" strike="noStrike" spc="-1" dirty="0" err="1" smtClean="0">
                <a:solidFill>
                  <a:schemeClr val="dk1"/>
                </a:solidFill>
                <a:latin typeface="Arial"/>
                <a:ea typeface="Geneva"/>
              </a:rPr>
              <a:t>Curiaki</a:t>
            </a:r>
            <a:r>
              <a:rPr lang="pt-BR" sz="1200" b="0" strike="noStrike" spc="-1" dirty="0" smtClean="0">
                <a:solidFill>
                  <a:schemeClr val="dk1"/>
                </a:solidFill>
                <a:latin typeface="Arial"/>
                <a:ea typeface="Geneva"/>
              </a:rPr>
              <a:t>, Arthur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1200" b="0" strike="noStrike" spc="-1" dirty="0" err="1">
                <a:solidFill>
                  <a:schemeClr val="dk1"/>
                </a:solidFill>
                <a:latin typeface="Arial"/>
                <a:ea typeface="Geneva"/>
              </a:rPr>
              <a:t>Saijo</a:t>
            </a:r>
            <a:r>
              <a:rPr lang="pt-BR" sz="1200" b="0" strike="noStrike" spc="-1" dirty="0">
                <a:solidFill>
                  <a:schemeClr val="dk1"/>
                </a:solidFill>
                <a:latin typeface="Arial"/>
                <a:ea typeface="Geneva"/>
              </a:rPr>
              <a:t> </a:t>
            </a:r>
            <a:r>
              <a:rPr lang="pt-BR" sz="1200" b="0" strike="noStrike" spc="-1" dirty="0" err="1">
                <a:solidFill>
                  <a:schemeClr val="dk1"/>
                </a:solidFill>
                <a:latin typeface="Arial"/>
                <a:ea typeface="Geneva"/>
              </a:rPr>
              <a:t>Nakama</a:t>
            </a:r>
            <a:r>
              <a:rPr lang="pt-BR" sz="1200" b="0" strike="noStrike" spc="-1" dirty="0">
                <a:solidFill>
                  <a:schemeClr val="dk1"/>
                </a:solidFill>
                <a:latin typeface="Arial"/>
                <a:ea typeface="Geneva"/>
              </a:rPr>
              <a:t>, Mariana Chiba Ikeda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1200" b="0" strike="noStrike" spc="-1" dirty="0">
                <a:solidFill>
                  <a:schemeClr val="dk1"/>
                </a:solidFill>
                <a:latin typeface="Arial"/>
                <a:ea typeface="Geneva"/>
              </a:rPr>
              <a:t>HOFTALON – Hospital de Olhos de Londrina</a:t>
            </a:r>
            <a:endParaRPr lang="pt-B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tângulo 11"/>
          <p:cNvSpPr/>
          <p:nvPr/>
        </p:nvSpPr>
        <p:spPr>
          <a:xfrm>
            <a:off x="720" y="9090360"/>
            <a:ext cx="5143320" cy="5292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8280" rIns="90000" bIns="828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t-BR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45" name="Retângulo 8"/>
          <p:cNvGrpSpPr/>
          <p:nvPr/>
        </p:nvGrpSpPr>
        <p:grpSpPr>
          <a:xfrm>
            <a:off x="144360" y="1820880"/>
            <a:ext cx="2375640" cy="179640"/>
            <a:chOff x="144360" y="1820880"/>
            <a:chExt cx="2375640" cy="179640"/>
          </a:xfrm>
        </p:grpSpPr>
        <p:sp>
          <p:nvSpPr>
            <p:cNvPr id="46" name="Retângulo 1"/>
            <p:cNvSpPr/>
            <p:nvPr/>
          </p:nvSpPr>
          <p:spPr>
            <a:xfrm>
              <a:off x="144360" y="1834920"/>
              <a:ext cx="2375640" cy="151560"/>
            </a:xfrm>
            <a:prstGeom prst="rect">
              <a:avLst/>
            </a:prstGeom>
            <a:solidFill>
              <a:srgbClr val="243A76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endParaRPr lang="pt-B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47" name="INTRODUÇÃO 1"/>
            <p:cNvSpPr/>
            <p:nvPr/>
          </p:nvSpPr>
          <p:spPr>
            <a:xfrm>
              <a:off x="144360" y="1820880"/>
              <a:ext cx="2375640" cy="179640"/>
            </a:xfrm>
            <a:prstGeom prst="rect">
              <a:avLst/>
            </a:prstGeom>
            <a:solidFill>
              <a:srgbClr val="243A76"/>
            </a:solidFill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700" b="1" strike="noStrike" spc="-1">
                  <a:solidFill>
                    <a:schemeClr val="lt1"/>
                  </a:solidFill>
                  <a:latin typeface="Arial"/>
                  <a:ea typeface="Trebuchet MS"/>
                </a:rPr>
                <a:t>INTRODUÇÃO</a:t>
              </a:r>
              <a:endParaRPr lang="pt-BR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48" name="Retângulo 2"/>
          <p:cNvGrpSpPr/>
          <p:nvPr/>
        </p:nvGrpSpPr>
        <p:grpSpPr>
          <a:xfrm>
            <a:off x="144360" y="1980000"/>
            <a:ext cx="2375640" cy="1926720"/>
            <a:chOff x="144360" y="1980000"/>
            <a:chExt cx="2375640" cy="1926720"/>
          </a:xfrm>
        </p:grpSpPr>
        <p:sp>
          <p:nvSpPr>
            <p:cNvPr id="49" name="Retângulo 3"/>
            <p:cNvSpPr/>
            <p:nvPr/>
          </p:nvSpPr>
          <p:spPr>
            <a:xfrm>
              <a:off x="144360" y="1980000"/>
              <a:ext cx="2375640" cy="192672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endParaRPr lang="pt-BR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Aqui vai o texto ..."/>
            <p:cNvSpPr/>
            <p:nvPr/>
          </p:nvSpPr>
          <p:spPr>
            <a:xfrm>
              <a:off x="144360" y="1980000"/>
              <a:ext cx="2375640" cy="259920"/>
            </a:xfrm>
            <a:prstGeom prst="rect">
              <a:avLst/>
            </a:prstGeom>
            <a:noFill/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pPr algn="just" defTabSz="914400">
                <a:lnSpc>
                  <a:spcPct val="100000"/>
                </a:lnSpc>
              </a:pP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A tuberculose no Brasil é considerada uma doença de alta incidência e prevalência, registrando uma média de 70.000 novos casos por ano na última década</a:t>
              </a:r>
              <a:r>
                <a:rPr lang="pt-BR" sz="800" b="0" strike="noStrike" spc="-1" baseline="30000" dirty="0">
                  <a:solidFill>
                    <a:srgbClr val="404040"/>
                  </a:solidFill>
                  <a:latin typeface="Arial"/>
                  <a:ea typeface="Trebuchet MS"/>
                </a:rPr>
                <a:t>(¹,²)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; tem como tratamento padrão o uso do medicamento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etambutol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, em combinação com demais fármacos. A neuropatia óptica tóxica induzida por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etambutol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é uma das possíveis complicações de seu uso. Ainda com fisiopatologia não totalmente compreendida, provoca danos de quiasma e nervo óptico potencialmente irreversíveis após três a sete meses do seu uso</a:t>
              </a:r>
              <a:r>
                <a:rPr lang="pt-BR" sz="800" b="0" strike="noStrike" spc="-1" baseline="30000" dirty="0">
                  <a:solidFill>
                    <a:srgbClr val="404040"/>
                  </a:solidFill>
                  <a:latin typeface="Arial"/>
                  <a:ea typeface="Trebuchet MS"/>
                </a:rPr>
                <a:t>(³)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, acarretando, inicialmente,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discromatopsias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, além de perda central da visão – mais comum - ou também em defeitos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bitemporais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em campo visual </a:t>
              </a:r>
              <a:r>
                <a:rPr lang="pt-BR" sz="800" b="0" strike="noStrike" spc="-1" baseline="30000" dirty="0">
                  <a:solidFill>
                    <a:srgbClr val="404040"/>
                  </a:solidFill>
                  <a:latin typeface="Arial"/>
                  <a:ea typeface="Trebuchet MS"/>
                </a:rPr>
                <a:t>(³,⁴)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.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" name="Retângulo 4"/>
          <p:cNvGrpSpPr/>
          <p:nvPr/>
        </p:nvGrpSpPr>
        <p:grpSpPr>
          <a:xfrm>
            <a:off x="2624760" y="1820880"/>
            <a:ext cx="2375640" cy="210240"/>
            <a:chOff x="2624760" y="1820880"/>
            <a:chExt cx="2375640" cy="210240"/>
          </a:xfrm>
        </p:grpSpPr>
        <p:sp>
          <p:nvSpPr>
            <p:cNvPr id="52" name="Retângulo 5"/>
            <p:cNvSpPr/>
            <p:nvPr/>
          </p:nvSpPr>
          <p:spPr>
            <a:xfrm>
              <a:off x="2624760" y="1837080"/>
              <a:ext cx="2375640" cy="177480"/>
            </a:xfrm>
            <a:prstGeom prst="rect">
              <a:avLst/>
            </a:prstGeom>
            <a:solidFill>
              <a:srgbClr val="243A76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endParaRPr lang="pt-B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3" name="FIGURAS, TABELAS E GRÁFICOS"/>
            <p:cNvSpPr/>
            <p:nvPr/>
          </p:nvSpPr>
          <p:spPr>
            <a:xfrm>
              <a:off x="2624760" y="1820880"/>
              <a:ext cx="2375640" cy="210240"/>
            </a:xfrm>
            <a:prstGeom prst="rect">
              <a:avLst/>
            </a:prstGeom>
            <a:solidFill>
              <a:srgbClr val="243A76"/>
            </a:solidFill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700" b="1" strike="noStrike" spc="-1">
                  <a:solidFill>
                    <a:schemeClr val="lt1"/>
                  </a:solidFill>
                  <a:latin typeface="Arial"/>
                  <a:ea typeface="Trebuchet MS"/>
                </a:rPr>
                <a:t>FIGURA</a:t>
              </a:r>
              <a:endParaRPr lang="pt-BR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4" name="Retângulo 16"/>
          <p:cNvGrpSpPr/>
          <p:nvPr/>
        </p:nvGrpSpPr>
        <p:grpSpPr>
          <a:xfrm>
            <a:off x="141480" y="4365000"/>
            <a:ext cx="2375640" cy="164520"/>
            <a:chOff x="141480" y="4365000"/>
            <a:chExt cx="2375640" cy="164520"/>
          </a:xfrm>
        </p:grpSpPr>
        <p:sp>
          <p:nvSpPr>
            <p:cNvPr id="55" name="Retângulo 6"/>
            <p:cNvSpPr/>
            <p:nvPr/>
          </p:nvSpPr>
          <p:spPr>
            <a:xfrm>
              <a:off x="141480" y="4365000"/>
              <a:ext cx="2375640" cy="164520"/>
            </a:xfrm>
            <a:prstGeom prst="rect">
              <a:avLst/>
            </a:prstGeom>
            <a:solidFill>
              <a:srgbClr val="243A76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endParaRPr lang="pt-B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56" name="RELATO DE CASO"/>
            <p:cNvSpPr/>
            <p:nvPr/>
          </p:nvSpPr>
          <p:spPr>
            <a:xfrm>
              <a:off x="156240" y="4368960"/>
              <a:ext cx="2360880" cy="156240"/>
            </a:xfrm>
            <a:prstGeom prst="rect">
              <a:avLst/>
            </a:prstGeom>
            <a:solidFill>
              <a:srgbClr val="243A76"/>
            </a:solidFill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700" b="1" strike="noStrike" spc="-1">
                  <a:solidFill>
                    <a:schemeClr val="lt1"/>
                  </a:solidFill>
                  <a:latin typeface="Arial"/>
                  <a:ea typeface="Trebuchet MS"/>
                </a:rPr>
                <a:t>RESULTADOS</a:t>
              </a:r>
              <a:endParaRPr lang="pt-BR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7" name="Retângulo 17"/>
          <p:cNvGrpSpPr/>
          <p:nvPr/>
        </p:nvGrpSpPr>
        <p:grpSpPr>
          <a:xfrm>
            <a:off x="142920" y="4514760"/>
            <a:ext cx="2375640" cy="4561560"/>
            <a:chOff x="142920" y="4514760"/>
            <a:chExt cx="2375640" cy="4485240"/>
          </a:xfrm>
        </p:grpSpPr>
        <p:sp>
          <p:nvSpPr>
            <p:cNvPr id="58" name="Retângulo 7"/>
            <p:cNvSpPr/>
            <p:nvPr/>
          </p:nvSpPr>
          <p:spPr>
            <a:xfrm>
              <a:off x="142920" y="4529520"/>
              <a:ext cx="2375640" cy="447048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endParaRPr lang="pt-B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9" name="Aqui vai o texto ... 1"/>
            <p:cNvSpPr/>
            <p:nvPr/>
          </p:nvSpPr>
          <p:spPr>
            <a:xfrm>
              <a:off x="142920" y="4514760"/>
              <a:ext cx="2375640" cy="2469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pPr algn="just" defTabSz="914400">
                <a:lnSpc>
                  <a:spcPct val="100000"/>
                </a:lnSpc>
              </a:pP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Paciente do sexo masculino, 54 anos, procurou atendimento em serviço de urgência oftalmológica queixando de piora da acuidade visual em ambos os olhos havia 2 semanas. Referiu estar em tratamento de tuberculose pleural com início havia 08 meses, em uso de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etambutol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, 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rifampicina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,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isoniazida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pirazinamida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. Ao exame oftalmológico, apresentava acuidade visual com correção de 20/200 e conta dedos 20 centímetros, em olho direito e esquerdo, respectivamente, ambos sem melhora após refração; ausência de defeito pupilar aferente relativo, motricidade ocular preservada, 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biomicroscopia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tonometria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de ambos os olhos sem particularidades e 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fundoscopia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de olho direito com escavação 0,7 (horizontal) por 0,5 (vertical) e olho esquerdo com escavação 0,7 (horizontal) por 0,6 (vertical), além de disco óptico pouco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tiltado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. 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just" defTabSz="914400">
                <a:lnSpc>
                  <a:spcPct val="100000"/>
                </a:lnSpc>
              </a:pP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Em exames complementares, a tomografia de coerência óptica não demonstrou afinamentos localizados em camada de fibras nervosas da retina nem em células ganglionares da retina. O campo visual automatizado foi confiável e demonstrou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hemianopsia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bitemporal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(figura).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just" defTabSz="914400">
                <a:lnSpc>
                  <a:spcPct val="100000"/>
                </a:lnSpc>
              </a:pP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Paciente foi internado em hospital terciário para investigação e exclusão de etiologias neurológicas primárias, além de afastar causas inflamatórias sistêmicas, tendo sido suspenso o uso das medicações antituberculosas. Resultado de ressonância magnética de crânio e de sela túrcica e de exames laboratoriais não evidenciaram possíveis alterações relacionadas à clínica. 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just" defTabSz="914400">
                <a:lnSpc>
                  <a:spcPct val="100000"/>
                </a:lnSpc>
              </a:pP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Segue em acompanhamento oftalmológico e em setor especializado de tuberculose, em uso de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levofloxacino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rifampicina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.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0" name="Retângulo 18"/>
          <p:cNvGrpSpPr/>
          <p:nvPr/>
        </p:nvGrpSpPr>
        <p:grpSpPr>
          <a:xfrm>
            <a:off x="2611080" y="5445720"/>
            <a:ext cx="2382480" cy="179640"/>
            <a:chOff x="2611080" y="5445720"/>
            <a:chExt cx="2382480" cy="179640"/>
          </a:xfrm>
        </p:grpSpPr>
        <p:sp>
          <p:nvSpPr>
            <p:cNvPr id="61" name="Retângulo 12"/>
            <p:cNvSpPr/>
            <p:nvPr/>
          </p:nvSpPr>
          <p:spPr>
            <a:xfrm>
              <a:off x="2611080" y="5459760"/>
              <a:ext cx="2382480" cy="151560"/>
            </a:xfrm>
            <a:prstGeom prst="rect">
              <a:avLst/>
            </a:prstGeom>
            <a:solidFill>
              <a:srgbClr val="243A76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endParaRPr lang="pt-B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62" name="DISCUSSÃO:"/>
            <p:cNvSpPr/>
            <p:nvPr/>
          </p:nvSpPr>
          <p:spPr>
            <a:xfrm>
              <a:off x="2611080" y="5445720"/>
              <a:ext cx="2382480" cy="179640"/>
            </a:xfrm>
            <a:prstGeom prst="rect">
              <a:avLst/>
            </a:prstGeom>
            <a:solidFill>
              <a:srgbClr val="243A76"/>
            </a:solidFill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700" b="1" strike="noStrike" spc="-1">
                  <a:solidFill>
                    <a:schemeClr val="lt1"/>
                  </a:solidFill>
                  <a:latin typeface="Arial"/>
                  <a:ea typeface="Trebuchet MS"/>
                </a:rPr>
                <a:t>CONCLUSÕES</a:t>
              </a:r>
              <a:endParaRPr lang="pt-BR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3" name="Retângulo 19"/>
          <p:cNvGrpSpPr/>
          <p:nvPr/>
        </p:nvGrpSpPr>
        <p:grpSpPr>
          <a:xfrm>
            <a:off x="2617920" y="5625360"/>
            <a:ext cx="2393640" cy="1883520"/>
            <a:chOff x="2617920" y="5625360"/>
            <a:chExt cx="2393640" cy="1883520"/>
          </a:xfrm>
        </p:grpSpPr>
        <p:sp>
          <p:nvSpPr>
            <p:cNvPr id="64" name="Retângulo 13"/>
            <p:cNvSpPr/>
            <p:nvPr/>
          </p:nvSpPr>
          <p:spPr>
            <a:xfrm>
              <a:off x="2617920" y="5670720"/>
              <a:ext cx="2375640" cy="18381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800" b="0" strike="noStrike" spc="-1">
                  <a:solidFill>
                    <a:srgbClr val="FFFFFF"/>
                  </a:solidFill>
                  <a:latin typeface="Arial"/>
                </a:rPr>
                <a:t>D</a:t>
              </a:r>
              <a:endParaRPr lang="pt-BR" sz="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Aqui vai o texto ... 2"/>
            <p:cNvSpPr/>
            <p:nvPr/>
          </p:nvSpPr>
          <p:spPr>
            <a:xfrm>
              <a:off x="2635920" y="5625360"/>
              <a:ext cx="2375640" cy="3150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pPr algn="just" defTabSz="914400">
                <a:lnSpc>
                  <a:spcPct val="100000"/>
                </a:lnSpc>
              </a:pP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Devido à alta incidência e prevalência da tuberculose no Brasil, é essencial reconhecer a neuropatia óptica induzida por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etambutol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de forma precoce para suspensão medicamentosa imediata. Embora a patologia se apresente normalmente com quadro de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escotoma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central, por vezes, apresenta achado mimetizando padrão à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campimetria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 sugestivo de lesão compressiva do quiasma óptico. Nestes casos, conforme o presente relato de caso, embora seja essencial a realização de exame de imagem a fim de afastar lesão tumoral de sela túrcica, observa-se que tal patologia deverá </a:t>
              </a:r>
              <a:r>
                <a:rPr lang="pt-BR" sz="800" b="0" strike="noStrike" spc="-1" dirty="0" smtClean="0">
                  <a:solidFill>
                    <a:srgbClr val="404040"/>
                  </a:solidFill>
                  <a:latin typeface="Arial"/>
                  <a:ea typeface="Trebuchet MS"/>
                </a:rPr>
                <a:t>ser 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considerada no diagnóstico diferencial perante achado de 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hemianopsia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 </a:t>
              </a:r>
              <a:r>
                <a:rPr lang="pt-BR" sz="800" b="0" strike="noStrike" spc="-1" dirty="0" err="1">
                  <a:solidFill>
                    <a:srgbClr val="404040"/>
                  </a:solidFill>
                  <a:latin typeface="Arial"/>
                  <a:ea typeface="Trebuchet MS"/>
                </a:rPr>
                <a:t>bitemporal</a:t>
              </a:r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. 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6" name="REFERÊNCIAS BIBLIOGRÁFICAS"/>
          <p:cNvSpPr/>
          <p:nvPr/>
        </p:nvSpPr>
        <p:spPr>
          <a:xfrm>
            <a:off x="2624760" y="7560000"/>
            <a:ext cx="2375640" cy="179640"/>
          </a:xfrm>
          <a:prstGeom prst="rect">
            <a:avLst/>
          </a:prstGeom>
          <a:solidFill>
            <a:srgbClr val="243A76"/>
          </a:solidFill>
          <a:ln w="31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000" tIns="15480" rIns="15480" bIns="15480" numCol="1" spcCol="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pt-BR" sz="700" b="1" strike="noStrike" spc="-1">
                <a:solidFill>
                  <a:schemeClr val="lt1"/>
                </a:solidFill>
                <a:latin typeface="Arial"/>
                <a:ea typeface="Trebuchet MS"/>
              </a:rPr>
              <a:t>REFERÊNCIAS BIBLIOGRÁFICAS</a:t>
            </a:r>
            <a:endParaRPr lang="pt-BR" sz="7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7" name="Retângulo 21"/>
          <p:cNvGrpSpPr/>
          <p:nvPr/>
        </p:nvGrpSpPr>
        <p:grpSpPr>
          <a:xfrm>
            <a:off x="2609280" y="7739640"/>
            <a:ext cx="2391120" cy="1260360"/>
            <a:chOff x="2609280" y="7739640"/>
            <a:chExt cx="2391120" cy="1260360"/>
          </a:xfrm>
        </p:grpSpPr>
        <p:sp>
          <p:nvSpPr>
            <p:cNvPr id="68" name="Retângulo 14"/>
            <p:cNvSpPr/>
            <p:nvPr/>
          </p:nvSpPr>
          <p:spPr>
            <a:xfrm>
              <a:off x="2624760" y="7780680"/>
              <a:ext cx="2375640" cy="121932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endParaRPr lang="pt-BR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9" name="Aqui vai o texto ... 3"/>
            <p:cNvSpPr/>
            <p:nvPr/>
          </p:nvSpPr>
          <p:spPr>
            <a:xfrm>
              <a:off x="2609280" y="7739640"/>
              <a:ext cx="2375640" cy="284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600" b="0" strike="noStrike" spc="-1">
                  <a:solidFill>
                    <a:schemeClr val="dk1"/>
                  </a:solidFill>
                  <a:latin typeface="Arial"/>
                  <a:ea typeface="Trebuchet MS"/>
                </a:rPr>
                <a:t>1. World Health Organization Global Tuberculosis Report 2020. Geneva: WHO; 2020</a:t>
              </a:r>
              <a:endParaRPr lang="pt-B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pt-BR" sz="600" b="0" strike="noStrike" spc="-1">
                  <a:solidFill>
                    <a:schemeClr val="dk1"/>
                  </a:solidFill>
                  <a:latin typeface="Arial"/>
                  <a:ea typeface="Trebuchet MS"/>
                </a:rPr>
                <a:t>2. Brasil. Ministério da Saúde. Departamento de Informática do SUS. Sistema de Informação de Agravos de Notificação </a:t>
              </a:r>
              <a:endParaRPr lang="pt-B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pt-BR" sz="600" b="0" strike="noStrike" spc="-1">
                  <a:solidFill>
                    <a:schemeClr val="dk1"/>
                  </a:solidFill>
                  <a:latin typeface="Arial"/>
                  <a:ea typeface="Trebuchet MS"/>
                </a:rPr>
                <a:t>[Internet] Disponível em: http://datasus.saude.gov.br/</a:t>
              </a:r>
              <a:endParaRPr lang="pt-B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pt-BR" sz="600" b="0" strike="noStrike" spc="-1">
                  <a:solidFill>
                    <a:schemeClr val="dk1"/>
                  </a:solidFill>
                  <a:latin typeface="Arial"/>
                  <a:ea typeface="Trebuchet MS"/>
                </a:rPr>
                <a:t>3. Boulanger Scemama E, Touitou V, Le Hoang P. Hémianopsie bitemporale révélatrice d'une atteinte toxique sévère à l'éthambutol [Bitemporal hemianopia as presenting sign of severe ethambutol toxicity]. J Fr Ophtalmol. 2013 Nov;36(9):e163-7</a:t>
              </a:r>
              <a:endParaRPr lang="pt-BR" sz="600" b="0" strike="noStrike" spc="-1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pt-BR" sz="600" b="0" strike="noStrike" spc="-1">
                  <a:solidFill>
                    <a:schemeClr val="dk1"/>
                  </a:solidFill>
                  <a:latin typeface="Arial"/>
                  <a:ea typeface="Trebuchet MS"/>
                </a:rPr>
                <a:t>4. Kho RC, Al-Obailan M, Arnold AC. Bitemporal visual field defects in ethambutol-induced optic neuropathy. J Neuroophthalmol. 2011 Jun;31(2):121-6.</a:t>
              </a:r>
              <a:endParaRPr lang="pt-BR" sz="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0" name="Imagem 1" descr="Diagrama&#10;&#10;Descrição gerada automaticamente"/>
          <p:cNvPicPr/>
          <p:nvPr/>
        </p:nvPicPr>
        <p:blipFill>
          <a:blip r:embed="rId4"/>
          <a:stretch/>
        </p:blipFill>
        <p:spPr>
          <a:xfrm>
            <a:off x="2745000" y="2265840"/>
            <a:ext cx="2031480" cy="1574280"/>
          </a:xfrm>
          <a:prstGeom prst="rect">
            <a:avLst/>
          </a:prstGeom>
          <a:ln w="0">
            <a:noFill/>
          </a:ln>
        </p:spPr>
      </p:pic>
      <p:pic>
        <p:nvPicPr>
          <p:cNvPr id="71" name="Imagem 2" descr="Diagrama&#10;&#10;Descrição gerada automaticamente"/>
          <p:cNvPicPr/>
          <p:nvPr/>
        </p:nvPicPr>
        <p:blipFill>
          <a:blip r:embed="rId5"/>
          <a:stretch/>
        </p:blipFill>
        <p:spPr>
          <a:xfrm>
            <a:off x="2778840" y="3803400"/>
            <a:ext cx="2031480" cy="1545120"/>
          </a:xfrm>
          <a:prstGeom prst="rect">
            <a:avLst/>
          </a:prstGeom>
          <a:ln w="0">
            <a:noFill/>
          </a:ln>
        </p:spPr>
      </p:pic>
      <p:pic>
        <p:nvPicPr>
          <p:cNvPr id="72" name="Imagem 3"/>
          <p:cNvPicPr/>
          <p:nvPr/>
        </p:nvPicPr>
        <p:blipFill>
          <a:blip r:embed="rId6"/>
          <a:srcRect l="305" t="13321" r="20" b="3330"/>
          <a:stretch/>
        </p:blipFill>
        <p:spPr>
          <a:xfrm>
            <a:off x="4187520" y="4783320"/>
            <a:ext cx="621000" cy="119160"/>
          </a:xfrm>
          <a:prstGeom prst="rect">
            <a:avLst/>
          </a:prstGeom>
          <a:ln w="0">
            <a:noFill/>
          </a:ln>
        </p:spPr>
      </p:pic>
      <p:pic>
        <p:nvPicPr>
          <p:cNvPr id="73" name="Imagem 4"/>
          <p:cNvPicPr/>
          <p:nvPr/>
        </p:nvPicPr>
        <p:blipFill>
          <a:blip r:embed="rId7"/>
          <a:srcRect l="4613" r="1179" b="3240"/>
          <a:stretch/>
        </p:blipFill>
        <p:spPr>
          <a:xfrm>
            <a:off x="4148640" y="3260520"/>
            <a:ext cx="585360" cy="141120"/>
          </a:xfrm>
          <a:prstGeom prst="rect">
            <a:avLst/>
          </a:prstGeom>
          <a:ln w="0">
            <a:noFill/>
          </a:ln>
        </p:spPr>
      </p:pic>
      <p:grpSp>
        <p:nvGrpSpPr>
          <p:cNvPr id="74" name="Retângulo 15"/>
          <p:cNvGrpSpPr/>
          <p:nvPr/>
        </p:nvGrpSpPr>
        <p:grpSpPr>
          <a:xfrm>
            <a:off x="144360" y="3906720"/>
            <a:ext cx="2375640" cy="164520"/>
            <a:chOff x="144360" y="3906720"/>
            <a:chExt cx="2375640" cy="164520"/>
          </a:xfrm>
        </p:grpSpPr>
        <p:sp>
          <p:nvSpPr>
            <p:cNvPr id="75" name="Retângulo 20"/>
            <p:cNvSpPr/>
            <p:nvPr/>
          </p:nvSpPr>
          <p:spPr>
            <a:xfrm>
              <a:off x="144360" y="3906720"/>
              <a:ext cx="2375640" cy="164520"/>
            </a:xfrm>
            <a:prstGeom prst="rect">
              <a:avLst/>
            </a:prstGeom>
            <a:solidFill>
              <a:srgbClr val="243A76"/>
            </a:solidFill>
            <a:ln w="3175">
              <a:solidFill>
                <a:srgbClr val="D9D9D9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endParaRPr lang="pt-BR" sz="1800" b="0" strike="noStrike" spc="-1">
                <a:solidFill>
                  <a:schemeClr val="lt1"/>
                </a:solidFill>
                <a:latin typeface="Arial"/>
              </a:endParaRPr>
            </a:p>
          </p:txBody>
        </p:sp>
        <p:sp>
          <p:nvSpPr>
            <p:cNvPr id="76" name="RELATO DE CASO 1"/>
            <p:cNvSpPr/>
            <p:nvPr/>
          </p:nvSpPr>
          <p:spPr>
            <a:xfrm>
              <a:off x="159120" y="3910680"/>
              <a:ext cx="2360880" cy="156240"/>
            </a:xfrm>
            <a:prstGeom prst="rect">
              <a:avLst/>
            </a:prstGeom>
            <a:solidFill>
              <a:srgbClr val="243A76"/>
            </a:solidFill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15480" rIns="15480" bIns="1548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700" b="1" strike="noStrike" spc="-1">
                  <a:solidFill>
                    <a:schemeClr val="lt1"/>
                  </a:solidFill>
                  <a:latin typeface="Arial"/>
                  <a:ea typeface="Trebuchet MS"/>
                </a:rPr>
                <a:t>METODOS</a:t>
              </a:r>
              <a:endParaRPr lang="pt-BR" sz="7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7" name="Retângulo 22"/>
          <p:cNvGrpSpPr/>
          <p:nvPr/>
        </p:nvGrpSpPr>
        <p:grpSpPr>
          <a:xfrm>
            <a:off x="142920" y="4060080"/>
            <a:ext cx="2375640" cy="259920"/>
            <a:chOff x="142920" y="4060080"/>
            <a:chExt cx="2375640" cy="259920"/>
          </a:xfrm>
        </p:grpSpPr>
        <p:sp>
          <p:nvSpPr>
            <p:cNvPr id="78" name="Aqui vai o texto ... 4"/>
            <p:cNvSpPr/>
            <p:nvPr/>
          </p:nvSpPr>
          <p:spPr>
            <a:xfrm>
              <a:off x="142920" y="4060080"/>
              <a:ext cx="2375640" cy="259920"/>
            </a:xfrm>
            <a:prstGeom prst="rect">
              <a:avLst/>
            </a:prstGeom>
            <a:noFill/>
            <a:ln w="31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000" tIns="54000" rIns="54000" bIns="54000" numCol="1" spcCol="0" anchor="t">
              <a:noAutofit/>
            </a:bodyPr>
            <a:lstStyle/>
            <a:p>
              <a:pPr algn="just"/>
              <a:r>
                <a:rPr lang="pt-BR" sz="800" b="0" strike="noStrike" spc="-1" dirty="0">
                  <a:solidFill>
                    <a:srgbClr val="404040"/>
                  </a:solidFill>
                  <a:latin typeface="Arial"/>
                  <a:ea typeface="Trebuchet MS"/>
                </a:rPr>
                <a:t>Relato de caso através de análise de prontuário e revisão de literatura.</a:t>
              </a: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endParaRPr lang="pt-BR" sz="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641</Words>
  <Application>Microsoft Office PowerPoint</Application>
  <PresentationFormat>Apresentação na tela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Geneva</vt:lpstr>
      <vt:lpstr>Symbol</vt:lpstr>
      <vt:lpstr>Times New Roman</vt:lpstr>
      <vt:lpstr>Trebuchet MS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User</dc:creator>
  <dc:description/>
  <cp:lastModifiedBy>alberto.takahashi@outlook.com</cp:lastModifiedBy>
  <cp:revision>14</cp:revision>
  <dcterms:created xsi:type="dcterms:W3CDTF">2024-01-09T13:58:08Z</dcterms:created>
  <dcterms:modified xsi:type="dcterms:W3CDTF">2024-01-27T20:28:43Z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(16:9)</vt:lpwstr>
  </property>
  <property fmtid="{D5CDD505-2E9C-101B-9397-08002B2CF9AE}" pid="3" name="Slides">
    <vt:i4>1</vt:i4>
  </property>
</Properties>
</file>