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2C4A"/>
    <a:srgbClr val="E79F00"/>
    <a:srgbClr val="FF6600"/>
    <a:srgbClr val="E8A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033" autoAdjust="0"/>
  </p:normalViewPr>
  <p:slideViewPr>
    <p:cSldViewPr>
      <p:cViewPr>
        <p:scale>
          <a:sx n="66" d="100"/>
          <a:sy n="66" d="100"/>
        </p:scale>
        <p:origin x="3288" y="-163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Paula Farias Lima" userId="4cd24b4a8f6cbf5b" providerId="LiveId" clId="{DDD778F8-25FB-47AC-ACF5-2CBB410661DF}"/>
    <pc:docChg chg="modSld">
      <pc:chgData name="Ana Paula Farias Lima" userId="4cd24b4a8f6cbf5b" providerId="LiveId" clId="{DDD778F8-25FB-47AC-ACF5-2CBB410661DF}" dt="2024-01-31T01:34:43.109" v="5" actId="14100"/>
      <pc:docMkLst>
        <pc:docMk/>
      </pc:docMkLst>
      <pc:sldChg chg="modSp mod">
        <pc:chgData name="Ana Paula Farias Lima" userId="4cd24b4a8f6cbf5b" providerId="LiveId" clId="{DDD778F8-25FB-47AC-ACF5-2CBB410661DF}" dt="2024-01-31T01:34:43.109" v="5" actId="14100"/>
        <pc:sldMkLst>
          <pc:docMk/>
          <pc:sldMk cId="734094553" sldId="256"/>
        </pc:sldMkLst>
        <pc:spChg chg="mod">
          <ac:chgData name="Ana Paula Farias Lima" userId="4cd24b4a8f6cbf5b" providerId="LiveId" clId="{DDD778F8-25FB-47AC-ACF5-2CBB410661DF}" dt="2024-01-31T01:34:43.109" v="5" actId="14100"/>
          <ac:spMkLst>
            <pc:docMk/>
            <pc:sldMk cId="734094553" sldId="256"/>
            <ac:spMk id="9" creationId="{C1BEE94B-B39B-27AF-1A68-FC79114FAFA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tângulo 32">
            <a:extLst>
              <a:ext uri="{FF2B5EF4-FFF2-40B4-BE49-F238E27FC236}">
                <a16:creationId xmlns:a16="http://schemas.microsoft.com/office/drawing/2014/main" id="{99F7D014-CC32-FDC3-34E0-0448BD368128}"/>
              </a:ext>
            </a:extLst>
          </p:cNvPr>
          <p:cNvSpPr/>
          <p:nvPr/>
        </p:nvSpPr>
        <p:spPr>
          <a:xfrm>
            <a:off x="2654069" y="1577296"/>
            <a:ext cx="2482934" cy="228784"/>
          </a:xfrm>
          <a:prstGeom prst="rect">
            <a:avLst/>
          </a:prstGeom>
          <a:solidFill>
            <a:srgbClr val="022C4A"/>
          </a:solidFill>
          <a:ln>
            <a:solidFill>
              <a:srgbClr val="E79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95067487-A348-88BC-7FA1-D44ED93848F3}"/>
              </a:ext>
            </a:extLst>
          </p:cNvPr>
          <p:cNvSpPr/>
          <p:nvPr/>
        </p:nvSpPr>
        <p:spPr>
          <a:xfrm>
            <a:off x="2684767" y="4196259"/>
            <a:ext cx="2450071" cy="209861"/>
          </a:xfrm>
          <a:prstGeom prst="rect">
            <a:avLst/>
          </a:prstGeom>
          <a:solidFill>
            <a:srgbClr val="022C4A"/>
          </a:solidFill>
          <a:ln>
            <a:solidFill>
              <a:srgbClr val="E79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051DBA4E-9BB8-AF37-2201-8DBE6B169D37}"/>
              </a:ext>
            </a:extLst>
          </p:cNvPr>
          <p:cNvSpPr/>
          <p:nvPr/>
        </p:nvSpPr>
        <p:spPr>
          <a:xfrm>
            <a:off x="2685833" y="7598597"/>
            <a:ext cx="2430929" cy="250554"/>
          </a:xfrm>
          <a:prstGeom prst="rect">
            <a:avLst/>
          </a:prstGeom>
          <a:solidFill>
            <a:srgbClr val="022C4A"/>
          </a:solidFill>
          <a:ln>
            <a:solidFill>
              <a:srgbClr val="E79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F1688864-FCA0-2FDF-5BC2-3594C0081EF9}"/>
              </a:ext>
            </a:extLst>
          </p:cNvPr>
          <p:cNvSpPr/>
          <p:nvPr/>
        </p:nvSpPr>
        <p:spPr>
          <a:xfrm>
            <a:off x="2684767" y="7044468"/>
            <a:ext cx="2433520" cy="250554"/>
          </a:xfrm>
          <a:prstGeom prst="rect">
            <a:avLst/>
          </a:prstGeom>
          <a:solidFill>
            <a:srgbClr val="022C4A"/>
          </a:solidFill>
          <a:ln>
            <a:solidFill>
              <a:srgbClr val="E79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53A1F28B-AB93-8159-F831-37861B0443E8}"/>
              </a:ext>
            </a:extLst>
          </p:cNvPr>
          <p:cNvSpPr/>
          <p:nvPr/>
        </p:nvSpPr>
        <p:spPr>
          <a:xfrm>
            <a:off x="30080" y="4546256"/>
            <a:ext cx="2537476" cy="214435"/>
          </a:xfrm>
          <a:prstGeom prst="rect">
            <a:avLst/>
          </a:prstGeom>
          <a:solidFill>
            <a:srgbClr val="022C4A"/>
          </a:solidFill>
          <a:ln>
            <a:solidFill>
              <a:srgbClr val="E79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DA46143B-B73A-C3BA-73B8-5B53869A004F}"/>
              </a:ext>
            </a:extLst>
          </p:cNvPr>
          <p:cNvSpPr/>
          <p:nvPr/>
        </p:nvSpPr>
        <p:spPr>
          <a:xfrm>
            <a:off x="22154" y="3996390"/>
            <a:ext cx="2537476" cy="214435"/>
          </a:xfrm>
          <a:prstGeom prst="rect">
            <a:avLst/>
          </a:prstGeom>
          <a:solidFill>
            <a:srgbClr val="022C4A"/>
          </a:solidFill>
          <a:ln>
            <a:solidFill>
              <a:srgbClr val="E79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0731E5FC-8C00-892D-9C0F-B071C91CB7D2}"/>
              </a:ext>
            </a:extLst>
          </p:cNvPr>
          <p:cNvSpPr/>
          <p:nvPr/>
        </p:nvSpPr>
        <p:spPr>
          <a:xfrm>
            <a:off x="35307" y="1565493"/>
            <a:ext cx="2482934" cy="231475"/>
          </a:xfrm>
          <a:prstGeom prst="rect">
            <a:avLst/>
          </a:prstGeom>
          <a:solidFill>
            <a:srgbClr val="022C4A"/>
          </a:solidFill>
          <a:ln>
            <a:solidFill>
              <a:srgbClr val="E79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0" y="0"/>
            <a:ext cx="5143499" cy="659106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11415" y="521162"/>
            <a:ext cx="5143500" cy="533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400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Associação de Leucemia Mieloide Crônica com Retinopatia de </a:t>
            </a:r>
            <a:r>
              <a:rPr lang="pt-BR" sz="1400" b="1" dirty="0" err="1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Purtscher</a:t>
            </a:r>
            <a:r>
              <a:rPr lang="pt-BR" sz="1400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-Like</a:t>
            </a:r>
            <a:endParaRPr lang="en-US" sz="1400" dirty="0"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36370" y="942906"/>
            <a:ext cx="49480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11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Ana Paula Farias Lima, Adilson Vilas Boas Júnior, Bernardo Lannes Ventura, Thamires </a:t>
            </a:r>
            <a:r>
              <a:rPr lang="pt-BR" altLang="pt-BR" sz="1100" b="1" dirty="0" err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Iesi</a:t>
            </a:r>
            <a:r>
              <a:rPr lang="pt-BR" altLang="pt-BR" sz="11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 de Lima, Diego Costa de Freitas, </a:t>
            </a:r>
            <a:r>
              <a:rPr lang="pt-BR" altLang="pt-BR" sz="1100" b="1" dirty="0" err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Affou</a:t>
            </a:r>
            <a:r>
              <a:rPr lang="pt-BR" altLang="pt-BR" sz="11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 Madi.</a:t>
            </a:r>
          </a:p>
          <a:p>
            <a:pPr algn="ctr"/>
            <a:r>
              <a:rPr lang="pt-BR" altLang="pt-BR" sz="1200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Hospital Santo Amaro – Guarujá/SP</a:t>
            </a:r>
          </a:p>
          <a:p>
            <a:pPr algn="ctr"/>
            <a:endParaRPr lang="en-US" altLang="pt-BR" sz="1400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BA146A1E-CCA9-5D17-7AFD-3B56DFEA61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726" y="1587833"/>
            <a:ext cx="2611558" cy="74486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12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Retinopatia de </a:t>
            </a:r>
            <a:r>
              <a:rPr lang="pt-BR" sz="1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Purtscher</a:t>
            </a: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-Like é uma </a:t>
            </a:r>
            <a:r>
              <a:rPr lang="pt-BR" sz="1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vasculopatia</a:t>
            </a: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retiniana de patogênese ainda desconhecida, acredita-se está envolvida com a ativação do sistema complemento induzida por lesão, especial o fator C5a, causando </a:t>
            </a:r>
            <a:r>
              <a:rPr lang="pt-BR" sz="1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leucoembolização</a:t>
            </a: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oclusão de pequenas arteríolas. Diversos fatores de risco estão ligados a doença, como: traumas, doenças autoimunes, pancreatite aguda, compressão torácica, insuficiência renal. </a:t>
            </a:r>
          </a:p>
          <a:p>
            <a:pPr marL="0" indent="0" algn="ctr">
              <a:buNone/>
            </a:pPr>
            <a:r>
              <a:rPr lang="pt-BR" sz="12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MÉTODOS</a:t>
            </a:r>
          </a:p>
          <a:p>
            <a:pPr marL="0" indent="0" algn="just">
              <a:buNone/>
            </a:pP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Relato de Caso de Retinopatia de </a:t>
            </a:r>
            <a:r>
              <a:rPr lang="pt-BR" sz="1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Purtscher-Like;</a:t>
            </a:r>
            <a:r>
              <a:rPr lang="pt-BR" sz="1200" b="1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endParaRPr lang="pt-BR" sz="1200" b="1" kern="1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1200" b="1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RESULTADOS</a:t>
            </a:r>
          </a:p>
          <a:p>
            <a:pPr marL="0" indent="0" algn="just">
              <a:buNone/>
            </a:pP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Paciente 37 anos, sexo masculino, internado devido a sintomas constitucionais (perda de peso abrupta, manchas na pele, febre e dor abdominal) e durante a internação apresentou queixa de embaçamento visual bilateral, agudo e progressivo.  Ao exame oftalmológico, acuidade visual 20/30 em ambos os olhos, reflexo </a:t>
            </a:r>
            <a:r>
              <a:rPr lang="pt-BR" sz="1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fotomotor</a:t>
            </a: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consensual preservados, pressão intraocular e biomicroscopia sem alterações, fundoscopia em ambos olhos apresentando áreas de manchas algodonosas, presença de </a:t>
            </a:r>
            <a:r>
              <a:rPr lang="pt-BR" sz="1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flecks</a:t>
            </a: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purtscher</a:t>
            </a: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discretas hemorragias em chama de vela peridiscais. (Figura 1). Paciente sendo investigado durante internação e tendo como diagnóstico de Leucemia Mieloide Crônica pelo aspirado de medula óssea. A conduta oftalmológica foi expectante. </a:t>
            </a:r>
            <a:endParaRPr lang="pt-BR" sz="12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1200" b="1" kern="1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C1BEE94B-B39B-27AF-1A68-FC79114FAF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625262" y="1565493"/>
            <a:ext cx="2450071" cy="74979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12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IMAGENS</a:t>
            </a:r>
          </a:p>
          <a:p>
            <a:pPr marL="0" indent="0" algn="ctr">
              <a:buNone/>
            </a:pPr>
            <a:endParaRPr lang="pt-BR" sz="12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12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12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12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12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12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12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12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12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12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12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12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12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  <a:p>
            <a:pPr marL="0" indent="0" algn="just">
              <a:buNone/>
            </a:pP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desenvolvimento da Retinopatia de </a:t>
            </a:r>
            <a:r>
              <a:rPr lang="pt-BR" sz="1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Purtscher</a:t>
            </a: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-Like tem associação comum com traumas, mas é importante ressaltar outras condições patológicas que estão relacionadas a essa doença. No caso descrito, a Leucemia Mieloide Crônica, pode ter induzido a retinopatia devido a sua fisiopatologia de superprodução de granulócitos que pode ter estimulado o sistema complemento formando agregados </a:t>
            </a:r>
            <a:r>
              <a:rPr lang="pt-BR" sz="1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leucoplaquetários</a:t>
            </a: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levando a lesão endotelial.</a:t>
            </a:r>
          </a:p>
          <a:p>
            <a:pPr marL="0" indent="0" algn="ctr">
              <a:buNone/>
            </a:pPr>
            <a:r>
              <a:rPr lang="pt-BR" sz="1200" b="1" kern="100" dirty="0">
                <a:solidFill>
                  <a:schemeClr val="bg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PALAVRAS-CHAVES</a:t>
            </a:r>
          </a:p>
          <a:p>
            <a:pPr marL="0" indent="0" algn="just">
              <a:buNone/>
            </a:pP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Retinopatia, </a:t>
            </a:r>
            <a:r>
              <a:rPr lang="pt-BR" sz="1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Purtscher</a:t>
            </a: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-like, </a:t>
            </a:r>
            <a:r>
              <a:rPr lang="pt-BR" sz="1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Flecks</a:t>
            </a: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r>
              <a:rPr lang="pt-BR" sz="1200" b="1" kern="100" dirty="0">
                <a:solidFill>
                  <a:schemeClr val="bg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pt-BR" sz="1200" b="1" kern="100" dirty="0">
                <a:solidFill>
                  <a:schemeClr val="bg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BIBLIOGRAFIAS</a:t>
            </a:r>
          </a:p>
          <a:p>
            <a:pPr marL="0" indent="0" algn="ctr">
              <a:buNone/>
            </a:pPr>
            <a:endParaRPr lang="pt-BR" sz="1200" b="1" kern="100" dirty="0">
              <a:solidFill>
                <a:schemeClr val="bg2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1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Imagem 19">
            <a:extLst>
              <a:ext uri="{FF2B5EF4-FFF2-40B4-BE49-F238E27FC236}">
                <a16:creationId xmlns:a16="http://schemas.microsoft.com/office/drawing/2014/main" id="{07B4DF6D-3E08-61DA-6AB1-FAE5CAF683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5177" y="1845160"/>
            <a:ext cx="2421741" cy="2220423"/>
          </a:xfrm>
          <a:prstGeom prst="rect">
            <a:avLst/>
          </a:prstGeom>
        </p:spPr>
      </p:pic>
      <p:sp>
        <p:nvSpPr>
          <p:cNvPr id="21" name="CaixaDeTexto 20">
            <a:extLst>
              <a:ext uri="{FF2B5EF4-FFF2-40B4-BE49-F238E27FC236}">
                <a16:creationId xmlns:a16="http://schemas.microsoft.com/office/drawing/2014/main" id="{E3364F14-C14F-52B8-0D8D-1839970AACBC}"/>
              </a:ext>
            </a:extLst>
          </p:cNvPr>
          <p:cNvSpPr txBox="1"/>
          <p:nvPr/>
        </p:nvSpPr>
        <p:spPr>
          <a:xfrm>
            <a:off x="2647901" y="7902718"/>
            <a:ext cx="2474195" cy="1133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i="0" dirty="0">
                <a:effectLst/>
                <a:latin typeface="Roboto" panose="02000000000000000000" pitchFamily="2" charset="0"/>
              </a:rPr>
              <a:t>FAWZI, </a:t>
            </a:r>
            <a:r>
              <a:rPr lang="pt-BR" sz="1100" i="0" dirty="0" err="1">
                <a:effectLst/>
                <a:latin typeface="Roboto" panose="02000000000000000000" pitchFamily="2" charset="0"/>
              </a:rPr>
              <a:t>Amani</a:t>
            </a:r>
            <a:r>
              <a:rPr lang="pt-BR" sz="1100" i="0" dirty="0">
                <a:effectLst/>
                <a:latin typeface="Roboto" panose="02000000000000000000" pitchFamily="2" charset="0"/>
              </a:rPr>
              <a:t> </a:t>
            </a:r>
            <a:r>
              <a:rPr lang="pt-BR" sz="1100" i="1" dirty="0">
                <a:effectLst/>
                <a:latin typeface="Roboto" panose="02000000000000000000" pitchFamily="2" charset="0"/>
              </a:rPr>
              <a:t>et al</a:t>
            </a:r>
            <a:r>
              <a:rPr lang="pt-BR" sz="1100" i="0" dirty="0">
                <a:effectLst/>
                <a:latin typeface="Roboto" panose="02000000000000000000" pitchFamily="2" charset="0"/>
              </a:rPr>
              <a:t>. Retina </a:t>
            </a:r>
            <a:r>
              <a:rPr lang="pt-BR" sz="1100" i="0" dirty="0" err="1">
                <a:effectLst/>
                <a:latin typeface="Roboto" panose="02000000000000000000" pitchFamily="2" charset="0"/>
              </a:rPr>
              <a:t>and</a:t>
            </a:r>
            <a:r>
              <a:rPr lang="pt-BR" sz="1100" i="0" dirty="0">
                <a:effectLst/>
                <a:latin typeface="Roboto" panose="02000000000000000000" pitchFamily="2" charset="0"/>
              </a:rPr>
              <a:t> </a:t>
            </a:r>
            <a:r>
              <a:rPr lang="pt-BR" sz="1100" i="0" dirty="0" err="1">
                <a:effectLst/>
                <a:latin typeface="Roboto" panose="02000000000000000000" pitchFamily="2" charset="0"/>
              </a:rPr>
              <a:t>Vitreous</a:t>
            </a:r>
            <a:r>
              <a:rPr lang="pt-BR" sz="1100" i="0" dirty="0">
                <a:effectLst/>
                <a:latin typeface="Roboto" panose="02000000000000000000" pitchFamily="2" charset="0"/>
              </a:rPr>
              <a:t>: Basic </a:t>
            </a:r>
            <a:r>
              <a:rPr lang="pt-BR" sz="1100" i="0" dirty="0" err="1">
                <a:effectLst/>
                <a:latin typeface="Roboto" panose="02000000000000000000" pitchFamily="2" charset="0"/>
              </a:rPr>
              <a:t>and</a:t>
            </a:r>
            <a:r>
              <a:rPr lang="pt-BR" sz="1100" i="0" dirty="0">
                <a:effectLst/>
                <a:latin typeface="Roboto" panose="02000000000000000000" pitchFamily="2" charset="0"/>
              </a:rPr>
              <a:t> Clinical Science </a:t>
            </a:r>
            <a:r>
              <a:rPr lang="pt-BR" sz="1100" i="0" dirty="0" err="1">
                <a:effectLst/>
                <a:latin typeface="Roboto" panose="02000000000000000000" pitchFamily="2" charset="0"/>
              </a:rPr>
              <a:t>Course</a:t>
            </a:r>
            <a:r>
              <a:rPr lang="pt-BR" sz="1100" i="0" dirty="0">
                <a:effectLst/>
                <a:latin typeface="Roboto" panose="02000000000000000000" pitchFamily="2" charset="0"/>
              </a:rPr>
              <a:t>. 12. ed. San Francisco, CA: American </a:t>
            </a:r>
            <a:r>
              <a:rPr lang="pt-BR" sz="1100" i="0" dirty="0" err="1">
                <a:effectLst/>
                <a:latin typeface="Roboto" panose="02000000000000000000" pitchFamily="2" charset="0"/>
              </a:rPr>
              <a:t>Academy</a:t>
            </a:r>
            <a:r>
              <a:rPr lang="pt-BR" sz="1100" i="0" dirty="0">
                <a:effectLst/>
                <a:latin typeface="Roboto" panose="02000000000000000000" pitchFamily="2" charset="0"/>
              </a:rPr>
              <a:t> </a:t>
            </a:r>
            <a:r>
              <a:rPr lang="pt-BR" sz="1100" i="0" dirty="0" err="1">
                <a:effectLst/>
                <a:latin typeface="Roboto" panose="02000000000000000000" pitchFamily="2" charset="0"/>
              </a:rPr>
              <a:t>of</a:t>
            </a:r>
            <a:r>
              <a:rPr lang="pt-BR" sz="1100" i="0" dirty="0">
                <a:effectLst/>
                <a:latin typeface="Roboto" panose="02000000000000000000" pitchFamily="2" charset="0"/>
              </a:rPr>
              <a:t> </a:t>
            </a:r>
            <a:r>
              <a:rPr lang="pt-BR" sz="1100" i="0" dirty="0" err="1">
                <a:effectLst/>
                <a:latin typeface="Roboto" panose="02000000000000000000" pitchFamily="2" charset="0"/>
              </a:rPr>
              <a:t>Ophthalmology</a:t>
            </a:r>
            <a:r>
              <a:rPr lang="pt-BR" sz="1100" i="0" dirty="0">
                <a:effectLst/>
                <a:latin typeface="Roboto" panose="02000000000000000000" pitchFamily="2" charset="0"/>
              </a:rPr>
              <a:t>, </a:t>
            </a:r>
            <a:r>
              <a:rPr lang="pt-BR" sz="1100" i="1" dirty="0">
                <a:effectLst/>
                <a:latin typeface="Roboto" panose="02000000000000000000" pitchFamily="2" charset="0"/>
              </a:rPr>
              <a:t>Ano da Publicação 2022-2023.</a:t>
            </a:r>
            <a:r>
              <a:rPr lang="pt-BR" sz="1100" i="0" dirty="0">
                <a:effectLst/>
                <a:latin typeface="Roboto" panose="02000000000000000000" pitchFamily="2" charset="0"/>
              </a:rPr>
              <a:t> 1-529 p.</a:t>
            </a:r>
            <a:endParaRPr lang="pt-BR" sz="1100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48F3D0E-F263-33A5-843B-770E064BDF31}"/>
              </a:ext>
            </a:extLst>
          </p:cNvPr>
          <p:cNvSpPr txBox="1"/>
          <p:nvPr/>
        </p:nvSpPr>
        <p:spPr>
          <a:xfrm>
            <a:off x="3003798" y="4017760"/>
            <a:ext cx="33193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800" dirty="0"/>
              <a:t>Figura 1: manchas algodonosas, </a:t>
            </a:r>
            <a:r>
              <a:rPr lang="pt-BR" sz="800" dirty="0" err="1"/>
              <a:t>flecks</a:t>
            </a:r>
            <a:r>
              <a:rPr lang="pt-BR" sz="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34094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357</Words>
  <Application>Microsoft Office PowerPoint</Application>
  <PresentationFormat>Apresentação na tela (16:9)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Ana Paula Farias Lima</cp:lastModifiedBy>
  <cp:revision>17</cp:revision>
  <dcterms:created xsi:type="dcterms:W3CDTF">2024-01-09T13:58:08Z</dcterms:created>
  <dcterms:modified xsi:type="dcterms:W3CDTF">2024-01-31T01:34:44Z</dcterms:modified>
</cp:coreProperties>
</file>