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3"/>
  </p:notesMasterIdLst>
  <p:sldIdLst>
    <p:sldId id="256" r:id="rId2"/>
  </p:sldIdLst>
  <p:sldSz cx="5143500" cy="91440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276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latin typeface="Calibri" panose="020F0502020204030204"/>
                <a:ea typeface="Calibri" panose="020F0502020204030204"/>
                <a:cs typeface="Calibri" panose="020F0502020204030204"/>
                <a:sym typeface="Calibri" panose="020F0502020204030204"/>
              </a:defRPr>
            </a:lvl9pPr>
          </a:lstStyle>
          <a:p>
            <a:endParaRPr/>
          </a:p>
        </p:txBody>
      </p:sp>
    </p:spTree>
    <p:extLst>
      <p:ext uri="{BB962C8B-B14F-4D97-AF65-F5344CB8AC3E}">
        <p14:creationId xmlns:p14="http://schemas.microsoft.com/office/powerpoint/2010/main" val="16682236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7124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385763" y="2840568"/>
            <a:ext cx="4371977" cy="1960035"/>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3"/>
          <p:cNvSpPr txBox="1">
            <a:spLocks noGrp="1"/>
          </p:cNvSpPr>
          <p:nvPr>
            <p:ph type="body" idx="1"/>
          </p:nvPr>
        </p:nvSpPr>
        <p:spPr>
          <a:xfrm>
            <a:off x="771525" y="5181600"/>
            <a:ext cx="3600450" cy="233680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700"/>
              </a:spcBef>
              <a:spcAft>
                <a:spcPts val="0"/>
              </a:spcAft>
              <a:buClr>
                <a:srgbClr val="888888"/>
              </a:buClr>
              <a:buSzPts val="3200"/>
              <a:buFont typeface="Calibri" panose="020F0502020204030204"/>
              <a:buNone/>
              <a:defRPr>
                <a:solidFill>
                  <a:srgbClr val="888888"/>
                </a:solidFill>
              </a:defRPr>
            </a:lvl1pPr>
            <a:lvl2pPr marL="914400" lvl="1" indent="-228600" algn="ctr">
              <a:lnSpc>
                <a:spcPct val="100000"/>
              </a:lnSpc>
              <a:spcBef>
                <a:spcPts val="700"/>
              </a:spcBef>
              <a:spcAft>
                <a:spcPts val="0"/>
              </a:spcAft>
              <a:buClr>
                <a:srgbClr val="888888"/>
              </a:buClr>
              <a:buSzPts val="3200"/>
              <a:buFont typeface="Calibri" panose="020F0502020204030204"/>
              <a:buNone/>
              <a:defRPr>
                <a:solidFill>
                  <a:srgbClr val="888888"/>
                </a:solidFill>
              </a:defRPr>
            </a:lvl2pPr>
            <a:lvl3pPr marL="1371600" lvl="2" indent="-228600" algn="ctr">
              <a:lnSpc>
                <a:spcPct val="100000"/>
              </a:lnSpc>
              <a:spcBef>
                <a:spcPts val="700"/>
              </a:spcBef>
              <a:spcAft>
                <a:spcPts val="0"/>
              </a:spcAft>
              <a:buClr>
                <a:srgbClr val="888888"/>
              </a:buClr>
              <a:buSzPts val="3200"/>
              <a:buFont typeface="Calibri" panose="020F0502020204030204"/>
              <a:buNone/>
              <a:defRPr>
                <a:solidFill>
                  <a:srgbClr val="888888"/>
                </a:solidFill>
              </a:defRPr>
            </a:lvl3pPr>
            <a:lvl4pPr marL="1828800" lvl="3" indent="-228600" algn="ctr">
              <a:lnSpc>
                <a:spcPct val="100000"/>
              </a:lnSpc>
              <a:spcBef>
                <a:spcPts val="700"/>
              </a:spcBef>
              <a:spcAft>
                <a:spcPts val="0"/>
              </a:spcAft>
              <a:buClr>
                <a:srgbClr val="888888"/>
              </a:buClr>
              <a:buSzPts val="3200"/>
              <a:buFont typeface="Calibri" panose="020F0502020204030204"/>
              <a:buNone/>
              <a:defRPr>
                <a:solidFill>
                  <a:srgbClr val="888888"/>
                </a:solidFill>
              </a:defRPr>
            </a:lvl4pPr>
            <a:lvl5pPr marL="2286000" lvl="4" indent="-228600" algn="ctr">
              <a:lnSpc>
                <a:spcPct val="100000"/>
              </a:lnSpc>
              <a:spcBef>
                <a:spcPts val="700"/>
              </a:spcBef>
              <a:spcAft>
                <a:spcPts val="0"/>
              </a:spcAft>
              <a:buClr>
                <a:srgbClr val="888888"/>
              </a:buClr>
              <a:buSzPts val="3200"/>
              <a:buFont typeface="Calibri" panose="020F0502020204030204"/>
              <a:buNone/>
              <a:defRPr>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2" name="Google Shape;12;p3"/>
          <p:cNvSpPr txBox="1">
            <a:spLocks noGrp="1"/>
          </p:cNvSpPr>
          <p:nvPr>
            <p:ph type="sldNum" idx="12"/>
          </p:nvPr>
        </p:nvSpPr>
        <p:spPr>
          <a:xfrm>
            <a:off x="4627703" y="8594398"/>
            <a:ext cx="258622" cy="248304"/>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conteúdo" type="tx">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257175" y="366183"/>
            <a:ext cx="462915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5" name="Google Shape;15;p4"/>
          <p:cNvSpPr txBox="1">
            <a:spLocks noGrp="1"/>
          </p:cNvSpPr>
          <p:nvPr>
            <p:ph type="body" idx="1"/>
          </p:nvPr>
        </p:nvSpPr>
        <p:spPr>
          <a:xfrm>
            <a:off x="257175" y="2133600"/>
            <a:ext cx="4629150" cy="6034619"/>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6" name="Google Shape;16;p4"/>
          <p:cNvSpPr txBox="1">
            <a:spLocks noGrp="1"/>
          </p:cNvSpPr>
          <p:nvPr>
            <p:ph type="sldNum" idx="12"/>
          </p:nvPr>
        </p:nvSpPr>
        <p:spPr>
          <a:xfrm>
            <a:off x="4627703" y="8594398"/>
            <a:ext cx="258622" cy="248304"/>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beçalho da Seção">
  <p:cSld name="Cabeçalho da Seção">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406300" y="5875866"/>
            <a:ext cx="4371977" cy="1816102"/>
          </a:xfrm>
          <a:prstGeom prst="rect">
            <a:avLst/>
          </a:prstGeom>
          <a:noFill/>
          <a:ln>
            <a:noFill/>
          </a:ln>
        </p:spPr>
        <p:txBody>
          <a:bodyPr spcFirstLastPara="1" wrap="square" lIns="45700" tIns="45700" rIns="45700" bIns="45700" anchor="t" anchorCtr="0">
            <a:normAutofit/>
          </a:bodyPr>
          <a:lstStyle>
            <a:lvl1pPr lvl="0" algn="l">
              <a:lnSpc>
                <a:spcPct val="100000"/>
              </a:lnSpc>
              <a:spcBef>
                <a:spcPts val="0"/>
              </a:spcBef>
              <a:spcAft>
                <a:spcPts val="0"/>
              </a:spcAft>
              <a:buClr>
                <a:srgbClr val="000000"/>
              </a:buClr>
              <a:buSzPts val="4000"/>
              <a:buFont typeface="Calibri" panose="020F0502020204030204"/>
              <a:buNone/>
              <a:defRPr sz="4000" b="1" cap="none"/>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9" name="Google Shape;19;p5"/>
          <p:cNvSpPr txBox="1">
            <a:spLocks noGrp="1"/>
          </p:cNvSpPr>
          <p:nvPr>
            <p:ph type="body" idx="1"/>
          </p:nvPr>
        </p:nvSpPr>
        <p:spPr>
          <a:xfrm>
            <a:off x="406300" y="3875618"/>
            <a:ext cx="4371977" cy="2000251"/>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400"/>
              </a:spcBef>
              <a:spcAft>
                <a:spcPts val="0"/>
              </a:spcAft>
              <a:buClr>
                <a:srgbClr val="888888"/>
              </a:buClr>
              <a:buSzPts val="2000"/>
              <a:buFont typeface="Calibri" panose="020F0502020204030204"/>
              <a:buNone/>
              <a:defRPr sz="2000">
                <a:solidFill>
                  <a:srgbClr val="888888"/>
                </a:solidFill>
              </a:defRPr>
            </a:lvl1pPr>
            <a:lvl2pPr marL="914400" lvl="1" indent="-228600" algn="l">
              <a:lnSpc>
                <a:spcPct val="100000"/>
              </a:lnSpc>
              <a:spcBef>
                <a:spcPts val="400"/>
              </a:spcBef>
              <a:spcAft>
                <a:spcPts val="0"/>
              </a:spcAft>
              <a:buClr>
                <a:srgbClr val="888888"/>
              </a:buClr>
              <a:buSzPts val="2000"/>
              <a:buFont typeface="Calibri" panose="020F0502020204030204"/>
              <a:buNone/>
              <a:defRPr sz="2000">
                <a:solidFill>
                  <a:srgbClr val="888888"/>
                </a:solidFill>
              </a:defRPr>
            </a:lvl2pPr>
            <a:lvl3pPr marL="1371600" lvl="2" indent="-228600" algn="l">
              <a:lnSpc>
                <a:spcPct val="100000"/>
              </a:lnSpc>
              <a:spcBef>
                <a:spcPts val="400"/>
              </a:spcBef>
              <a:spcAft>
                <a:spcPts val="0"/>
              </a:spcAft>
              <a:buClr>
                <a:srgbClr val="888888"/>
              </a:buClr>
              <a:buSzPts val="2000"/>
              <a:buFont typeface="Calibri" panose="020F0502020204030204"/>
              <a:buNone/>
              <a:defRPr sz="2000">
                <a:solidFill>
                  <a:srgbClr val="888888"/>
                </a:solidFill>
              </a:defRPr>
            </a:lvl3pPr>
            <a:lvl4pPr marL="1828800" lvl="3" indent="-228600" algn="l">
              <a:lnSpc>
                <a:spcPct val="100000"/>
              </a:lnSpc>
              <a:spcBef>
                <a:spcPts val="400"/>
              </a:spcBef>
              <a:spcAft>
                <a:spcPts val="0"/>
              </a:spcAft>
              <a:buClr>
                <a:srgbClr val="888888"/>
              </a:buClr>
              <a:buSzPts val="2000"/>
              <a:buFont typeface="Calibri" panose="020F0502020204030204"/>
              <a:buNone/>
              <a:defRPr sz="2000">
                <a:solidFill>
                  <a:srgbClr val="888888"/>
                </a:solidFill>
              </a:defRPr>
            </a:lvl4pPr>
            <a:lvl5pPr marL="2286000" lvl="4" indent="-228600" algn="l">
              <a:lnSpc>
                <a:spcPct val="100000"/>
              </a:lnSpc>
              <a:spcBef>
                <a:spcPts val="400"/>
              </a:spcBef>
              <a:spcAft>
                <a:spcPts val="0"/>
              </a:spcAft>
              <a:buClr>
                <a:srgbClr val="888888"/>
              </a:buClr>
              <a:buSzPts val="2000"/>
              <a:buFont typeface="Calibri" panose="020F0502020204030204"/>
              <a:buNone/>
              <a:defRPr sz="2000">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0" name="Google Shape;20;p5"/>
          <p:cNvSpPr txBox="1">
            <a:spLocks noGrp="1"/>
          </p:cNvSpPr>
          <p:nvPr>
            <p:ph type="sldNum" idx="12"/>
          </p:nvPr>
        </p:nvSpPr>
        <p:spPr>
          <a:xfrm>
            <a:off x="4627703" y="8594398"/>
            <a:ext cx="258622" cy="248304"/>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as Partes de Conteúdo">
  <p:cSld name="Duas Partes de Conteúdo">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257175" y="366183"/>
            <a:ext cx="462915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3" name="Google Shape;23;p6"/>
          <p:cNvSpPr txBox="1">
            <a:spLocks noGrp="1"/>
          </p:cNvSpPr>
          <p:nvPr>
            <p:ph type="body" idx="1"/>
          </p:nvPr>
        </p:nvSpPr>
        <p:spPr>
          <a:xfrm>
            <a:off x="257175" y="2133600"/>
            <a:ext cx="2271715" cy="6034619"/>
          </a:xfrm>
          <a:prstGeom prst="rect">
            <a:avLst/>
          </a:prstGeom>
          <a:noFill/>
          <a:ln>
            <a:noFill/>
          </a:ln>
        </p:spPr>
        <p:txBody>
          <a:bodyPr spcFirstLastPara="1" wrap="square" lIns="45700" tIns="45700" rIns="45700" bIns="45700" anchor="t" anchorCtr="0">
            <a:normAutofit/>
          </a:bodyPr>
          <a:lstStyle>
            <a:lvl1pPr marL="457200" lvl="0" indent="-406400" algn="l">
              <a:lnSpc>
                <a:spcPct val="100000"/>
              </a:lnSpc>
              <a:spcBef>
                <a:spcPts val="600"/>
              </a:spcBef>
              <a:spcAft>
                <a:spcPts val="0"/>
              </a:spcAft>
              <a:buClr>
                <a:srgbClr val="000000"/>
              </a:buClr>
              <a:buSzPts val="2800"/>
              <a:buChar char="•"/>
              <a:defRPr sz="2800"/>
            </a:lvl1pPr>
            <a:lvl2pPr marL="914400" lvl="1" indent="-406400" algn="l">
              <a:lnSpc>
                <a:spcPct val="100000"/>
              </a:lnSpc>
              <a:spcBef>
                <a:spcPts val="600"/>
              </a:spcBef>
              <a:spcAft>
                <a:spcPts val="0"/>
              </a:spcAft>
              <a:buClr>
                <a:srgbClr val="000000"/>
              </a:buClr>
              <a:buSzPts val="2800"/>
              <a:buChar char="–"/>
              <a:defRPr sz="2800"/>
            </a:lvl2pPr>
            <a:lvl3pPr marL="1371600" lvl="2" indent="-406400" algn="l">
              <a:lnSpc>
                <a:spcPct val="100000"/>
              </a:lnSpc>
              <a:spcBef>
                <a:spcPts val="600"/>
              </a:spcBef>
              <a:spcAft>
                <a:spcPts val="0"/>
              </a:spcAft>
              <a:buClr>
                <a:srgbClr val="000000"/>
              </a:buClr>
              <a:buSzPts val="2800"/>
              <a:buChar char="•"/>
              <a:defRPr sz="2800"/>
            </a:lvl3pPr>
            <a:lvl4pPr marL="1828800" lvl="3" indent="-406400" algn="l">
              <a:lnSpc>
                <a:spcPct val="100000"/>
              </a:lnSpc>
              <a:spcBef>
                <a:spcPts val="600"/>
              </a:spcBef>
              <a:spcAft>
                <a:spcPts val="0"/>
              </a:spcAft>
              <a:buClr>
                <a:srgbClr val="000000"/>
              </a:buClr>
              <a:buSzPts val="2800"/>
              <a:buChar char="–"/>
              <a:defRPr sz="2800"/>
            </a:lvl4pPr>
            <a:lvl5pPr marL="2286000" lvl="4" indent="-406400" algn="l">
              <a:lnSpc>
                <a:spcPct val="100000"/>
              </a:lnSpc>
              <a:spcBef>
                <a:spcPts val="600"/>
              </a:spcBef>
              <a:spcAft>
                <a:spcPts val="0"/>
              </a:spcAft>
              <a:buClr>
                <a:srgbClr val="000000"/>
              </a:buClr>
              <a:buSzPts val="2800"/>
              <a:buChar char="»"/>
              <a:defRPr sz="28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4" name="Google Shape;24;p6"/>
          <p:cNvSpPr txBox="1">
            <a:spLocks noGrp="1"/>
          </p:cNvSpPr>
          <p:nvPr>
            <p:ph type="sldNum" idx="12"/>
          </p:nvPr>
        </p:nvSpPr>
        <p:spPr>
          <a:xfrm>
            <a:off x="4627703" y="8594398"/>
            <a:ext cx="258622" cy="248304"/>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p:cSld name="Comparação">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257175" y="366183"/>
            <a:ext cx="462915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7" name="Google Shape;27;p7"/>
          <p:cNvSpPr txBox="1">
            <a:spLocks noGrp="1"/>
          </p:cNvSpPr>
          <p:nvPr>
            <p:ph type="body" idx="1"/>
          </p:nvPr>
        </p:nvSpPr>
        <p:spPr>
          <a:xfrm>
            <a:off x="257175" y="2046815"/>
            <a:ext cx="2272608" cy="853018"/>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500"/>
              </a:spcBef>
              <a:spcAft>
                <a:spcPts val="0"/>
              </a:spcAft>
              <a:buClr>
                <a:srgbClr val="000000"/>
              </a:buClr>
              <a:buSzPts val="2400"/>
              <a:buFont typeface="Calibri" panose="020F0502020204030204"/>
              <a:buNone/>
              <a:defRPr sz="2400" b="1"/>
            </a:lvl1pPr>
            <a:lvl2pPr marL="914400" lvl="1" indent="-228600" algn="l">
              <a:lnSpc>
                <a:spcPct val="100000"/>
              </a:lnSpc>
              <a:spcBef>
                <a:spcPts val="500"/>
              </a:spcBef>
              <a:spcAft>
                <a:spcPts val="0"/>
              </a:spcAft>
              <a:buClr>
                <a:srgbClr val="000000"/>
              </a:buClr>
              <a:buSzPts val="2400"/>
              <a:buFont typeface="Calibri" panose="020F0502020204030204"/>
              <a:buNone/>
              <a:defRPr sz="2400" b="1"/>
            </a:lvl2pPr>
            <a:lvl3pPr marL="1371600" lvl="2" indent="-228600" algn="l">
              <a:lnSpc>
                <a:spcPct val="100000"/>
              </a:lnSpc>
              <a:spcBef>
                <a:spcPts val="500"/>
              </a:spcBef>
              <a:spcAft>
                <a:spcPts val="0"/>
              </a:spcAft>
              <a:buClr>
                <a:srgbClr val="000000"/>
              </a:buClr>
              <a:buSzPts val="2400"/>
              <a:buFont typeface="Calibri" panose="020F0502020204030204"/>
              <a:buNone/>
              <a:defRPr sz="2400" b="1"/>
            </a:lvl3pPr>
            <a:lvl4pPr marL="1828800" lvl="3" indent="-228600" algn="l">
              <a:lnSpc>
                <a:spcPct val="100000"/>
              </a:lnSpc>
              <a:spcBef>
                <a:spcPts val="500"/>
              </a:spcBef>
              <a:spcAft>
                <a:spcPts val="0"/>
              </a:spcAft>
              <a:buClr>
                <a:srgbClr val="000000"/>
              </a:buClr>
              <a:buSzPts val="2400"/>
              <a:buFont typeface="Calibri" panose="020F0502020204030204"/>
              <a:buNone/>
              <a:defRPr sz="2400" b="1"/>
            </a:lvl4pPr>
            <a:lvl5pPr marL="2286000" lvl="4" indent="-228600" algn="l">
              <a:lnSpc>
                <a:spcPct val="100000"/>
              </a:lnSpc>
              <a:spcBef>
                <a:spcPts val="500"/>
              </a:spcBef>
              <a:spcAft>
                <a:spcPts val="0"/>
              </a:spcAft>
              <a:buClr>
                <a:srgbClr val="000000"/>
              </a:buClr>
              <a:buSzPts val="2400"/>
              <a:buFont typeface="Calibri" panose="020F0502020204030204"/>
              <a:buNone/>
              <a:defRPr sz="2400" b="1"/>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8" name="Google Shape;28;p7"/>
          <p:cNvSpPr txBox="1">
            <a:spLocks noGrp="1"/>
          </p:cNvSpPr>
          <p:nvPr>
            <p:ph type="body" idx="2"/>
          </p:nvPr>
        </p:nvSpPr>
        <p:spPr>
          <a:xfrm>
            <a:off x="2612825" y="2046815"/>
            <a:ext cx="2273500" cy="853016"/>
          </a:xfrm>
          <a:prstGeom prst="rect">
            <a:avLst/>
          </a:prstGeom>
          <a:noFill/>
          <a:ln>
            <a:noFill/>
          </a:ln>
        </p:spPr>
        <p:txBody>
          <a:bodyPr spcFirstLastPara="1" wrap="square" lIns="45700" tIns="45700" rIns="45700" bIns="45700" anchor="b"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9" name="Google Shape;29;p7"/>
          <p:cNvSpPr txBox="1">
            <a:spLocks noGrp="1"/>
          </p:cNvSpPr>
          <p:nvPr>
            <p:ph type="sldNum" idx="12"/>
          </p:nvPr>
        </p:nvSpPr>
        <p:spPr>
          <a:xfrm>
            <a:off x="4627703" y="8594398"/>
            <a:ext cx="258622" cy="248304"/>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mente título">
  <p:cSld name="Somente título">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257175" y="366183"/>
            <a:ext cx="462915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2" name="Google Shape;32;p8"/>
          <p:cNvSpPr txBox="1">
            <a:spLocks noGrp="1"/>
          </p:cNvSpPr>
          <p:nvPr>
            <p:ph type="sldNum" idx="12"/>
          </p:nvPr>
        </p:nvSpPr>
        <p:spPr>
          <a:xfrm>
            <a:off x="4627703" y="8594398"/>
            <a:ext cx="258622" cy="248304"/>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m branco">
  <p:cSld name="Em branco">
    <p:spTree>
      <p:nvGrpSpPr>
        <p:cNvPr id="1" name="Shape 33"/>
        <p:cNvGrpSpPr/>
        <p:nvPr/>
      </p:nvGrpSpPr>
      <p:grpSpPr>
        <a:xfrm>
          <a:off x="0" y="0"/>
          <a:ext cx="0" cy="0"/>
          <a:chOff x="0" y="0"/>
          <a:chExt cx="0" cy="0"/>
        </a:xfrm>
      </p:grpSpPr>
      <p:sp>
        <p:nvSpPr>
          <p:cNvPr id="34" name="Google Shape;34;p9"/>
          <p:cNvSpPr txBox="1">
            <a:spLocks noGrp="1"/>
          </p:cNvSpPr>
          <p:nvPr>
            <p:ph type="sldNum" idx="12"/>
          </p:nvPr>
        </p:nvSpPr>
        <p:spPr>
          <a:xfrm>
            <a:off x="4627703" y="8594398"/>
            <a:ext cx="258622" cy="248304"/>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p:cSld name="Conteúdo com Legenda">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257175" y="364066"/>
            <a:ext cx="1692176" cy="1549401"/>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2000"/>
              <a:buFont typeface="Calibri" panose="020F0502020204030204"/>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7" name="Google Shape;37;p10"/>
          <p:cNvSpPr txBox="1">
            <a:spLocks noGrp="1"/>
          </p:cNvSpPr>
          <p:nvPr>
            <p:ph type="body" idx="1"/>
          </p:nvPr>
        </p:nvSpPr>
        <p:spPr>
          <a:xfrm>
            <a:off x="2010966" y="364066"/>
            <a:ext cx="2875359" cy="7804153"/>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8" name="Google Shape;38;p10"/>
          <p:cNvSpPr txBox="1">
            <a:spLocks noGrp="1"/>
          </p:cNvSpPr>
          <p:nvPr>
            <p:ph type="body" idx="2"/>
          </p:nvPr>
        </p:nvSpPr>
        <p:spPr>
          <a:xfrm>
            <a:off x="257175" y="1913465"/>
            <a:ext cx="1692176" cy="6254755"/>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9" name="Google Shape;39;p10"/>
          <p:cNvSpPr txBox="1">
            <a:spLocks noGrp="1"/>
          </p:cNvSpPr>
          <p:nvPr>
            <p:ph type="sldNum" idx="12"/>
          </p:nvPr>
        </p:nvSpPr>
        <p:spPr>
          <a:xfrm>
            <a:off x="4627703" y="8594398"/>
            <a:ext cx="258622" cy="248304"/>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p:cSld name="Imagem com Legenda">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1008162" y="6400800"/>
            <a:ext cx="3086101" cy="755652"/>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2000"/>
              <a:buFont typeface="Calibri" panose="020F0502020204030204"/>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2" name="Google Shape;42;p11"/>
          <p:cNvSpPr>
            <a:spLocks noGrp="1"/>
          </p:cNvSpPr>
          <p:nvPr>
            <p:ph type="pic" idx="2"/>
          </p:nvPr>
        </p:nvSpPr>
        <p:spPr>
          <a:xfrm>
            <a:off x="1008162" y="817032"/>
            <a:ext cx="3086101" cy="5486402"/>
          </a:xfrm>
          <a:prstGeom prst="rect">
            <a:avLst/>
          </a:prstGeom>
          <a:noFill/>
          <a:ln>
            <a:noFill/>
          </a:ln>
        </p:spPr>
      </p:sp>
      <p:sp>
        <p:nvSpPr>
          <p:cNvPr id="43" name="Google Shape;43;p11"/>
          <p:cNvSpPr txBox="1">
            <a:spLocks noGrp="1"/>
          </p:cNvSpPr>
          <p:nvPr>
            <p:ph type="body" idx="1"/>
          </p:nvPr>
        </p:nvSpPr>
        <p:spPr>
          <a:xfrm>
            <a:off x="1008162" y="7156450"/>
            <a:ext cx="3086101" cy="107315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300"/>
              </a:spcBef>
              <a:spcAft>
                <a:spcPts val="0"/>
              </a:spcAft>
              <a:buClr>
                <a:srgbClr val="000000"/>
              </a:buClr>
              <a:buSzPts val="1400"/>
              <a:buFont typeface="Calibri" panose="020F0502020204030204"/>
              <a:buNone/>
              <a:defRPr sz="1400"/>
            </a:lvl1pPr>
            <a:lvl2pPr marL="914400" lvl="1" indent="-228600" algn="l">
              <a:lnSpc>
                <a:spcPct val="100000"/>
              </a:lnSpc>
              <a:spcBef>
                <a:spcPts val="300"/>
              </a:spcBef>
              <a:spcAft>
                <a:spcPts val="0"/>
              </a:spcAft>
              <a:buClr>
                <a:srgbClr val="000000"/>
              </a:buClr>
              <a:buSzPts val="1400"/>
              <a:buFont typeface="Calibri" panose="020F0502020204030204"/>
              <a:buNone/>
              <a:defRPr sz="1400"/>
            </a:lvl2pPr>
            <a:lvl3pPr marL="1371600" lvl="2" indent="-228600" algn="l">
              <a:lnSpc>
                <a:spcPct val="100000"/>
              </a:lnSpc>
              <a:spcBef>
                <a:spcPts val="300"/>
              </a:spcBef>
              <a:spcAft>
                <a:spcPts val="0"/>
              </a:spcAft>
              <a:buClr>
                <a:srgbClr val="000000"/>
              </a:buClr>
              <a:buSzPts val="1400"/>
              <a:buFont typeface="Calibri" panose="020F0502020204030204"/>
              <a:buNone/>
              <a:defRPr sz="1400"/>
            </a:lvl3pPr>
            <a:lvl4pPr marL="1828800" lvl="3" indent="-228600" algn="l">
              <a:lnSpc>
                <a:spcPct val="100000"/>
              </a:lnSpc>
              <a:spcBef>
                <a:spcPts val="300"/>
              </a:spcBef>
              <a:spcAft>
                <a:spcPts val="0"/>
              </a:spcAft>
              <a:buClr>
                <a:srgbClr val="000000"/>
              </a:buClr>
              <a:buSzPts val="1400"/>
              <a:buFont typeface="Calibri" panose="020F0502020204030204"/>
              <a:buNone/>
              <a:defRPr sz="1400"/>
            </a:lvl4pPr>
            <a:lvl5pPr marL="2286000" lvl="4" indent="-228600" algn="l">
              <a:lnSpc>
                <a:spcPct val="100000"/>
              </a:lnSpc>
              <a:spcBef>
                <a:spcPts val="300"/>
              </a:spcBef>
              <a:spcAft>
                <a:spcPts val="0"/>
              </a:spcAft>
              <a:buClr>
                <a:srgbClr val="000000"/>
              </a:buClr>
              <a:buSzPts val="1400"/>
              <a:buFont typeface="Calibri" panose="020F0502020204030204"/>
              <a:buNone/>
              <a:defRPr sz="14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44" name="Google Shape;44;p11"/>
          <p:cNvSpPr txBox="1">
            <a:spLocks noGrp="1"/>
          </p:cNvSpPr>
          <p:nvPr>
            <p:ph type="sldNum" idx="12"/>
          </p:nvPr>
        </p:nvSpPr>
        <p:spPr>
          <a:xfrm>
            <a:off x="4627703" y="8594398"/>
            <a:ext cx="258622" cy="248304"/>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panose="020F0502020204030204"/>
              <a:buNone/>
              <a:defRPr sz="1200">
                <a:solidFill>
                  <a:srgbClr val="888888"/>
                </a:solidFill>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257175" y="366183"/>
            <a:ext cx="4629150" cy="1524001"/>
          </a:xfrm>
          <a:prstGeom prst="rect">
            <a:avLst/>
          </a:prstGeom>
          <a:noFill/>
          <a:ln>
            <a:noFill/>
          </a:ln>
        </p:spPr>
        <p:txBody>
          <a:bodyPr spcFirstLastPara="1" wrap="square" lIns="45700" tIns="45700" rIns="45700" bIns="45700" anchor="ctr" anchorCtr="0">
            <a:normAutofit/>
          </a:bodyPr>
          <a:lstStyle>
            <a:lvl1pPr marR="0" lvl="0" algn="ctr" rtl="0">
              <a:lnSpc>
                <a:spcPct val="100000"/>
              </a:lnSpc>
              <a:spcBef>
                <a:spcPts val="0"/>
              </a:spcBef>
              <a:spcAft>
                <a:spcPts val="0"/>
              </a:spcAft>
              <a:buClr>
                <a:srgbClr val="000000"/>
              </a:buClr>
              <a:buSzPts val="4400"/>
              <a:buFont typeface="Calibri" panose="020F0502020204030204"/>
              <a:buNone/>
              <a:defRPr sz="44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1pPr>
            <a:lvl2pPr marR="0" lvl="1" algn="ctr" rtl="0">
              <a:lnSpc>
                <a:spcPct val="100000"/>
              </a:lnSpc>
              <a:spcBef>
                <a:spcPts val="0"/>
              </a:spcBef>
              <a:spcAft>
                <a:spcPts val="0"/>
              </a:spcAft>
              <a:buClr>
                <a:srgbClr val="000000"/>
              </a:buClr>
              <a:buSzPts val="4400"/>
              <a:buFont typeface="Calibri" panose="020F0502020204030204"/>
              <a:buNone/>
              <a:defRPr sz="44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2pPr>
            <a:lvl3pPr marR="0" lvl="2" algn="ctr" rtl="0">
              <a:lnSpc>
                <a:spcPct val="100000"/>
              </a:lnSpc>
              <a:spcBef>
                <a:spcPts val="0"/>
              </a:spcBef>
              <a:spcAft>
                <a:spcPts val="0"/>
              </a:spcAft>
              <a:buClr>
                <a:srgbClr val="000000"/>
              </a:buClr>
              <a:buSzPts val="4400"/>
              <a:buFont typeface="Calibri" panose="020F0502020204030204"/>
              <a:buNone/>
              <a:defRPr sz="44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3pPr>
            <a:lvl4pPr marR="0" lvl="3" algn="ctr" rtl="0">
              <a:lnSpc>
                <a:spcPct val="100000"/>
              </a:lnSpc>
              <a:spcBef>
                <a:spcPts val="0"/>
              </a:spcBef>
              <a:spcAft>
                <a:spcPts val="0"/>
              </a:spcAft>
              <a:buClr>
                <a:srgbClr val="000000"/>
              </a:buClr>
              <a:buSzPts val="4400"/>
              <a:buFont typeface="Calibri" panose="020F0502020204030204"/>
              <a:buNone/>
              <a:defRPr sz="44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4pPr>
            <a:lvl5pPr marR="0" lvl="4" algn="ctr" rtl="0">
              <a:lnSpc>
                <a:spcPct val="100000"/>
              </a:lnSpc>
              <a:spcBef>
                <a:spcPts val="0"/>
              </a:spcBef>
              <a:spcAft>
                <a:spcPts val="0"/>
              </a:spcAft>
              <a:buClr>
                <a:srgbClr val="000000"/>
              </a:buClr>
              <a:buSzPts val="4400"/>
              <a:buFont typeface="Calibri" panose="020F0502020204030204"/>
              <a:buNone/>
              <a:defRPr sz="44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5pPr>
            <a:lvl6pPr marR="0" lvl="5" algn="ctr" rtl="0">
              <a:lnSpc>
                <a:spcPct val="100000"/>
              </a:lnSpc>
              <a:spcBef>
                <a:spcPts val="0"/>
              </a:spcBef>
              <a:spcAft>
                <a:spcPts val="0"/>
              </a:spcAft>
              <a:buClr>
                <a:srgbClr val="000000"/>
              </a:buClr>
              <a:buSzPts val="4400"/>
              <a:buFont typeface="Calibri" panose="020F0502020204030204"/>
              <a:buNone/>
              <a:defRPr sz="44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6pPr>
            <a:lvl7pPr marR="0" lvl="6" algn="ctr" rtl="0">
              <a:lnSpc>
                <a:spcPct val="100000"/>
              </a:lnSpc>
              <a:spcBef>
                <a:spcPts val="0"/>
              </a:spcBef>
              <a:spcAft>
                <a:spcPts val="0"/>
              </a:spcAft>
              <a:buClr>
                <a:srgbClr val="000000"/>
              </a:buClr>
              <a:buSzPts val="4400"/>
              <a:buFont typeface="Calibri" panose="020F0502020204030204"/>
              <a:buNone/>
              <a:defRPr sz="44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7pPr>
            <a:lvl8pPr marR="0" lvl="7" algn="ctr" rtl="0">
              <a:lnSpc>
                <a:spcPct val="100000"/>
              </a:lnSpc>
              <a:spcBef>
                <a:spcPts val="0"/>
              </a:spcBef>
              <a:spcAft>
                <a:spcPts val="0"/>
              </a:spcAft>
              <a:buClr>
                <a:srgbClr val="000000"/>
              </a:buClr>
              <a:buSzPts val="4400"/>
              <a:buFont typeface="Calibri" panose="020F0502020204030204"/>
              <a:buNone/>
              <a:defRPr sz="44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8pPr>
            <a:lvl9pPr marR="0" lvl="8" algn="ctr" rtl="0">
              <a:lnSpc>
                <a:spcPct val="100000"/>
              </a:lnSpc>
              <a:spcBef>
                <a:spcPts val="0"/>
              </a:spcBef>
              <a:spcAft>
                <a:spcPts val="0"/>
              </a:spcAft>
              <a:buClr>
                <a:srgbClr val="000000"/>
              </a:buClr>
              <a:buSzPts val="4400"/>
              <a:buFont typeface="Calibri" panose="020F0502020204030204"/>
              <a:buNone/>
              <a:defRPr sz="44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p2"/>
          <p:cNvSpPr txBox="1">
            <a:spLocks noGrp="1"/>
          </p:cNvSpPr>
          <p:nvPr>
            <p:ph type="body" idx="1"/>
          </p:nvPr>
        </p:nvSpPr>
        <p:spPr>
          <a:xfrm>
            <a:off x="257175" y="2133600"/>
            <a:ext cx="4629150" cy="6034619"/>
          </a:xfrm>
          <a:prstGeom prst="rect">
            <a:avLst/>
          </a:prstGeom>
          <a:noFill/>
          <a:ln>
            <a:noFill/>
          </a:ln>
        </p:spPr>
        <p:txBody>
          <a:bodyPr spcFirstLastPara="1" wrap="square" lIns="45700" tIns="45700" rIns="45700" bIns="45700" anchor="t" anchorCtr="0">
            <a:normAutofit/>
          </a:bodyPr>
          <a:lstStyle>
            <a:lvl1pPr marL="457200" marR="0" lvl="0" indent="-431800" algn="l" rtl="0">
              <a:lnSpc>
                <a:spcPct val="100000"/>
              </a:lnSpc>
              <a:spcBef>
                <a:spcPts val="700"/>
              </a:spcBef>
              <a:spcAft>
                <a:spcPts val="0"/>
              </a:spcAft>
              <a:buClr>
                <a:srgbClr val="000000"/>
              </a:buClr>
              <a:buSzPts val="3200"/>
              <a:buFont typeface="Arial" panose="020B0604020202020204"/>
              <a:buChar char="•"/>
              <a:defRPr sz="32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1pPr>
            <a:lvl2pPr marL="914400" marR="0" lvl="1" indent="-431800" algn="l" rtl="0">
              <a:lnSpc>
                <a:spcPct val="100000"/>
              </a:lnSpc>
              <a:spcBef>
                <a:spcPts val="700"/>
              </a:spcBef>
              <a:spcAft>
                <a:spcPts val="0"/>
              </a:spcAft>
              <a:buClr>
                <a:srgbClr val="000000"/>
              </a:buClr>
              <a:buSzPts val="3200"/>
              <a:buFont typeface="Arial" panose="020B0604020202020204"/>
              <a:buChar char="–"/>
              <a:defRPr sz="32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2pPr>
            <a:lvl3pPr marL="1371600" marR="0" lvl="2" indent="-431800" algn="l" rtl="0">
              <a:lnSpc>
                <a:spcPct val="100000"/>
              </a:lnSpc>
              <a:spcBef>
                <a:spcPts val="700"/>
              </a:spcBef>
              <a:spcAft>
                <a:spcPts val="0"/>
              </a:spcAft>
              <a:buClr>
                <a:srgbClr val="000000"/>
              </a:buClr>
              <a:buSzPts val="3200"/>
              <a:buFont typeface="Arial" panose="020B0604020202020204"/>
              <a:buChar char="•"/>
              <a:defRPr sz="32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3pPr>
            <a:lvl4pPr marL="1828800" marR="0" lvl="3" indent="-431800" algn="l" rtl="0">
              <a:lnSpc>
                <a:spcPct val="100000"/>
              </a:lnSpc>
              <a:spcBef>
                <a:spcPts val="700"/>
              </a:spcBef>
              <a:spcAft>
                <a:spcPts val="0"/>
              </a:spcAft>
              <a:buClr>
                <a:srgbClr val="000000"/>
              </a:buClr>
              <a:buSzPts val="3200"/>
              <a:buFont typeface="Arial" panose="020B0604020202020204"/>
              <a:buChar char="–"/>
              <a:defRPr sz="32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4pPr>
            <a:lvl5pPr marL="2286000" marR="0" lvl="4" indent="-431800" algn="l" rtl="0">
              <a:lnSpc>
                <a:spcPct val="100000"/>
              </a:lnSpc>
              <a:spcBef>
                <a:spcPts val="700"/>
              </a:spcBef>
              <a:spcAft>
                <a:spcPts val="0"/>
              </a:spcAft>
              <a:buClr>
                <a:srgbClr val="000000"/>
              </a:buClr>
              <a:buSzPts val="3200"/>
              <a:buFont typeface="Arial" panose="020B0604020202020204"/>
              <a:buChar char="»"/>
              <a:defRPr sz="32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5pPr>
            <a:lvl6pPr marL="2743200" marR="0" lvl="5" indent="-431800" algn="l" rtl="0">
              <a:lnSpc>
                <a:spcPct val="100000"/>
              </a:lnSpc>
              <a:spcBef>
                <a:spcPts val="700"/>
              </a:spcBef>
              <a:spcAft>
                <a:spcPts val="0"/>
              </a:spcAft>
              <a:buClr>
                <a:srgbClr val="000000"/>
              </a:buClr>
              <a:buSzPts val="3200"/>
              <a:buFont typeface="Arial" panose="020B0604020202020204"/>
              <a:buChar char="•"/>
              <a:defRPr sz="32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6pPr>
            <a:lvl7pPr marL="3200400" marR="0" lvl="6" indent="-431800" algn="l" rtl="0">
              <a:lnSpc>
                <a:spcPct val="100000"/>
              </a:lnSpc>
              <a:spcBef>
                <a:spcPts val="700"/>
              </a:spcBef>
              <a:spcAft>
                <a:spcPts val="0"/>
              </a:spcAft>
              <a:buClr>
                <a:srgbClr val="000000"/>
              </a:buClr>
              <a:buSzPts val="3200"/>
              <a:buFont typeface="Arial" panose="020B0604020202020204"/>
              <a:buChar char="•"/>
              <a:defRPr sz="32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7pPr>
            <a:lvl8pPr marL="3657600" marR="0" lvl="7" indent="-431800" algn="l" rtl="0">
              <a:lnSpc>
                <a:spcPct val="100000"/>
              </a:lnSpc>
              <a:spcBef>
                <a:spcPts val="700"/>
              </a:spcBef>
              <a:spcAft>
                <a:spcPts val="0"/>
              </a:spcAft>
              <a:buClr>
                <a:srgbClr val="000000"/>
              </a:buClr>
              <a:buSzPts val="3200"/>
              <a:buFont typeface="Arial" panose="020B0604020202020204"/>
              <a:buChar char="•"/>
              <a:defRPr sz="32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8pPr>
            <a:lvl9pPr marL="4114800" marR="0" lvl="8" indent="-431800" algn="l" rtl="0">
              <a:lnSpc>
                <a:spcPct val="100000"/>
              </a:lnSpc>
              <a:spcBef>
                <a:spcPts val="700"/>
              </a:spcBef>
              <a:spcAft>
                <a:spcPts val="0"/>
              </a:spcAft>
              <a:buClr>
                <a:srgbClr val="000000"/>
              </a:buClr>
              <a:buSzPts val="3200"/>
              <a:buFont typeface="Arial" panose="020B0604020202020204"/>
              <a:buChar char="•"/>
              <a:defRPr sz="32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p2"/>
          <p:cNvSpPr txBox="1">
            <a:spLocks noGrp="1"/>
          </p:cNvSpPr>
          <p:nvPr>
            <p:ph type="sldNum" idx="12"/>
          </p:nvPr>
        </p:nvSpPr>
        <p:spPr>
          <a:xfrm>
            <a:off x="4627703" y="8594398"/>
            <a:ext cx="258622" cy="248304"/>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panose="020F050202020403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888888"/>
              </a:buClr>
              <a:buSzPts val="1200"/>
              <a:buFont typeface="Calibri" panose="020F050202020403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888888"/>
              </a:buClr>
              <a:buSzPts val="1200"/>
              <a:buFont typeface="Calibri" panose="020F050202020403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888888"/>
              </a:buClr>
              <a:buSzPts val="1200"/>
              <a:buFont typeface="Calibri" panose="020F050202020403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888888"/>
              </a:buClr>
              <a:buSzPts val="1200"/>
              <a:buFont typeface="Calibri" panose="020F050202020403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888888"/>
              </a:buClr>
              <a:buSzPts val="1200"/>
              <a:buFont typeface="Calibri" panose="020F050202020403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888888"/>
              </a:buClr>
              <a:buSzPts val="1200"/>
              <a:buFont typeface="Calibri" panose="020F050202020403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888888"/>
              </a:buClr>
              <a:buSzPts val="1200"/>
              <a:buFont typeface="Calibri" panose="020F050202020403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888888"/>
              </a:buClr>
              <a:buSzPts val="1200"/>
              <a:buFont typeface="Calibri" panose="020F050202020403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pic>
        <p:nvPicPr>
          <p:cNvPr id="49" name="Google Shape;49;p1" descr="Imagem 5"/>
          <p:cNvPicPr preferRelativeResize="0"/>
          <p:nvPr/>
        </p:nvPicPr>
        <p:blipFill rotWithShape="1">
          <a:blip r:embed="rId3"/>
          <a:srcRect b="77479"/>
          <a:stretch>
            <a:fillRect/>
          </a:stretch>
        </p:blipFill>
        <p:spPr>
          <a:xfrm>
            <a:off x="0" y="-1"/>
            <a:ext cx="5143499" cy="659108"/>
          </a:xfrm>
          <a:prstGeom prst="rect">
            <a:avLst/>
          </a:prstGeom>
          <a:noFill/>
          <a:ln>
            <a:noFill/>
          </a:ln>
        </p:spPr>
      </p:pic>
      <p:sp>
        <p:nvSpPr>
          <p:cNvPr id="50" name="Google Shape;50;p1"/>
          <p:cNvSpPr txBox="1"/>
          <p:nvPr/>
        </p:nvSpPr>
        <p:spPr>
          <a:xfrm>
            <a:off x="107458" y="735098"/>
            <a:ext cx="4928584" cy="30023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US" sz="1100" b="1" i="0" u="none" strike="noStrike" cap="none" dirty="0">
                <a:solidFill>
                  <a:srgbClr val="000000"/>
                </a:solidFill>
                <a:latin typeface="Arial" panose="020B0604020202020204"/>
                <a:ea typeface="Arial" panose="020B0604020202020204"/>
                <a:cs typeface="Arial" panose="020B0604020202020204"/>
                <a:sym typeface="Arial" panose="020B0604020202020204"/>
              </a:rPr>
              <a:t>Retinal Central Vein and </a:t>
            </a:r>
            <a:r>
              <a:rPr lang="en-US" sz="1100" b="1" i="0" u="none" strike="noStrike" cap="none" dirty="0" err="1">
                <a:solidFill>
                  <a:srgbClr val="000000"/>
                </a:solidFill>
                <a:latin typeface="Arial" panose="020B0604020202020204"/>
                <a:ea typeface="Arial" panose="020B0604020202020204"/>
                <a:cs typeface="Arial" panose="020B0604020202020204"/>
                <a:sym typeface="Arial" panose="020B0604020202020204"/>
              </a:rPr>
              <a:t>Cilioretinal</a:t>
            </a:r>
            <a:r>
              <a:rPr lang="en-US" sz="1100" b="1" i="0" u="none" strike="noStrike" cap="none" dirty="0">
                <a:solidFill>
                  <a:srgbClr val="000000"/>
                </a:solidFill>
                <a:latin typeface="Arial" panose="020B0604020202020204"/>
                <a:ea typeface="Arial" panose="020B0604020202020204"/>
                <a:cs typeface="Arial" panose="020B0604020202020204"/>
                <a:sym typeface="Arial" panose="020B0604020202020204"/>
              </a:rPr>
              <a:t> Artery Occlusion Associated with High-Dose Caffeine Intake: A Case Report</a:t>
            </a:r>
          </a:p>
        </p:txBody>
      </p:sp>
      <p:sp>
        <p:nvSpPr>
          <p:cNvPr id="51" name="Google Shape;51;p1"/>
          <p:cNvSpPr txBox="1"/>
          <p:nvPr/>
        </p:nvSpPr>
        <p:spPr>
          <a:xfrm>
            <a:off x="205201" y="1068026"/>
            <a:ext cx="4856576" cy="582295"/>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900"/>
              <a:buFont typeface="Arial" panose="020B0604020202020204"/>
              <a:buNone/>
            </a:pPr>
            <a:r>
              <a:rPr lang="en-US" sz="900" b="1" i="0" u="none" strike="noStrike" cap="none">
                <a:solidFill>
                  <a:srgbClr val="000000"/>
                </a:solidFill>
                <a:latin typeface="Arial" panose="020B0604020202020204"/>
                <a:ea typeface="Arial" panose="020B0604020202020204"/>
                <a:cs typeface="Arial" panose="020B0604020202020204"/>
                <a:sym typeface="Arial" panose="020B0604020202020204"/>
              </a:rPr>
              <a:t>Guilherme C Teixeira¹, Lucas A Linhares¹</a:t>
            </a:r>
            <a:r>
              <a:rPr lang="pt-BR" altLang="en-US" sz="900" b="1" i="0" u="none" strike="noStrike" cap="none">
                <a:solidFill>
                  <a:srgbClr val="000000"/>
                </a:solidFill>
                <a:latin typeface="Arial" panose="020B0604020202020204"/>
                <a:ea typeface="Arial" panose="020B0604020202020204"/>
                <a:cs typeface="Arial" panose="020B0604020202020204"/>
                <a:sym typeface="Arial" panose="020B0604020202020204"/>
              </a:rPr>
              <a:t>, Victor A Araújo</a:t>
            </a:r>
            <a:r>
              <a:rPr lang="en-US" sz="900" b="1">
                <a:sym typeface="Arial" panose="020B0604020202020204"/>
              </a:rPr>
              <a:t>¹</a:t>
            </a:r>
            <a:r>
              <a:rPr lang="pt-BR" altLang="en-US" sz="900" b="1" i="0" u="none" strike="noStrike" cap="none">
                <a:solidFill>
                  <a:srgbClr val="000000"/>
                </a:solidFill>
                <a:latin typeface="Arial" panose="020B0604020202020204"/>
                <a:ea typeface="Arial" panose="020B0604020202020204"/>
                <a:cs typeface="Arial" panose="020B0604020202020204"/>
                <a:sym typeface="Arial" panose="020B0604020202020204"/>
              </a:rPr>
              <a:t>, </a:t>
            </a:r>
            <a:r>
              <a:rPr lang="en-US" sz="900" b="1">
                <a:sym typeface="Arial" panose="020B0604020202020204"/>
              </a:rPr>
              <a:t>Pedro G Moreira¹</a:t>
            </a:r>
            <a:r>
              <a:rPr lang="en-US" sz="900" b="1" i="0" u="none" strike="noStrike" cap="none">
                <a:solidFill>
                  <a:srgbClr val="000000"/>
                </a:solidFill>
                <a:latin typeface="Arial" panose="020B0604020202020204"/>
                <a:ea typeface="Arial" panose="020B0604020202020204"/>
                <a:cs typeface="Arial" panose="020B0604020202020204"/>
                <a:sym typeface="Arial" panose="020B0604020202020204"/>
              </a:rPr>
              <a:t>, Bruno FA Ferreira¹,² </a:t>
            </a:r>
            <a:endParaRPr sz="9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700"/>
              <a:buFont typeface="Arial" panose="020B0604020202020204"/>
              <a:buNone/>
            </a:pPr>
            <a:r>
              <a:rPr lang="en-US" sz="700" b="0" i="0" u="none" strike="noStrike" cap="none">
                <a:solidFill>
                  <a:srgbClr val="000000"/>
                </a:solidFill>
                <a:latin typeface="Arial" panose="020B0604020202020204"/>
                <a:ea typeface="Arial" panose="020B0604020202020204"/>
                <a:cs typeface="Arial" panose="020B0604020202020204"/>
                <a:sym typeface="Arial" panose="020B0604020202020204"/>
              </a:rPr>
              <a:t>¹Hospital Geral de Fortaleza, Ceará, Brasil | ²Hospital das Clinicas FMUSP, Faculdade de Medicina, Universidade de Sao Paulo, Sao Paulo, Brasil.</a:t>
            </a:r>
          </a:p>
        </p:txBody>
      </p:sp>
      <p:sp>
        <p:nvSpPr>
          <p:cNvPr id="52" name="Google Shape;52;p1"/>
          <p:cNvSpPr/>
          <p:nvPr/>
        </p:nvSpPr>
        <p:spPr>
          <a:xfrm>
            <a:off x="0" y="9090248"/>
            <a:ext cx="5143500" cy="53754"/>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panose="020F0502020204030204"/>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3" name="Google Shape;53;p1"/>
          <p:cNvSpPr txBox="1"/>
          <p:nvPr/>
        </p:nvSpPr>
        <p:spPr>
          <a:xfrm>
            <a:off x="161475" y="1543843"/>
            <a:ext cx="4820400" cy="7601585"/>
          </a:xfrm>
          <a:prstGeom prst="rect">
            <a:avLst/>
          </a:prstGeom>
          <a:noFill/>
          <a:ln>
            <a:noFill/>
          </a:ln>
        </p:spPr>
        <p:txBody>
          <a:bodyPr spcFirstLastPara="1" wrap="square" lIns="38100" tIns="38100" rIns="38100" bIns="38100" anchor="t" anchorCtr="0">
            <a:spAutoFit/>
          </a:bodyPr>
          <a:lstStyle/>
          <a:p>
            <a:pPr marL="0" marR="0" lvl="0" indent="0" algn="just" rtl="0">
              <a:lnSpc>
                <a:spcPct val="100000"/>
              </a:lnSpc>
              <a:spcBef>
                <a:spcPts val="0"/>
              </a:spcBef>
              <a:spcAft>
                <a:spcPts val="0"/>
              </a:spcAft>
              <a:buClr>
                <a:srgbClr val="000000"/>
              </a:buClr>
              <a:buSzPts val="700"/>
              <a:buFont typeface="Arial" panose="020B0604020202020204"/>
              <a:buNone/>
            </a:pPr>
            <a:r>
              <a:rPr lang="en-US" sz="700" b="1" i="0" u="none" strike="noStrike" cap="none">
                <a:solidFill>
                  <a:srgbClr val="000000"/>
                </a:solidFill>
                <a:latin typeface="Arial" panose="020B0604020202020204"/>
                <a:ea typeface="Arial" panose="020B0604020202020204"/>
                <a:cs typeface="Arial" panose="020B0604020202020204"/>
                <a:sym typeface="Arial" panose="020B0604020202020204"/>
              </a:rPr>
              <a:t>INTRODUCTION </a:t>
            </a:r>
          </a:p>
          <a:p>
            <a:pPr marL="0" marR="0" lvl="0" indent="0" algn="just" rtl="0">
              <a:lnSpc>
                <a:spcPct val="100000"/>
              </a:lnSpc>
              <a:spcBef>
                <a:spcPts val="0"/>
              </a:spcBef>
              <a:spcAft>
                <a:spcPts val="0"/>
              </a:spcAft>
              <a:buClr>
                <a:srgbClr val="000000"/>
              </a:buClr>
              <a:buSzPts val="700"/>
              <a:buFont typeface="Arial" panose="020B0604020202020204"/>
              <a:buNone/>
            </a:pPr>
            <a:r>
              <a:rPr lang="en-US" sz="700" b="0" i="0" u="none" strike="noStrike" cap="none">
                <a:solidFill>
                  <a:srgbClr val="000000"/>
                </a:solidFill>
                <a:latin typeface="Arial" panose="020B0604020202020204"/>
                <a:ea typeface="Arial" panose="020B0604020202020204"/>
                <a:cs typeface="Arial" panose="020B0604020202020204"/>
                <a:sym typeface="Arial" panose="020B0604020202020204"/>
              </a:rPr>
              <a:t>The cilioretinal artery experiences lower perfusion pressure compared to the central retinal artery, resulting in its relative occlusion.</a:t>
            </a:r>
            <a:r>
              <a:rPr lang="en-US" sz="700" b="0" i="0" u="none" strike="noStrike" cap="none" baseline="30000">
                <a:solidFill>
                  <a:srgbClr val="000000"/>
                </a:solidFill>
                <a:latin typeface="Arial" panose="020B0604020202020204"/>
                <a:ea typeface="Arial" panose="020B0604020202020204"/>
                <a:cs typeface="Arial" panose="020B0604020202020204"/>
                <a:sym typeface="Arial" panose="020B0604020202020204"/>
              </a:rPr>
              <a:t>1</a:t>
            </a:r>
            <a:r>
              <a:rPr lang="en-US" sz="700" b="0" i="0" u="none" strike="noStrike" cap="none">
                <a:solidFill>
                  <a:srgbClr val="000000"/>
                </a:solidFill>
                <a:latin typeface="Arial" panose="020B0604020202020204"/>
                <a:ea typeface="Arial" panose="020B0604020202020204"/>
                <a:cs typeface="Arial" panose="020B0604020202020204"/>
                <a:sym typeface="Arial" panose="020B0604020202020204"/>
              </a:rPr>
              <a:t> Cilioretinal artery occlusion (CLRAO) accounts for 5-7% of retinal artery occlusions and is often associated with central retinal vein occlusion (CRVO) or anterior ischemic optic neuropathy.</a:t>
            </a:r>
            <a:r>
              <a:rPr lang="en-US" sz="700" b="0" i="0" u="none" strike="noStrike" cap="none" baseline="30000">
                <a:solidFill>
                  <a:srgbClr val="000000"/>
                </a:solidFill>
                <a:latin typeface="Arial" panose="020B0604020202020204"/>
                <a:ea typeface="Arial" panose="020B0604020202020204"/>
                <a:cs typeface="Arial" panose="020B0604020202020204"/>
                <a:sym typeface="Arial" panose="020B0604020202020204"/>
              </a:rPr>
              <a:t>2-4</a:t>
            </a:r>
            <a:r>
              <a:rPr lang="en-US" sz="700" b="0" i="0" u="none" strike="noStrike" cap="none">
                <a:solidFill>
                  <a:srgbClr val="000000"/>
                </a:solidFill>
                <a:latin typeface="Arial" panose="020B0604020202020204"/>
                <a:ea typeface="Arial" panose="020B0604020202020204"/>
                <a:cs typeface="Arial" panose="020B0604020202020204"/>
                <a:sym typeface="Arial" panose="020B0604020202020204"/>
              </a:rPr>
              <a:t> A significant vasoconstrictive response of retinal vessels has been observed after ingesting high doses of caffeine in healthy young individuals,</a:t>
            </a:r>
            <a:r>
              <a:rPr lang="en-US" sz="700" b="0" i="0" u="none" strike="noStrike" cap="none" baseline="30000">
                <a:solidFill>
                  <a:srgbClr val="000000"/>
                </a:solidFill>
                <a:latin typeface="Arial" panose="020B0604020202020204"/>
                <a:ea typeface="Arial" panose="020B0604020202020204"/>
                <a:cs typeface="Arial" panose="020B0604020202020204"/>
                <a:sym typeface="Arial" panose="020B0604020202020204"/>
              </a:rPr>
              <a:t>5</a:t>
            </a:r>
            <a:r>
              <a:rPr lang="en-US" sz="700" b="0" i="0" u="none" strike="noStrike" cap="none">
                <a:solidFill>
                  <a:srgbClr val="000000"/>
                </a:solidFill>
                <a:latin typeface="Arial" panose="020B0604020202020204"/>
                <a:ea typeface="Arial" panose="020B0604020202020204"/>
                <a:cs typeface="Arial" panose="020B0604020202020204"/>
                <a:sym typeface="Arial" panose="020B0604020202020204"/>
              </a:rPr>
              <a:t> as exemplified by this report of a young patient who developed CLRAO associated with CRVO.</a:t>
            </a:r>
          </a:p>
          <a:p>
            <a:pPr marL="0" marR="0" lvl="0" indent="0" algn="l"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00"/>
              <a:buFont typeface="Arial" panose="020B0604020202020204"/>
              <a:buNone/>
            </a:pPr>
            <a:r>
              <a:rPr lang="en-US" sz="700" b="1" i="0" u="none" strike="noStrike" cap="none">
                <a:solidFill>
                  <a:srgbClr val="000000"/>
                </a:solidFill>
                <a:latin typeface="Arial" panose="020B0604020202020204"/>
                <a:ea typeface="Arial" panose="020B0604020202020204"/>
                <a:cs typeface="Arial" panose="020B0604020202020204"/>
                <a:sym typeface="Arial" panose="020B0604020202020204"/>
              </a:rPr>
              <a:t>METHODS</a:t>
            </a:r>
          </a:p>
          <a:p>
            <a:pPr marL="0" marR="0" lvl="0" indent="0" algn="just" rtl="0">
              <a:lnSpc>
                <a:spcPct val="100000"/>
              </a:lnSpc>
              <a:spcBef>
                <a:spcPts val="0"/>
              </a:spcBef>
              <a:spcAft>
                <a:spcPts val="0"/>
              </a:spcAft>
              <a:buClr>
                <a:srgbClr val="000000"/>
              </a:buClr>
              <a:buSzPts val="700"/>
              <a:buFont typeface="Arial" panose="020B0604020202020204"/>
              <a:buNone/>
            </a:pPr>
            <a:r>
              <a:rPr lang="en-US" sz="700" b="0" i="0" u="none" strike="noStrike" cap="none">
                <a:solidFill>
                  <a:srgbClr val="000000"/>
                </a:solidFill>
                <a:latin typeface="Arial" panose="020B0604020202020204"/>
                <a:ea typeface="Arial" panose="020B0604020202020204"/>
                <a:cs typeface="Arial" panose="020B0604020202020204"/>
                <a:sym typeface="Arial" panose="020B0604020202020204"/>
              </a:rPr>
              <a:t>Observational study of a case of retinal central vein and cilioretinal artery occlusion associated with high-dose caffeine intake.</a:t>
            </a:r>
          </a:p>
          <a:p>
            <a:pPr marL="0" marR="0" lvl="0" indent="0" algn="just"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00"/>
              <a:buFont typeface="Arial" panose="020B0604020202020204"/>
              <a:buNone/>
            </a:pPr>
            <a:r>
              <a:rPr lang="en-US" sz="700" b="1" i="0" u="none" strike="noStrike" cap="none">
                <a:solidFill>
                  <a:srgbClr val="000000"/>
                </a:solidFill>
                <a:latin typeface="Arial" panose="020B0604020202020204"/>
                <a:ea typeface="Arial" panose="020B0604020202020204"/>
                <a:cs typeface="Arial" panose="020B0604020202020204"/>
                <a:sym typeface="Arial" panose="020B0604020202020204"/>
              </a:rPr>
              <a:t>CASE REPORT</a:t>
            </a:r>
          </a:p>
          <a:p>
            <a:pPr marL="0" marR="0" lvl="0" indent="0" algn="just" rtl="0">
              <a:lnSpc>
                <a:spcPct val="100000"/>
              </a:lnSpc>
              <a:spcBef>
                <a:spcPts val="0"/>
              </a:spcBef>
              <a:spcAft>
                <a:spcPts val="0"/>
              </a:spcAft>
              <a:buClr>
                <a:srgbClr val="000000"/>
              </a:buClr>
              <a:buSzPts val="700"/>
              <a:buFont typeface="Arial" panose="020B0604020202020204"/>
              <a:buNone/>
            </a:pPr>
            <a:r>
              <a:rPr lang="en-US" sz="700" b="0" i="0" u="none" strike="noStrike" cap="none">
                <a:solidFill>
                  <a:srgbClr val="000000"/>
                </a:solidFill>
                <a:latin typeface="Arial" panose="020B0604020202020204"/>
                <a:ea typeface="Arial" panose="020B0604020202020204"/>
                <a:cs typeface="Arial" panose="020B0604020202020204"/>
                <a:sym typeface="Arial" panose="020B0604020202020204"/>
              </a:rPr>
              <a:t>A 20-year-old woman, without comorbidities or ophthalmological history, was admitted with a sudden decrease in visual acuity in the right eye (OD) for one day. She denied the use of oral contraceptives and had no prior abortions. Her best-corrected visual acuity (BCVA) was 20/200 in the OD and 20/20 in the left eye (OS). Pupillary reflexes were normal and biomicroscopy revealed no relevant findings. Fundus photograph (Fig. 1B) indicated a perfused optic disc, diffuse venous tortuosity, and dot-blot hemorrhages in all four quadrants of the retina in the OD (white arrowhead), with the presence of cilioretinal artery (CLRA) exhibiting sheathing and perivascular retinal pallor. Macular optical coherence tomography (OCT) showed an increased retinal thickness in the superior parafoveal region (Fig. 1C) and a hyper-reflectivity band in the inner plexiform, inner nuclear and outer plexiform layers (Fig. 1D), consistent with acute paracentral middle maculopathy (PAMM). This findings were corroborated by evidence of macular ischemia on OCT angiography (Fig. 1E). No abnormalities was observed in the OS (Fig. 1F).Thus, the diagnosis of unilateral CLRAO associated with non-ischemic CRVO was made, prompting an extensive multidisciplinary etiological investigation.</a:t>
            </a:r>
          </a:p>
          <a:p>
            <a:pPr marL="0" marR="0" lvl="0" indent="0" algn="just"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00"/>
              <a:buFont typeface="Arial" panose="020B0604020202020204"/>
              <a:buNone/>
            </a:pPr>
            <a:r>
              <a:rPr lang="en-US" sz="700" b="0" i="0" u="none" strike="noStrike" cap="none">
                <a:solidFill>
                  <a:srgbClr val="000000"/>
                </a:solidFill>
                <a:latin typeface="Arial" panose="020B0604020202020204"/>
                <a:ea typeface="Arial" panose="020B0604020202020204"/>
                <a:cs typeface="Arial" panose="020B0604020202020204"/>
                <a:sym typeface="Arial" panose="020B0604020202020204"/>
              </a:rPr>
              <a:t>Laboratory tests were conducted, revealing no nutritional, rheumatological, hematological, or infectious causes for the condition. Additionally, carotid Doppler ultrasound and neuroimaging were performed, yielding no relevant findings. In the absence of alterations indicating an etiology, an in-depth medical history was pursued, during which the patient reported ingesting high doses of caffeine (800 mg/day) through capsules on the day of symptom presentation. Subsequently, the patient was advised to discontinue caffeine supplementation and to initiate the use of brimonidine tartrate eye drops t.i.d. Full BCVA recovery was achieved over the course of 2 months.</a:t>
            </a:r>
          </a:p>
          <a:p>
            <a:pPr marL="0" marR="0" lvl="0" indent="0" algn="just"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00"/>
              <a:buFont typeface="Arial" panose="020B0604020202020204"/>
              <a:buNone/>
            </a:pPr>
            <a:r>
              <a:rPr lang="en-US" sz="700" b="1" i="0" u="none" strike="noStrike" cap="none">
                <a:solidFill>
                  <a:srgbClr val="000000"/>
                </a:solidFill>
                <a:latin typeface="Arial" panose="020B0604020202020204"/>
                <a:ea typeface="Arial" panose="020B0604020202020204"/>
                <a:cs typeface="Arial" panose="020B0604020202020204"/>
                <a:sym typeface="Arial" panose="020B0604020202020204"/>
              </a:rPr>
              <a:t>CONCLUSION </a:t>
            </a:r>
          </a:p>
          <a:p>
            <a:pPr marL="0" marR="0" lvl="0" indent="0" algn="l" rtl="0">
              <a:lnSpc>
                <a:spcPct val="100000"/>
              </a:lnSpc>
              <a:spcBef>
                <a:spcPts val="0"/>
              </a:spcBef>
              <a:spcAft>
                <a:spcPts val="0"/>
              </a:spcAft>
              <a:buClr>
                <a:srgbClr val="000000"/>
              </a:buClr>
              <a:buSzPts val="700"/>
              <a:buFont typeface="Arial" panose="020B0604020202020204"/>
              <a:buNone/>
            </a:pPr>
            <a:r>
              <a:rPr lang="en-US" sz="700" b="0" i="0" u="none" strike="noStrike" cap="none">
                <a:solidFill>
                  <a:srgbClr val="000000"/>
                </a:solidFill>
                <a:latin typeface="Arial" panose="020B0604020202020204"/>
                <a:ea typeface="Arial" panose="020B0604020202020204"/>
                <a:cs typeface="Arial" panose="020B0604020202020204"/>
                <a:sym typeface="Arial" panose="020B0604020202020204"/>
              </a:rPr>
              <a:t>High-dose caffeine intake may be associated with retinal arterial occlusion. Therefore, in young individuals without apparent comorbidities, lifestyle factors need to be considered in the etiological assessment of retinal vascular occlusions.</a:t>
            </a:r>
          </a:p>
          <a:p>
            <a:pPr marL="0" marR="0" lvl="0" indent="0" algn="l" rtl="0">
              <a:lnSpc>
                <a:spcPct val="100000"/>
              </a:lnSpc>
              <a:spcBef>
                <a:spcPts val="0"/>
              </a:spcBef>
              <a:spcAft>
                <a:spcPts val="0"/>
              </a:spcAft>
              <a:buClr>
                <a:srgbClr val="000000"/>
              </a:buClr>
              <a:buSzPts val="700"/>
              <a:buFont typeface="Arial" panose="020B0604020202020204"/>
              <a:buNone/>
            </a:pPr>
            <a:endParaRPr sz="7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600"/>
              <a:buFont typeface="Arial" panose="020B0604020202020204"/>
              <a:buNone/>
            </a:pPr>
            <a:r>
              <a:rPr lang="en-US" sz="600" b="1" i="0" u="none" strike="noStrike" cap="none">
                <a:solidFill>
                  <a:srgbClr val="000000"/>
                </a:solidFill>
                <a:latin typeface="Arial" panose="020B0604020202020204"/>
                <a:ea typeface="Arial" panose="020B0604020202020204"/>
                <a:cs typeface="Arial" panose="020B0604020202020204"/>
                <a:sym typeface="Arial" panose="020B0604020202020204"/>
              </a:rPr>
              <a:t>REFERENCES</a:t>
            </a:r>
          </a:p>
          <a:p>
            <a:pPr marL="106680" marR="0" lvl="0" indent="-106680" algn="l" rtl="0">
              <a:lnSpc>
                <a:spcPct val="100000"/>
              </a:lnSpc>
              <a:spcBef>
                <a:spcPts val="0"/>
              </a:spcBef>
              <a:spcAft>
                <a:spcPts val="0"/>
              </a:spcAft>
              <a:buClr>
                <a:srgbClr val="000000"/>
              </a:buClr>
              <a:buSzPts val="600"/>
              <a:buFont typeface="Arial" panose="020B0604020202020204"/>
              <a:buAutoNum type="arabicPeriod"/>
            </a:pPr>
            <a:r>
              <a:rPr lang="en-US" sz="600" b="0" i="0" u="none" strike="noStrike" cap="none">
                <a:solidFill>
                  <a:srgbClr val="000000"/>
                </a:solidFill>
                <a:latin typeface="Arial" panose="020B0604020202020204"/>
                <a:ea typeface="Arial" panose="020B0604020202020204"/>
                <a:cs typeface="Arial" panose="020B0604020202020204"/>
                <a:sym typeface="Arial" panose="020B0604020202020204"/>
              </a:rPr>
              <a:t>Terai N, Spoerl E, Pillunat LE, Stodtmeister R. The effect of caffeine on retinal vessel diameter in young healthy subjects. Acta Ophthalmol. 2012;90(7):524–8. </a:t>
            </a:r>
          </a:p>
          <a:p>
            <a:pPr marL="106680" marR="0" lvl="0" indent="-106680" algn="l" rtl="0">
              <a:lnSpc>
                <a:spcPct val="100000"/>
              </a:lnSpc>
              <a:spcBef>
                <a:spcPts val="0"/>
              </a:spcBef>
              <a:spcAft>
                <a:spcPts val="0"/>
              </a:spcAft>
              <a:buClr>
                <a:srgbClr val="000000"/>
              </a:buClr>
              <a:buSzPts val="600"/>
              <a:buFont typeface="Arial" panose="020B0604020202020204"/>
              <a:buAutoNum type="arabicPeriod"/>
            </a:pPr>
            <a:r>
              <a:rPr lang="en-US" sz="600" b="0" i="0" u="none" strike="noStrike" cap="none">
                <a:solidFill>
                  <a:srgbClr val="000000"/>
                </a:solidFill>
                <a:latin typeface="Arial" panose="020B0604020202020204"/>
                <a:ea typeface="Arial" panose="020B0604020202020204"/>
                <a:cs typeface="Arial" panose="020B0604020202020204"/>
                <a:sym typeface="Arial" panose="020B0604020202020204"/>
              </a:rPr>
              <a:t>Schatz H,  Fong AC, McDonald HR, Johnson RN, Joffe L, Wilkinson CP, Laey JJ, Yannuzzi LA et al. Cilioretinal artery occlusion in young adults with central retinal vein occlusion. Ophthalmology. 1991;98(5):594–601. </a:t>
            </a:r>
          </a:p>
          <a:p>
            <a:pPr marL="106680" marR="0" lvl="0" indent="-106680" algn="l" rtl="0">
              <a:lnSpc>
                <a:spcPct val="100000"/>
              </a:lnSpc>
              <a:spcBef>
                <a:spcPts val="0"/>
              </a:spcBef>
              <a:spcAft>
                <a:spcPts val="0"/>
              </a:spcAft>
              <a:buClr>
                <a:srgbClr val="000000"/>
              </a:buClr>
              <a:buSzPts val="600"/>
              <a:buFont typeface="Arial" panose="020B0604020202020204"/>
              <a:buAutoNum type="arabicPeriod"/>
            </a:pPr>
            <a:r>
              <a:rPr lang="en-US" sz="600" b="0" i="0" u="none" strike="noStrike" cap="none">
                <a:solidFill>
                  <a:srgbClr val="000000"/>
                </a:solidFill>
                <a:latin typeface="Arial" panose="020B0604020202020204"/>
                <a:ea typeface="Arial" panose="020B0604020202020204"/>
                <a:cs typeface="Arial" panose="020B0604020202020204"/>
                <a:sym typeface="Arial" panose="020B0604020202020204"/>
              </a:rPr>
              <a:t>Brown GC, Shields JA. Cilioretinal arteries and retinal arterial occlusion. Arch Ophthalmol. 1979;97:84–92. </a:t>
            </a:r>
          </a:p>
          <a:p>
            <a:pPr marL="106680" marR="0" lvl="0" indent="-106680" algn="l" rtl="0">
              <a:lnSpc>
                <a:spcPct val="100000"/>
              </a:lnSpc>
              <a:spcBef>
                <a:spcPts val="0"/>
              </a:spcBef>
              <a:spcAft>
                <a:spcPts val="0"/>
              </a:spcAft>
              <a:buClr>
                <a:srgbClr val="000000"/>
              </a:buClr>
              <a:buSzPts val="600"/>
              <a:buFont typeface="Arial" panose="020B0604020202020204"/>
              <a:buAutoNum type="arabicPeriod"/>
            </a:pPr>
            <a:r>
              <a:rPr lang="en-US" sz="600" b="0" i="0" u="none" strike="noStrike" cap="none">
                <a:solidFill>
                  <a:srgbClr val="000000"/>
                </a:solidFill>
                <a:latin typeface="Arial" panose="020B0604020202020204"/>
                <a:ea typeface="Arial" panose="020B0604020202020204"/>
                <a:cs typeface="Arial" panose="020B0604020202020204"/>
                <a:sym typeface="Arial" panose="020B0604020202020204"/>
              </a:rPr>
              <a:t>Hayreh SS. Pathogenesis of occlusion of the central retinal vessels. Am J Ophthalmol. 1971;72:998–1011. </a:t>
            </a:r>
          </a:p>
          <a:p>
            <a:pPr marL="106680" marR="0" lvl="0" indent="-106680" algn="l" rtl="0">
              <a:lnSpc>
                <a:spcPct val="100000"/>
              </a:lnSpc>
              <a:spcBef>
                <a:spcPts val="0"/>
              </a:spcBef>
              <a:spcAft>
                <a:spcPts val="0"/>
              </a:spcAft>
              <a:buClr>
                <a:srgbClr val="000000"/>
              </a:buClr>
              <a:buSzPts val="600"/>
              <a:buFont typeface="Arial" panose="020B0604020202020204"/>
              <a:buAutoNum type="arabicPeriod"/>
            </a:pPr>
            <a:r>
              <a:rPr lang="en-US" sz="600" b="0" i="0" u="none" strike="noStrike" cap="none">
                <a:solidFill>
                  <a:srgbClr val="000000"/>
                </a:solidFill>
                <a:latin typeface="Arial" panose="020B0604020202020204"/>
                <a:ea typeface="Arial" panose="020B0604020202020204"/>
                <a:cs typeface="Arial" panose="020B0604020202020204"/>
                <a:sym typeface="Arial" panose="020B0604020202020204"/>
              </a:rPr>
              <a:t>Brown GC, Moffat K, Cruess A, Magargal LE, Goldberg RE. Cilioretinal artery obstruction. Retina. 1983;3(3):182-7.</a:t>
            </a:r>
          </a:p>
        </p:txBody>
      </p:sp>
      <p:sp>
        <p:nvSpPr>
          <p:cNvPr id="2" name="Retângulo 0"/>
          <p:cNvSpPr/>
          <p:nvPr/>
        </p:nvSpPr>
        <p:spPr>
          <a:xfrm>
            <a:off x="932815" y="4128135"/>
            <a:ext cx="3402000" cy="2826000"/>
          </a:xfrm>
          <a:prstGeom prst="rect">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pt-BR" altLang="en-US"/>
          </a:p>
        </p:txBody>
      </p:sp>
      <p:pic>
        <p:nvPicPr>
          <p:cNvPr id="54" name="Google Shape;54;p1" descr="Sem Título.png"/>
          <p:cNvPicPr preferRelativeResize="0"/>
          <p:nvPr/>
        </p:nvPicPr>
        <p:blipFill rotWithShape="1">
          <a:blip r:embed="rId4"/>
          <a:srcRect/>
          <a:stretch>
            <a:fillRect/>
          </a:stretch>
        </p:blipFill>
        <p:spPr>
          <a:xfrm>
            <a:off x="981399" y="4164935"/>
            <a:ext cx="3304177" cy="274389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579</Words>
  <Application>Microsoft Office PowerPoint</Application>
  <PresentationFormat>Apresentação na tela (16:9)</PresentationFormat>
  <Paragraphs>50</Paragraphs>
  <Slides>1</Slides>
  <Notes>1</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vt:i4>
      </vt:variant>
    </vt:vector>
  </HeadingPairs>
  <TitlesOfParts>
    <vt:vector size="4" baseType="lpstr">
      <vt:lpstr>Arial</vt:lpstr>
      <vt:lpstr>Calibri</vt:lpstr>
      <vt:lpstr>Tema do Office</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Gabriela C. Teixeira</dc:creator>
  <cp:lastModifiedBy>Gabriela C. Teixeira</cp:lastModifiedBy>
  <cp:revision>3</cp:revision>
  <dcterms:created xsi:type="dcterms:W3CDTF">2024-01-31T18:03:42Z</dcterms:created>
  <dcterms:modified xsi:type="dcterms:W3CDTF">2024-02-01T00:10:39Z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0FBBB5E2C2DB4106AB030E60484CCE45_13</vt:lpwstr>
  </property>
  <property fmtid="{D5CDD505-2E9C-101B-9397-08002B2CF9AE}" pid="3" name="KSOProductBuildVer">
    <vt:lpwstr>1046-12.2.0.13306</vt:lpwstr>
  </property>
</Properties>
</file>