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9"/>
  </p:normalViewPr>
  <p:slideViewPr>
    <p:cSldViewPr>
      <p:cViewPr>
        <p:scale>
          <a:sx n="100" d="100"/>
          <a:sy n="100" d="100"/>
        </p:scale>
        <p:origin x="1488" y="4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3DCFAD5-4240-E08C-5276-543D1EB3A6B9}"/>
              </a:ext>
            </a:extLst>
          </p:cNvPr>
          <p:cNvSpPr txBox="1"/>
          <p:nvPr/>
        </p:nvSpPr>
        <p:spPr>
          <a:xfrm>
            <a:off x="86116" y="2084445"/>
            <a:ext cx="239595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ceratite por </a:t>
            </a:r>
            <a:r>
              <a:rPr lang="pt-BR" sz="12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Acanthamoeba</a:t>
            </a:r>
            <a:r>
              <a:rPr lang="pt-BR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é uma infecção parasitária rara e grave, com mais frequência em usuários de lentes de contato. Caracteriza-se frequentemente por dor desproporcional aos achados clínicos tardio de infiltrado </a:t>
            </a:r>
            <a:r>
              <a:rPr lang="pt-BR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estromal</a:t>
            </a:r>
            <a:r>
              <a:rPr lang="pt-BR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em formato de anel.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23479" y="619669"/>
            <a:ext cx="50200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Ceratite por </a:t>
            </a:r>
            <a:r>
              <a:rPr lang="pt-BR" b="1" i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Acanthamoeba</a:t>
            </a:r>
            <a:r>
              <a:rPr lang="pt-BR" b="1" i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</a:t>
            </a:r>
            <a:r>
              <a:rPr lang="pt-BR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em usuário de lente </a:t>
            </a:r>
            <a:r>
              <a:rPr lang="pt-BR" b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de </a:t>
            </a:r>
            <a:r>
              <a:rPr lang="pt-BR" b="1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contato: </a:t>
            </a:r>
            <a:r>
              <a:rPr lang="pt-BR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relato de caso</a:t>
            </a:r>
            <a:endParaRPr lang="en-US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59482" y="1237260"/>
            <a:ext cx="4948013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10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Thiago De Souza Perussolo; </a:t>
            </a:r>
            <a:r>
              <a:rPr lang="pt-BR" altLang="pt-BR" sz="1000" b="1" dirty="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Alexandre Xavier Da Costa; Diego </a:t>
            </a:r>
            <a:r>
              <a:rPr lang="pt-BR" altLang="pt-BR" sz="10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Costa De Freitas; José Laércio De Araújo Filho; Mariana Miyazi</a:t>
            </a:r>
          </a:p>
          <a:p>
            <a:pPr algn="ctr"/>
            <a:r>
              <a:rPr lang="pt-BR" altLang="pt-BR" sz="10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Hospital Santo Amaro, Guarujá.</a:t>
            </a:r>
            <a:endParaRPr lang="en-US" altLang="pt-BR" sz="10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A79BD26-278C-C999-C3D5-8808D9A81A09}"/>
              </a:ext>
            </a:extLst>
          </p:cNvPr>
          <p:cNvSpPr txBox="1"/>
          <p:nvPr/>
        </p:nvSpPr>
        <p:spPr>
          <a:xfrm>
            <a:off x="76458" y="4095812"/>
            <a:ext cx="240560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Relato de caso de </a:t>
            </a:r>
            <a:r>
              <a:rPr lang="pt-BR" sz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Ceratite por </a:t>
            </a:r>
            <a:r>
              <a:rPr lang="pt-BR" sz="12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Acanthamoeba</a:t>
            </a:r>
            <a:r>
              <a:rPr lang="pt-BR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pt-BR" sz="1200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5572E57A-900A-FD31-0D93-C727BD91E26B}"/>
              </a:ext>
            </a:extLst>
          </p:cNvPr>
          <p:cNvSpPr txBox="1"/>
          <p:nvPr/>
        </p:nvSpPr>
        <p:spPr>
          <a:xfrm>
            <a:off x="66483" y="4909816"/>
            <a:ext cx="2443529" cy="41549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V.S.</a:t>
            </a: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C, feminino, 44 anos, portadora de epilepsia, teve crise convulsiva há 09 dias e permanecendo com lente de contato, sem fazer a troca, evoluiu com dor intensa em olho direito (OD), associado a hiperemia, edema, ardência, cefaleia. Acuidade visual de percepção luminosa em OD e conta dedos há 1 metro em olho esquerdo (OE). Pressão intraocular dentro da normalidade em ambos os olhos. Biomicroscopia de OD: pálpebras com edema 2+/4+, injeção ciliar 360º, córnea com opacidade </a:t>
            </a:r>
            <a:r>
              <a:rPr lang="pt-B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estromal</a:t>
            </a: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em formato anelar </a:t>
            </a:r>
            <a:r>
              <a:rPr lang="pt-B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paracentral</a:t>
            </a: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corando fluoresceína com ceratite </a:t>
            </a:r>
            <a:r>
              <a:rPr lang="pt-B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puntacta</a:t>
            </a: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câmara anterior ampla e sem reação, </a:t>
            </a:r>
            <a:r>
              <a:rPr lang="pt-B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irís</a:t>
            </a: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trófica, pupila </a:t>
            </a:r>
            <a:r>
              <a:rPr lang="pt-B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fotorreagente</a:t>
            </a: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cristalino transparente. Biomicroscopia em OE sem alterações. </a:t>
            </a:r>
            <a:endParaRPr lang="pt-BR" sz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49CBE833-F278-95A6-2659-E9C4C19737DB}"/>
              </a:ext>
            </a:extLst>
          </p:cNvPr>
          <p:cNvSpPr txBox="1"/>
          <p:nvPr/>
        </p:nvSpPr>
        <p:spPr>
          <a:xfrm>
            <a:off x="2595547" y="1855087"/>
            <a:ext cx="246247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 diagnóstico foi confirmado pela microscopia confocal, pois a cultura não apresentou alteração. Foi iniciado o tratamento com </a:t>
            </a:r>
            <a:r>
              <a:rPr lang="pt-B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Biguanida</a:t>
            </a: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0.02% 1/1h em OD, porém o paciente perdeu seguimento pois retornou a sua cidade natal. </a:t>
            </a:r>
            <a:endParaRPr lang="pt-BR" sz="1200" dirty="0"/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81A0A4B5-3D61-0981-9FA6-5F26ED265FC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7" t="20917" r="17731" b="25103"/>
          <a:stretch/>
        </p:blipFill>
        <p:spPr>
          <a:xfrm>
            <a:off x="2957905" y="3596327"/>
            <a:ext cx="1726925" cy="1028206"/>
          </a:xfrm>
          <a:prstGeom prst="rect">
            <a:avLst/>
          </a:prstGeom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33FAA4E3-C367-4FFD-C7C6-B24EA8DBAE7C}"/>
              </a:ext>
            </a:extLst>
          </p:cNvPr>
          <p:cNvSpPr txBox="1"/>
          <p:nvPr/>
        </p:nvSpPr>
        <p:spPr>
          <a:xfrm>
            <a:off x="2595547" y="3563223"/>
            <a:ext cx="2452231" cy="13388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pt-BR" sz="9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pt-BR" sz="9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pt-BR" sz="9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pt-BR" sz="9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pt-BR" sz="9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pt-BR" sz="9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pt-BR" sz="9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pt-BR" sz="9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pt-BR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Fig</a:t>
            </a:r>
            <a:r>
              <a:rPr lang="pt-BR" sz="900" dirty="0">
                <a:latin typeface="Times New Roman" panose="02020603050405020304" pitchFamily="18" charset="0"/>
                <a:ea typeface="Calibri" panose="020F0502020204030204" pitchFamily="34" charset="0"/>
              </a:rPr>
              <a:t>.1. </a:t>
            </a:r>
            <a:r>
              <a:rPr lang="pt-BR" sz="9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Ûlcera</a:t>
            </a:r>
            <a:r>
              <a:rPr lang="pt-BR" sz="900" dirty="0">
                <a:latin typeface="Times New Roman" panose="02020603050405020304" pitchFamily="18" charset="0"/>
                <a:ea typeface="Calibri" panose="020F0502020204030204" pitchFamily="34" charset="0"/>
              </a:rPr>
              <a:t> em formato anelar</a:t>
            </a:r>
            <a:endParaRPr lang="pt-BR" sz="900" dirty="0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91E6D458-C8AD-05B2-C896-1FA72E8FBFA3}"/>
              </a:ext>
            </a:extLst>
          </p:cNvPr>
          <p:cNvSpPr txBox="1"/>
          <p:nvPr/>
        </p:nvSpPr>
        <p:spPr>
          <a:xfrm>
            <a:off x="2604249" y="5255151"/>
            <a:ext cx="2443529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prognóstico para </a:t>
            </a:r>
            <a:r>
              <a:rPr lang="pt-BR" sz="1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Acanthamoeba</a:t>
            </a:r>
            <a:r>
              <a:rPr lang="pt-BR" sz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é pior do outros tipos de ceratite infecciosa e, portanto, a prevenção é muito importante. No entanto, especialmente se detectado precocemente antes do início da doença </a:t>
            </a:r>
            <a:r>
              <a:rPr lang="pt-BR" sz="1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estromal</a:t>
            </a:r>
            <a:r>
              <a:rPr lang="pt-BR" sz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resultados satisfatórios certamente podem ser alcançados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INTRODUÇÃO">
            <a:extLst>
              <a:ext uri="{FF2B5EF4-FFF2-40B4-BE49-F238E27FC236}">
                <a16:creationId xmlns:a16="http://schemas.microsoft.com/office/drawing/2014/main" id="{9FB56AC0-2B94-41F4-3B03-EAEF58BF3F03}"/>
              </a:ext>
            </a:extLst>
          </p:cNvPr>
          <p:cNvSpPr txBox="1"/>
          <p:nvPr/>
        </p:nvSpPr>
        <p:spPr>
          <a:xfrm>
            <a:off x="76458" y="1836290"/>
            <a:ext cx="2376001" cy="18000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 cap="flat">
            <a:solidFill>
              <a:schemeClr val="tx2">
                <a:lumMod val="75000"/>
              </a:schemeClr>
            </a:solidFill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15610" rIns="15610" bIns="15610" numCol="1" anchor="ctr">
            <a:noAutofit/>
          </a:bodyPr>
          <a:lstStyle>
            <a:lvl1pPr>
              <a:defRPr sz="7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sz="12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31" name="INTRODUÇÃO">
            <a:extLst>
              <a:ext uri="{FF2B5EF4-FFF2-40B4-BE49-F238E27FC236}">
                <a16:creationId xmlns:a16="http://schemas.microsoft.com/office/drawing/2014/main" id="{062F23DD-4128-495B-65D7-EC7B3EE71BC3}"/>
              </a:ext>
            </a:extLst>
          </p:cNvPr>
          <p:cNvSpPr txBox="1"/>
          <p:nvPr/>
        </p:nvSpPr>
        <p:spPr>
          <a:xfrm>
            <a:off x="55893" y="3747916"/>
            <a:ext cx="2426174" cy="23288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 cap="flat">
            <a:solidFill>
              <a:schemeClr val="tx2">
                <a:lumMod val="75000"/>
              </a:schemeClr>
            </a:solidFill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15610" rIns="15610" bIns="15610" numCol="1" anchor="ctr">
            <a:noAutofit/>
          </a:bodyPr>
          <a:lstStyle>
            <a:lvl1pPr>
              <a:defRPr sz="7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lang="pt-BR" sz="12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endParaRPr sz="12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INTRODUÇÃO">
            <a:extLst>
              <a:ext uri="{FF2B5EF4-FFF2-40B4-BE49-F238E27FC236}">
                <a16:creationId xmlns:a16="http://schemas.microsoft.com/office/drawing/2014/main" id="{7F264C5A-E113-AE81-903A-D820700A9715}"/>
              </a:ext>
            </a:extLst>
          </p:cNvPr>
          <p:cNvSpPr txBox="1"/>
          <p:nvPr/>
        </p:nvSpPr>
        <p:spPr>
          <a:xfrm>
            <a:off x="66484" y="4651288"/>
            <a:ext cx="2443529" cy="21440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 cap="flat">
            <a:solidFill>
              <a:schemeClr val="tx2">
                <a:lumMod val="75000"/>
              </a:schemeClr>
            </a:solidFill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15610" rIns="15610" bIns="15610" numCol="1" anchor="ctr">
            <a:noAutofit/>
          </a:bodyPr>
          <a:lstStyle>
            <a:lvl1pPr>
              <a:defRPr sz="7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lang="pt-BR" sz="12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RELATO DE CASO</a:t>
            </a:r>
            <a:endParaRPr sz="12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INTRODUÇÃO">
            <a:extLst>
              <a:ext uri="{FF2B5EF4-FFF2-40B4-BE49-F238E27FC236}">
                <a16:creationId xmlns:a16="http://schemas.microsoft.com/office/drawing/2014/main" id="{140848CC-1E5A-825D-AAD7-DE96BC211280}"/>
              </a:ext>
            </a:extLst>
          </p:cNvPr>
          <p:cNvSpPr txBox="1"/>
          <p:nvPr/>
        </p:nvSpPr>
        <p:spPr>
          <a:xfrm>
            <a:off x="2595547" y="3290256"/>
            <a:ext cx="2466297" cy="22036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 cap="flat">
            <a:solidFill>
              <a:schemeClr val="tx2">
                <a:lumMod val="75000"/>
              </a:schemeClr>
            </a:solidFill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15610" rIns="15610" bIns="15610" numCol="1" anchor="ctr">
            <a:noAutofit/>
          </a:bodyPr>
          <a:lstStyle>
            <a:lvl1pPr>
              <a:defRPr sz="7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lang="pt-BR" sz="12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</a:t>
            </a:r>
            <a:endParaRPr sz="12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INTRODUÇÃO">
            <a:extLst>
              <a:ext uri="{FF2B5EF4-FFF2-40B4-BE49-F238E27FC236}">
                <a16:creationId xmlns:a16="http://schemas.microsoft.com/office/drawing/2014/main" id="{EAA27592-FA5C-220A-B5F0-ED1403A0AF99}"/>
              </a:ext>
            </a:extLst>
          </p:cNvPr>
          <p:cNvSpPr txBox="1"/>
          <p:nvPr/>
        </p:nvSpPr>
        <p:spPr>
          <a:xfrm>
            <a:off x="2604249" y="4990569"/>
            <a:ext cx="2443529" cy="21440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 cap="flat">
            <a:solidFill>
              <a:schemeClr val="tx2">
                <a:lumMod val="75000"/>
              </a:schemeClr>
            </a:solidFill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15610" rIns="15610" bIns="15610" numCol="1" anchor="ctr">
            <a:noAutofit/>
          </a:bodyPr>
          <a:lstStyle>
            <a:lvl1pPr>
              <a:defRPr sz="7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lang="pt-BR" sz="12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  <a:endParaRPr sz="12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INTRODUÇÃO">
            <a:extLst>
              <a:ext uri="{FF2B5EF4-FFF2-40B4-BE49-F238E27FC236}">
                <a16:creationId xmlns:a16="http://schemas.microsoft.com/office/drawing/2014/main" id="{1839AB7C-C6A8-AA5C-A90D-3A36130B0F2F}"/>
              </a:ext>
            </a:extLst>
          </p:cNvPr>
          <p:cNvSpPr txBox="1"/>
          <p:nvPr/>
        </p:nvSpPr>
        <p:spPr>
          <a:xfrm>
            <a:off x="2604249" y="7071340"/>
            <a:ext cx="2415931" cy="21440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 cap="flat">
            <a:solidFill>
              <a:schemeClr val="tx2">
                <a:lumMod val="75000"/>
              </a:schemeClr>
            </a:solidFill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15610" rIns="15610" bIns="15610" numCol="1" anchor="ctr">
            <a:noAutofit/>
          </a:bodyPr>
          <a:lstStyle>
            <a:lvl1pPr>
              <a:defRPr sz="7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lang="pt-BR" sz="12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 BIBLIOGRÁFICAS</a:t>
            </a:r>
            <a:endParaRPr sz="12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7D214E62-B02D-A12F-8000-2328AC54FB37}"/>
              </a:ext>
            </a:extLst>
          </p:cNvPr>
          <p:cNvSpPr txBox="1"/>
          <p:nvPr/>
        </p:nvSpPr>
        <p:spPr>
          <a:xfrm>
            <a:off x="2969403" y="4329155"/>
            <a:ext cx="2565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/>
              <a:t>1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55C00B14-A717-9D82-78B2-A34A3D2D7DF4}"/>
              </a:ext>
            </a:extLst>
          </p:cNvPr>
          <p:cNvSpPr txBox="1"/>
          <p:nvPr/>
        </p:nvSpPr>
        <p:spPr>
          <a:xfrm>
            <a:off x="2595547" y="7330580"/>
            <a:ext cx="2424633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 algn="just">
              <a:buFont typeface="+mj-lt"/>
              <a:buAutoNum type="arabicPeriod"/>
            </a:pPr>
            <a:r>
              <a:rPr lang="pt-BR" sz="80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Freitas D. Contribuição ao estudo da susceptibilidade de  </a:t>
            </a:r>
            <a:r>
              <a:rPr lang="pt-BR" sz="800" i="1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Acanthamoeba</a:t>
            </a:r>
            <a:r>
              <a:rPr lang="pt-BR" sz="800" i="1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800" i="1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ssp</a:t>
            </a:r>
            <a:r>
              <a:rPr lang="pt-BR" sz="80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 diferentes métodos de desinfecção de lente de contato gelatinosas. São Paulo 1988. (tese - mestrado-Departamento de Oftalmologia Escola Paulista de Medicina).</a:t>
            </a:r>
            <a:endParaRPr lang="pt-BR" sz="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pt-BR" sz="80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Nosé</a:t>
            </a:r>
            <a:r>
              <a:rPr lang="pt-BR" sz="80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W, Sato EH, Freitas </a:t>
            </a:r>
            <a:r>
              <a:rPr lang="pt-BR" sz="80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80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et al. Úlcera de córnea por </a:t>
            </a:r>
            <a:r>
              <a:rPr lang="pt-BR" sz="800" i="1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Acanthamoeba</a:t>
            </a:r>
            <a:r>
              <a:rPr lang="pt-BR" sz="80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quatro primeiros casos no Brasil. </a:t>
            </a:r>
            <a:r>
              <a:rPr lang="pt-BR" sz="80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Arq</a:t>
            </a:r>
            <a:r>
              <a:rPr lang="pt-BR" sz="80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80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Bras</a:t>
            </a:r>
            <a:r>
              <a:rPr lang="pt-BR" sz="80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80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Oftalmol</a:t>
            </a:r>
            <a:r>
              <a:rPr lang="pt-BR" sz="80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1988;51:223-6.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pt-BR" sz="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pt-BR" sz="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HS, </a:t>
            </a:r>
            <a:r>
              <a:rPr lang="pt-BR" sz="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Azuara</a:t>
            </a:r>
            <a:r>
              <a:rPr lang="pt-BR" sz="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-Blanco A, </a:t>
            </a:r>
            <a:r>
              <a:rPr lang="pt-BR" sz="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Hossain</a:t>
            </a:r>
            <a:r>
              <a:rPr lang="pt-BR" sz="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 et al. Non-</a:t>
            </a:r>
            <a:r>
              <a:rPr lang="pt-BR" sz="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Acanthamoeba</a:t>
            </a:r>
            <a:r>
              <a:rPr lang="pt-BR" sz="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amebic</a:t>
            </a:r>
            <a:r>
              <a:rPr lang="pt-BR" sz="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Keratitis</a:t>
            </a:r>
            <a:r>
              <a:rPr lang="pt-BR" sz="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Cornea</a:t>
            </a:r>
            <a:r>
              <a:rPr lang="pt-BR" sz="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1998;17(6):675-7.</a:t>
            </a:r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328</Words>
  <Application>Microsoft Office PowerPoint</Application>
  <PresentationFormat>Apresentação na tela (16:9)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Geneva</vt:lpstr>
      <vt:lpstr>Times New Roman</vt:lpstr>
      <vt:lpstr>Trebuchet MS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Thiago Perussolo</cp:lastModifiedBy>
  <cp:revision>21</cp:revision>
  <dcterms:created xsi:type="dcterms:W3CDTF">2024-01-09T13:58:08Z</dcterms:created>
  <dcterms:modified xsi:type="dcterms:W3CDTF">2024-01-31T20:02:39Z</dcterms:modified>
</cp:coreProperties>
</file>