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5143500" cy="91440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1503" autoAdjust="0"/>
  </p:normalViewPr>
  <p:slideViewPr>
    <p:cSldViewPr>
      <p:cViewPr>
        <p:scale>
          <a:sx n="100" d="100"/>
          <a:sy n="100" d="100"/>
        </p:scale>
        <p:origin x="1882" y="-2693"/>
      </p:cViewPr>
      <p:guideLst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94" d="100"/>
        <a:sy n="19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0B4D6E-08AD-4DEB-88D2-9E84031AD8F9}" type="datetimeFigureOut">
              <a:rPr lang="pt-BR" smtClean="0"/>
              <a:t>30/01/2024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FC10A7-CE2C-47AC-81BF-105A2A6906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5017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FC10A7-CE2C-47AC-81BF-105A2A69067E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8310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85763" y="2840568"/>
            <a:ext cx="4371975" cy="196003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71525" y="5181600"/>
            <a:ext cx="360045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1BFB-67ED-4A23-9D37-EAD255324F57}" type="datetimeFigureOut">
              <a:rPr lang="pt-BR" smtClean="0"/>
              <a:pPr/>
              <a:t>30/01/2024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279-9013-4432-9609-5078629E092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109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1BFB-67ED-4A23-9D37-EAD255324F57}" type="datetimeFigureOut">
              <a:rPr lang="pt-BR" smtClean="0"/>
              <a:pPr/>
              <a:t>30/01/2024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279-9013-4432-9609-5078629E092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6005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366185"/>
            <a:ext cx="1157288" cy="7802033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366185"/>
            <a:ext cx="3386138" cy="7802033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1BFB-67ED-4A23-9D37-EAD255324F57}" type="datetimeFigureOut">
              <a:rPr lang="pt-BR" smtClean="0"/>
              <a:pPr/>
              <a:t>30/01/2024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279-9013-4432-9609-5078629E092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8688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1BFB-67ED-4A23-9D37-EAD255324F57}" type="datetimeFigureOut">
              <a:rPr lang="pt-BR" smtClean="0"/>
              <a:pPr/>
              <a:t>30/01/2024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279-9013-4432-9609-5078629E092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8639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6301" y="5875867"/>
            <a:ext cx="4371975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06301" y="3875618"/>
            <a:ext cx="4371975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1BFB-67ED-4A23-9D37-EAD255324F57}" type="datetimeFigureOut">
              <a:rPr lang="pt-BR" smtClean="0"/>
              <a:pPr/>
              <a:t>30/01/2024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279-9013-4432-9609-5078629E092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9310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5" y="2133601"/>
            <a:ext cx="2271713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14612" y="2133601"/>
            <a:ext cx="2271713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1BFB-67ED-4A23-9D37-EAD255324F57}" type="datetimeFigureOut">
              <a:rPr lang="pt-BR" smtClean="0"/>
              <a:pPr/>
              <a:t>30/01/2024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279-9013-4432-9609-5078629E092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7014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175" y="2046817"/>
            <a:ext cx="2272606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57175" y="2899833"/>
            <a:ext cx="2272606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2612827" y="2046817"/>
            <a:ext cx="2273498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2612827" y="2899833"/>
            <a:ext cx="2273498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1BFB-67ED-4A23-9D37-EAD255324F57}" type="datetimeFigureOut">
              <a:rPr lang="pt-BR" smtClean="0"/>
              <a:pPr/>
              <a:t>30/01/2024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279-9013-4432-9609-5078629E092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626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1BFB-67ED-4A23-9D37-EAD255324F57}" type="datetimeFigureOut">
              <a:rPr lang="pt-BR" smtClean="0"/>
              <a:pPr/>
              <a:t>30/01/2024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279-9013-4432-9609-5078629E092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632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1BFB-67ED-4A23-9D37-EAD255324F57}" type="datetimeFigureOut">
              <a:rPr lang="pt-BR" smtClean="0"/>
              <a:pPr/>
              <a:t>30/01/2024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279-9013-4432-9609-5078629E092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2675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175" y="364067"/>
            <a:ext cx="1692176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10966" y="364067"/>
            <a:ext cx="2875359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57175" y="1913467"/>
            <a:ext cx="1692176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1BFB-67ED-4A23-9D37-EAD255324F57}" type="datetimeFigureOut">
              <a:rPr lang="pt-BR" smtClean="0"/>
              <a:pPr/>
              <a:t>30/01/2024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279-9013-4432-9609-5078629E092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5481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8162" y="6400800"/>
            <a:ext cx="30861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08162" y="817033"/>
            <a:ext cx="30861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008162" y="7156451"/>
            <a:ext cx="30861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21BFB-67ED-4A23-9D37-EAD255324F57}" type="datetimeFigureOut">
              <a:rPr lang="pt-BR" smtClean="0"/>
              <a:pPr/>
              <a:t>30/01/2024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C279-9013-4432-9609-5078629E092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0284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175" y="2133601"/>
            <a:ext cx="462915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257175" y="8475134"/>
            <a:ext cx="12001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21BFB-67ED-4A23-9D37-EAD255324F57}" type="datetimeFigureOut">
              <a:rPr lang="pt-BR" smtClean="0"/>
              <a:pPr/>
              <a:t>30/01/2024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757363" y="8475134"/>
            <a:ext cx="16287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3686175" y="8475134"/>
            <a:ext cx="12001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0C279-9013-4432-9609-5078629E092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198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DBA36AF8-1894-714D-AA7D-98A010FA418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b="77479"/>
          <a:stretch/>
        </p:blipFill>
        <p:spPr>
          <a:xfrm>
            <a:off x="1" y="-86505"/>
            <a:ext cx="5143499" cy="659106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03DCFAD5-4240-E08C-5276-543D1EB3A6B9}"/>
              </a:ext>
            </a:extLst>
          </p:cNvPr>
          <p:cNvSpPr txBox="1"/>
          <p:nvPr/>
        </p:nvSpPr>
        <p:spPr>
          <a:xfrm>
            <a:off x="48872" y="1601053"/>
            <a:ext cx="5045754" cy="79084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numCol="2" spcCol="108000" rtlCol="0">
            <a:spAutoFit/>
          </a:bodyPr>
          <a:lstStyle/>
          <a:p>
            <a:pPr algn="ctr"/>
            <a:r>
              <a:rPr lang="pt-BR" sz="900" b="1" strike="noStrike" spc="-1" dirty="0">
                <a:solidFill>
                  <a:srgbClr val="000000"/>
                </a:solidFill>
                <a:latin typeface="Arial"/>
                <a:ea typeface="Calibri"/>
              </a:rPr>
              <a:t>INTRODUÇÃO</a:t>
            </a:r>
            <a:endParaRPr lang="pt-BR" sz="900" b="0" strike="noStrike" spc="-1" dirty="0">
              <a:latin typeface="Arial"/>
            </a:endParaRPr>
          </a:p>
          <a:p>
            <a:pPr indent="457200" algn="just"/>
            <a:endParaRPr lang="pt-BR" sz="9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síndrome de Tolosa-Hunt (STH) é uma condição </a:t>
            </a:r>
            <a:r>
              <a:rPr lang="pt-BR" sz="9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neuroftalmológica</a:t>
            </a:r>
            <a:r>
              <a:rPr lang="pt-BR" sz="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rara, caracterizada por inflamação da região orbitária, que pode resultar em dor intensa e paralisia dos músculos extraoculares. Essa síndrome, embora incomum, pode ter um </a:t>
            </a:r>
            <a:r>
              <a:rPr lang="pt-BR" sz="9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impact</a:t>
            </a:r>
            <a:r>
              <a:rPr lang="pt-BR" sz="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significativo na qualidade de vida dos pacientes, especialmente devido aos sintomas oftalmológicos que frequentemente acompanham a condição. </a:t>
            </a:r>
            <a:endParaRPr lang="pt-BR" sz="900" b="1" spc="-1" dirty="0">
              <a:solidFill>
                <a:srgbClr val="404040"/>
              </a:solidFill>
              <a:latin typeface="Arial"/>
              <a:ea typeface="Trebuchet MS"/>
            </a:endParaRPr>
          </a:p>
          <a:p>
            <a:pPr algn="ctr"/>
            <a:r>
              <a:rPr lang="pt-BR" sz="900" b="1" strike="noStrike" spc="-1" dirty="0">
                <a:solidFill>
                  <a:srgbClr val="000000"/>
                </a:solidFill>
                <a:latin typeface="Arial"/>
                <a:ea typeface="Trebuchet MS"/>
              </a:rPr>
              <a:t>MÉTODO</a:t>
            </a:r>
            <a:endParaRPr lang="pt-BR" sz="900" b="0" strike="noStrike" spc="-1" dirty="0"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900" dirty="0">
                <a:solidFill>
                  <a:srgbClr val="000000"/>
                </a:solidFill>
                <a:effectLst/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Este relato se trata de um paciente com diagnostico de SHT avaliado no Pronto Socorro</a:t>
            </a:r>
            <a:r>
              <a:rPr lang="pt-BR" sz="900" dirty="0">
                <a:solidFill>
                  <a:srgbClr val="000000"/>
                </a:solidFill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 e no A</a:t>
            </a:r>
            <a:r>
              <a:rPr lang="pt-BR" sz="900" dirty="0">
                <a:solidFill>
                  <a:srgbClr val="000000"/>
                </a:solidFill>
                <a:effectLst/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mbulatório de </a:t>
            </a:r>
            <a:r>
              <a:rPr lang="pt-BR" sz="900" dirty="0" err="1">
                <a:solidFill>
                  <a:srgbClr val="000000"/>
                </a:solidFill>
                <a:effectLst/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Neuroftalmologia</a:t>
            </a:r>
            <a:r>
              <a:rPr lang="pt-BR" sz="900" dirty="0">
                <a:solidFill>
                  <a:srgbClr val="000000"/>
                </a:solidFill>
                <a:effectLst/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 do Hospital de Base do Distrito Federal (HBDF), onde foi realizada avaliação oftalmológica geral e posterior complementado com exame de imagem  </a:t>
            </a:r>
            <a:endParaRPr lang="pt-BR" sz="900" b="1" strike="noStrike" spc="-1" dirty="0">
              <a:latin typeface="Arial"/>
              <a:ea typeface="Trebuchet MS"/>
            </a:endParaRPr>
          </a:p>
          <a:p>
            <a:pPr algn="ctr"/>
            <a:r>
              <a:rPr lang="pt-BR" sz="900" b="1" strike="noStrike" spc="-1" dirty="0">
                <a:latin typeface="Arial"/>
                <a:ea typeface="Trebuchet MS"/>
              </a:rPr>
              <a:t>RESULTADO</a:t>
            </a:r>
          </a:p>
          <a:p>
            <a:pPr indent="457200" algn="just"/>
            <a:r>
              <a:rPr lang="pt-BR" sz="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Paciente feminino, 25 anos, previamente hígido, apresentou-se no Pronto Socorro de Oftalmologia do HBDF, queixando-se de diplopia de início súbito em olho direito, associada a dor intensa. Negou qualquer comorbidade. Referiu apenas diagnóstico de sinusite duas semanas antes da ocasião. Ao exame, observou-se acuidade visual com correção 20/20 em ambos os olhos (AO). Ptose palpebral, associada a restrição de movimentos em praticamente todas as versões em olho direito 2+/4+ e versões sem alteração em olho esquerdo. A biomicroscopia de segmento anterior não possuía alteração. Pupilas isocóricas com reflexo normal. Exame de fundo de olho sem alteração. Tomografia computadorizada de crânio e orbitas realizada no dia não evidenciou alterações dignas de nota.  Posteriormente, paciente realizou exame de ressonância magnética de crânio e orbitas que evidenciou </a:t>
            </a:r>
            <a:r>
              <a:rPr lang="pt-BR" sz="9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tecido amorfo com realce no seio cavernoso, nas fissuras orbitárias superior e inferior e no ápice orbitário à direita. Após diagnóstico foi iniciado tratamento com corticosteroides, com melhora clínica expressiva do quadro.  </a:t>
            </a:r>
            <a:r>
              <a:rPr lang="pt-BR" sz="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</a:p>
          <a:p>
            <a:pPr indent="457200" algn="just"/>
            <a:endParaRPr lang="pt-BR" sz="9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pt-BR" sz="900" b="1" spc="-1" dirty="0">
              <a:solidFill>
                <a:srgbClr val="000000"/>
              </a:solidFill>
              <a:latin typeface="Arial"/>
              <a:ea typeface="Trebuchet MS"/>
            </a:endParaRPr>
          </a:p>
          <a:p>
            <a:pPr algn="ctr"/>
            <a:endParaRPr lang="pt-BR" sz="900" b="1" spc="-1" dirty="0">
              <a:solidFill>
                <a:srgbClr val="000000"/>
              </a:solidFill>
              <a:latin typeface="Arial"/>
              <a:ea typeface="Trebuchet MS"/>
            </a:endParaRPr>
          </a:p>
          <a:p>
            <a:pPr algn="ctr"/>
            <a:endParaRPr lang="pt-BR" sz="900" b="1" spc="-1" dirty="0">
              <a:solidFill>
                <a:srgbClr val="000000"/>
              </a:solidFill>
              <a:latin typeface="Arial"/>
              <a:ea typeface="Trebuchet MS"/>
            </a:endParaRPr>
          </a:p>
          <a:p>
            <a:pPr algn="ctr"/>
            <a:endParaRPr lang="pt-BR" sz="900" b="1" spc="-1" dirty="0">
              <a:solidFill>
                <a:srgbClr val="000000"/>
              </a:solidFill>
              <a:latin typeface="Arial"/>
              <a:ea typeface="Trebuchet MS"/>
            </a:endParaRPr>
          </a:p>
          <a:p>
            <a:pPr algn="ctr"/>
            <a:endParaRPr lang="pt-BR" sz="900" b="1" strike="noStrike" spc="-1" dirty="0">
              <a:solidFill>
                <a:srgbClr val="000000"/>
              </a:solidFill>
              <a:latin typeface="Arial"/>
              <a:ea typeface="Trebuchet MS"/>
            </a:endParaRPr>
          </a:p>
          <a:p>
            <a:pPr algn="ctr"/>
            <a:endParaRPr lang="pt-BR" sz="900" b="1" spc="-1" dirty="0">
              <a:solidFill>
                <a:srgbClr val="000000"/>
              </a:solidFill>
              <a:latin typeface="Arial"/>
              <a:ea typeface="Trebuchet MS"/>
            </a:endParaRPr>
          </a:p>
          <a:p>
            <a:pPr algn="ctr"/>
            <a:endParaRPr lang="pt-BR" sz="900" b="1" strike="noStrike" spc="-1" dirty="0">
              <a:solidFill>
                <a:srgbClr val="000000"/>
              </a:solidFill>
              <a:latin typeface="Arial"/>
              <a:ea typeface="Trebuchet MS"/>
            </a:endParaRPr>
          </a:p>
          <a:p>
            <a:pPr algn="ctr"/>
            <a:endParaRPr lang="pt-BR" sz="900" b="1" spc="-1" dirty="0">
              <a:solidFill>
                <a:srgbClr val="000000"/>
              </a:solidFill>
              <a:latin typeface="Arial"/>
              <a:ea typeface="Trebuchet MS"/>
            </a:endParaRPr>
          </a:p>
          <a:p>
            <a:pPr algn="ctr"/>
            <a:endParaRPr lang="pt-BR" sz="900" b="1" strike="noStrike" spc="-1" dirty="0">
              <a:solidFill>
                <a:srgbClr val="000000"/>
              </a:solidFill>
              <a:latin typeface="Arial"/>
              <a:ea typeface="Trebuchet MS"/>
            </a:endParaRPr>
          </a:p>
          <a:p>
            <a:pPr algn="ctr"/>
            <a:endParaRPr lang="pt-BR" sz="900" b="1" spc="-1" dirty="0">
              <a:solidFill>
                <a:srgbClr val="000000"/>
              </a:solidFill>
              <a:latin typeface="Arial"/>
              <a:ea typeface="Trebuchet MS"/>
            </a:endParaRPr>
          </a:p>
          <a:p>
            <a:pPr algn="ctr"/>
            <a:endParaRPr lang="pt-BR" sz="900" b="1" strike="noStrike" spc="-1" dirty="0">
              <a:solidFill>
                <a:srgbClr val="000000"/>
              </a:solidFill>
              <a:latin typeface="Arial"/>
              <a:ea typeface="Trebuchet MS"/>
            </a:endParaRPr>
          </a:p>
          <a:p>
            <a:pPr algn="ctr"/>
            <a:endParaRPr lang="pt-BR" sz="900" b="1" spc="-1" dirty="0">
              <a:solidFill>
                <a:srgbClr val="000000"/>
              </a:solidFill>
              <a:latin typeface="Arial"/>
              <a:ea typeface="Trebuchet MS"/>
            </a:endParaRPr>
          </a:p>
          <a:p>
            <a:pPr algn="ctr"/>
            <a:endParaRPr lang="pt-BR" sz="900" b="1" strike="noStrike" spc="-1" dirty="0">
              <a:solidFill>
                <a:srgbClr val="000000"/>
              </a:solidFill>
              <a:latin typeface="Arial"/>
              <a:ea typeface="Trebuchet MS"/>
            </a:endParaRPr>
          </a:p>
          <a:p>
            <a:pPr algn="ctr"/>
            <a:endParaRPr lang="pt-BR" sz="900" b="1" spc="-1" dirty="0">
              <a:solidFill>
                <a:srgbClr val="000000"/>
              </a:solidFill>
              <a:latin typeface="Arial"/>
              <a:ea typeface="Trebuchet MS"/>
            </a:endParaRPr>
          </a:p>
          <a:p>
            <a:pPr algn="ctr"/>
            <a:endParaRPr lang="pt-BR" sz="900" b="1" strike="noStrike" spc="-1" dirty="0">
              <a:solidFill>
                <a:srgbClr val="000000"/>
              </a:solidFill>
              <a:latin typeface="Arial"/>
              <a:ea typeface="Trebuchet MS"/>
            </a:endParaRPr>
          </a:p>
          <a:p>
            <a:pPr algn="ctr"/>
            <a:endParaRPr lang="pt-BR" sz="900" b="1" spc="-1" dirty="0">
              <a:solidFill>
                <a:srgbClr val="000000"/>
              </a:solidFill>
              <a:latin typeface="Arial"/>
              <a:ea typeface="Trebuchet MS"/>
            </a:endParaRPr>
          </a:p>
          <a:p>
            <a:pPr algn="ctr"/>
            <a:endParaRPr lang="pt-BR" sz="900" b="1" strike="noStrike" spc="-1" dirty="0">
              <a:solidFill>
                <a:srgbClr val="000000"/>
              </a:solidFill>
              <a:latin typeface="Arial"/>
              <a:ea typeface="Trebuchet MS"/>
            </a:endParaRPr>
          </a:p>
          <a:p>
            <a:pPr algn="ctr"/>
            <a:endParaRPr lang="pt-BR" sz="900" b="1" spc="-1" dirty="0">
              <a:solidFill>
                <a:srgbClr val="000000"/>
              </a:solidFill>
              <a:latin typeface="Arial"/>
              <a:ea typeface="Trebuchet MS"/>
            </a:endParaRPr>
          </a:p>
          <a:p>
            <a:pPr algn="ctr"/>
            <a:endParaRPr lang="pt-BR" sz="900" b="1" strike="noStrike" spc="-1" dirty="0">
              <a:solidFill>
                <a:srgbClr val="000000"/>
              </a:solidFill>
              <a:latin typeface="Arial"/>
              <a:ea typeface="Trebuchet MS"/>
            </a:endParaRPr>
          </a:p>
          <a:p>
            <a:pPr algn="ctr"/>
            <a:endParaRPr lang="pt-BR" sz="900" b="1" spc="-1" dirty="0">
              <a:solidFill>
                <a:srgbClr val="000000"/>
              </a:solidFill>
              <a:latin typeface="Arial"/>
              <a:ea typeface="Trebuchet MS"/>
            </a:endParaRPr>
          </a:p>
          <a:p>
            <a:pPr algn="ctr"/>
            <a:endParaRPr lang="pt-BR" sz="900" b="1" strike="noStrike" spc="-1" dirty="0">
              <a:solidFill>
                <a:srgbClr val="000000"/>
              </a:solidFill>
              <a:latin typeface="Arial"/>
              <a:ea typeface="Trebuchet MS"/>
            </a:endParaRPr>
          </a:p>
          <a:p>
            <a:pPr algn="ctr"/>
            <a:endParaRPr lang="pt-BR" sz="900" b="1" spc="-1" dirty="0">
              <a:solidFill>
                <a:srgbClr val="000000"/>
              </a:solidFill>
              <a:latin typeface="Arial"/>
              <a:ea typeface="Trebuchet MS"/>
            </a:endParaRPr>
          </a:p>
          <a:p>
            <a:pPr algn="ctr"/>
            <a:endParaRPr lang="pt-BR" sz="900" b="1" strike="noStrike" spc="-1" dirty="0">
              <a:solidFill>
                <a:srgbClr val="000000"/>
              </a:solidFill>
              <a:latin typeface="Arial"/>
              <a:ea typeface="Trebuchet MS"/>
            </a:endParaRPr>
          </a:p>
          <a:p>
            <a:pPr algn="ctr"/>
            <a:endParaRPr lang="pt-BR" sz="900" b="1" spc="-1" dirty="0">
              <a:solidFill>
                <a:srgbClr val="000000"/>
              </a:solidFill>
              <a:latin typeface="Arial"/>
              <a:ea typeface="Trebuchet MS"/>
            </a:endParaRPr>
          </a:p>
          <a:p>
            <a:pPr algn="ctr"/>
            <a:endParaRPr lang="pt-BR" sz="900" b="1" strike="noStrike" spc="-1" dirty="0">
              <a:solidFill>
                <a:srgbClr val="000000"/>
              </a:solidFill>
              <a:latin typeface="Arial"/>
              <a:ea typeface="Trebuchet MS"/>
            </a:endParaRPr>
          </a:p>
          <a:p>
            <a:pPr algn="ctr"/>
            <a:endParaRPr lang="pt-BR" sz="900" b="1" spc="-1" dirty="0">
              <a:solidFill>
                <a:srgbClr val="000000"/>
              </a:solidFill>
              <a:latin typeface="Arial"/>
              <a:ea typeface="Trebuchet MS"/>
            </a:endParaRPr>
          </a:p>
          <a:p>
            <a:pPr algn="ctr"/>
            <a:endParaRPr lang="pt-BR" sz="900" b="1" strike="noStrike" spc="-1" dirty="0">
              <a:solidFill>
                <a:srgbClr val="000000"/>
              </a:solidFill>
              <a:latin typeface="Arial"/>
              <a:ea typeface="Trebuchet MS"/>
            </a:endParaRPr>
          </a:p>
          <a:p>
            <a:pPr algn="ctr"/>
            <a:endParaRPr lang="pt-BR" sz="900" b="1" spc="-1" dirty="0">
              <a:solidFill>
                <a:srgbClr val="000000"/>
              </a:solidFill>
              <a:latin typeface="Arial"/>
              <a:ea typeface="Trebuchet MS"/>
            </a:endParaRPr>
          </a:p>
          <a:p>
            <a:pPr algn="ctr"/>
            <a:endParaRPr lang="pt-BR" sz="900" b="1" strike="noStrike" spc="-1" dirty="0">
              <a:solidFill>
                <a:srgbClr val="000000"/>
              </a:solidFill>
              <a:latin typeface="Arial"/>
              <a:ea typeface="Trebuchet MS"/>
            </a:endParaRPr>
          </a:p>
          <a:p>
            <a:pPr algn="ctr"/>
            <a:endParaRPr lang="pt-BR" sz="900" b="1" spc="-1" dirty="0">
              <a:solidFill>
                <a:srgbClr val="000000"/>
              </a:solidFill>
              <a:latin typeface="Arial"/>
              <a:ea typeface="Trebuchet MS"/>
            </a:endParaRPr>
          </a:p>
          <a:p>
            <a:pPr algn="ctr"/>
            <a:endParaRPr lang="pt-BR" sz="900" b="1" strike="noStrike" spc="-1" dirty="0">
              <a:solidFill>
                <a:srgbClr val="000000"/>
              </a:solidFill>
              <a:latin typeface="Arial"/>
              <a:ea typeface="Trebuchet MS"/>
            </a:endParaRPr>
          </a:p>
          <a:p>
            <a:pPr algn="ctr"/>
            <a:endParaRPr lang="pt-BR" sz="900" b="1" strike="noStrike" spc="-1" dirty="0">
              <a:solidFill>
                <a:srgbClr val="000000"/>
              </a:solidFill>
              <a:latin typeface="Arial"/>
              <a:ea typeface="Trebuchet MS"/>
            </a:endParaRPr>
          </a:p>
          <a:p>
            <a:pPr algn="ctr"/>
            <a:endParaRPr lang="pt-BR" sz="900" b="1" spc="-1" dirty="0">
              <a:solidFill>
                <a:srgbClr val="000000"/>
              </a:solidFill>
              <a:latin typeface="Arial"/>
              <a:ea typeface="Trebuchet MS"/>
            </a:endParaRPr>
          </a:p>
          <a:p>
            <a:pPr algn="ctr"/>
            <a:endParaRPr lang="pt-BR" sz="900" b="1" strike="noStrike" spc="-1" dirty="0">
              <a:solidFill>
                <a:srgbClr val="000000"/>
              </a:solidFill>
              <a:latin typeface="Arial"/>
              <a:ea typeface="Trebuchet MS"/>
            </a:endParaRPr>
          </a:p>
          <a:p>
            <a:pPr algn="ctr"/>
            <a:endParaRPr lang="pt-BR" sz="900" b="1" spc="-1" dirty="0">
              <a:solidFill>
                <a:srgbClr val="000000"/>
              </a:solidFill>
              <a:latin typeface="Arial"/>
              <a:ea typeface="Trebuchet MS"/>
            </a:endParaRPr>
          </a:p>
          <a:p>
            <a:pPr algn="ctr"/>
            <a:endParaRPr lang="pt-BR" sz="900" b="1" strike="noStrike" spc="-1" dirty="0">
              <a:solidFill>
                <a:srgbClr val="000000"/>
              </a:solidFill>
              <a:latin typeface="Arial"/>
              <a:ea typeface="Trebuchet MS"/>
            </a:endParaRPr>
          </a:p>
          <a:p>
            <a:pPr algn="ctr"/>
            <a:endParaRPr lang="pt-BR" sz="900" b="1" strike="noStrike" spc="-1" dirty="0">
              <a:solidFill>
                <a:srgbClr val="000000"/>
              </a:solidFill>
              <a:latin typeface="Arial"/>
              <a:ea typeface="Trebuchet MS"/>
            </a:endParaRPr>
          </a:p>
          <a:p>
            <a:pPr algn="ctr"/>
            <a:endParaRPr lang="pt-BR" sz="900" b="1" spc="-1" dirty="0">
              <a:solidFill>
                <a:srgbClr val="000000"/>
              </a:solidFill>
              <a:latin typeface="Arial"/>
              <a:ea typeface="Trebuchet MS"/>
            </a:endParaRPr>
          </a:p>
          <a:p>
            <a:pPr algn="ctr"/>
            <a:r>
              <a:rPr lang="pt-BR" sz="900" b="1" strike="noStrike" spc="-1" dirty="0">
                <a:solidFill>
                  <a:srgbClr val="000000"/>
                </a:solidFill>
                <a:latin typeface="Arial"/>
                <a:ea typeface="Trebuchet MS"/>
              </a:rPr>
              <a:t>CONCLUSÃO</a:t>
            </a:r>
          </a:p>
          <a:p>
            <a:pPr algn="just"/>
            <a:r>
              <a:rPr lang="pt-BR" sz="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compreensão das características </a:t>
            </a:r>
            <a:r>
              <a:rPr lang="pt-BR" sz="9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clÍnicas</a:t>
            </a:r>
            <a:r>
              <a:rPr lang="pt-BR" sz="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intrínsecas a STH permite que os profissionais da saúde possam aprimorar suas habilidades de raciocínio diagnóstico e assim elaborar planos de tratamento diante dos desafios de manejo intrínsecos a essa doença. Isto é, aprender com experiências clinicas reais permite melhorar assim a qualidade dos cuidados prestados a esses pacientes </a:t>
            </a:r>
          </a:p>
          <a:p>
            <a:pPr algn="just"/>
            <a:endParaRPr lang="pt-BR" sz="9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900" b="1" strike="noStrike" spc="-1" dirty="0">
                <a:solidFill>
                  <a:srgbClr val="000000"/>
                </a:solidFill>
                <a:latin typeface="Arial"/>
                <a:ea typeface="Trebuchet MS"/>
              </a:rPr>
              <a:t>REFERÊNCIAS</a:t>
            </a:r>
          </a:p>
          <a:p>
            <a:pPr marL="228600" indent="-228600" algn="just">
              <a:buAutoNum type="arabicPeriod"/>
            </a:pPr>
            <a:r>
              <a:rPr lang="pt-BR" sz="900" b="0" i="0" dirty="0">
                <a:solidFill>
                  <a:srgbClr val="403D39"/>
                </a:solidFill>
                <a:effectLst/>
                <a:latin typeface="Arial" panose="020B0604020202020204" pitchFamily="34" charset="0"/>
              </a:rPr>
              <a:t>Tolosa E. </a:t>
            </a:r>
            <a:r>
              <a:rPr lang="pt-BR" sz="900" b="0" i="0" dirty="0" err="1">
                <a:solidFill>
                  <a:srgbClr val="403D39"/>
                </a:solidFill>
                <a:effectLst/>
                <a:latin typeface="Arial" panose="020B0604020202020204" pitchFamily="34" charset="0"/>
              </a:rPr>
              <a:t>Periarteritic</a:t>
            </a:r>
            <a:r>
              <a:rPr lang="pt-BR" sz="900" b="0" i="0" dirty="0">
                <a:solidFill>
                  <a:srgbClr val="403D3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pt-BR" sz="900" b="0" i="0" dirty="0" err="1">
                <a:solidFill>
                  <a:srgbClr val="403D39"/>
                </a:solidFill>
                <a:effectLst/>
                <a:latin typeface="Arial" panose="020B0604020202020204" pitchFamily="34" charset="0"/>
              </a:rPr>
              <a:t>lesions</a:t>
            </a:r>
            <a:r>
              <a:rPr lang="pt-BR" sz="900" b="0" i="0" dirty="0">
                <a:solidFill>
                  <a:srgbClr val="403D3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pt-BR" sz="900" b="0" i="0" dirty="0" err="1">
                <a:solidFill>
                  <a:srgbClr val="403D39"/>
                </a:solidFill>
                <a:effectLst/>
                <a:latin typeface="Arial" panose="020B0604020202020204" pitchFamily="34" charset="0"/>
              </a:rPr>
              <a:t>of</a:t>
            </a:r>
            <a:r>
              <a:rPr lang="pt-BR" sz="900" b="0" i="0" dirty="0">
                <a:solidFill>
                  <a:srgbClr val="403D3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pt-BR" sz="900" b="0" i="0" dirty="0" err="1">
                <a:solidFill>
                  <a:srgbClr val="403D39"/>
                </a:solidFill>
                <a:effectLst/>
                <a:latin typeface="Arial" panose="020B0604020202020204" pitchFamily="34" charset="0"/>
              </a:rPr>
              <a:t>the</a:t>
            </a:r>
            <a:r>
              <a:rPr lang="pt-BR" sz="900" b="0" i="0" dirty="0">
                <a:solidFill>
                  <a:srgbClr val="403D3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pt-BR" sz="900" b="0" i="0" dirty="0" err="1">
                <a:solidFill>
                  <a:srgbClr val="403D39"/>
                </a:solidFill>
                <a:effectLst/>
                <a:latin typeface="Arial" panose="020B0604020202020204" pitchFamily="34" charset="0"/>
              </a:rPr>
              <a:t>carotid</a:t>
            </a:r>
            <a:r>
              <a:rPr lang="pt-BR" sz="900" b="0" i="0" dirty="0">
                <a:solidFill>
                  <a:srgbClr val="403D3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pt-BR" sz="900" b="0" i="0" dirty="0" err="1">
                <a:solidFill>
                  <a:srgbClr val="403D39"/>
                </a:solidFill>
                <a:effectLst/>
                <a:latin typeface="Arial" panose="020B0604020202020204" pitchFamily="34" charset="0"/>
              </a:rPr>
              <a:t>siphon</a:t>
            </a:r>
            <a:r>
              <a:rPr lang="pt-BR" sz="900" b="0" i="0" dirty="0">
                <a:solidFill>
                  <a:srgbClr val="403D3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pt-BR" sz="900" b="0" i="0" dirty="0" err="1">
                <a:solidFill>
                  <a:srgbClr val="403D39"/>
                </a:solidFill>
                <a:effectLst/>
                <a:latin typeface="Arial" panose="020B0604020202020204" pitchFamily="34" charset="0"/>
              </a:rPr>
              <a:t>with</a:t>
            </a:r>
            <a:r>
              <a:rPr lang="pt-BR" sz="900" b="0" i="0" dirty="0">
                <a:solidFill>
                  <a:srgbClr val="403D3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pt-BR" sz="900" b="0" i="0" dirty="0" err="1">
                <a:solidFill>
                  <a:srgbClr val="403D39"/>
                </a:solidFill>
                <a:effectLst/>
                <a:latin typeface="Arial" panose="020B0604020202020204" pitchFamily="34" charset="0"/>
              </a:rPr>
              <a:t>the</a:t>
            </a:r>
            <a:r>
              <a:rPr lang="pt-BR" sz="900" b="0" i="0" dirty="0">
                <a:solidFill>
                  <a:srgbClr val="403D3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pt-BR" sz="900" b="0" i="0" dirty="0" err="1">
                <a:solidFill>
                  <a:srgbClr val="403D39"/>
                </a:solidFill>
                <a:effectLst/>
                <a:latin typeface="Arial" panose="020B0604020202020204" pitchFamily="34" charset="0"/>
              </a:rPr>
              <a:t>clinical</a:t>
            </a:r>
            <a:r>
              <a:rPr lang="pt-BR" sz="900" b="0" i="0" dirty="0">
                <a:solidFill>
                  <a:srgbClr val="403D3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pt-BR" sz="900" b="0" i="0" dirty="0" err="1">
                <a:solidFill>
                  <a:srgbClr val="403D39"/>
                </a:solidFill>
                <a:effectLst/>
                <a:latin typeface="Arial" panose="020B0604020202020204" pitchFamily="34" charset="0"/>
              </a:rPr>
              <a:t>features</a:t>
            </a:r>
            <a:r>
              <a:rPr lang="pt-BR" sz="900" b="0" i="0" dirty="0">
                <a:solidFill>
                  <a:srgbClr val="403D3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pt-BR" sz="900" b="0" i="0" dirty="0" err="1">
                <a:solidFill>
                  <a:srgbClr val="403D39"/>
                </a:solidFill>
                <a:effectLst/>
                <a:latin typeface="Arial" panose="020B0604020202020204" pitchFamily="34" charset="0"/>
              </a:rPr>
              <a:t>of</a:t>
            </a:r>
            <a:r>
              <a:rPr lang="pt-BR" sz="900" b="0" i="0" dirty="0">
                <a:solidFill>
                  <a:srgbClr val="403D39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pt-BR" sz="900" b="0" i="0" dirty="0" err="1">
                <a:solidFill>
                  <a:srgbClr val="403D39"/>
                </a:solidFill>
                <a:effectLst/>
                <a:latin typeface="Arial" panose="020B0604020202020204" pitchFamily="34" charset="0"/>
              </a:rPr>
              <a:t>carotid</a:t>
            </a:r>
            <a:r>
              <a:rPr lang="pt-BR" sz="900" b="0" i="0" dirty="0">
                <a:solidFill>
                  <a:srgbClr val="403D3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pt-BR" sz="900" b="0" i="0" dirty="0" err="1">
                <a:solidFill>
                  <a:srgbClr val="403D39"/>
                </a:solidFill>
                <a:effectLst/>
                <a:latin typeface="Arial" panose="020B0604020202020204" pitchFamily="34" charset="0"/>
              </a:rPr>
              <a:t>infraclinoidal</a:t>
            </a:r>
            <a:r>
              <a:rPr lang="pt-BR" sz="900" b="0" i="0" dirty="0">
                <a:solidFill>
                  <a:srgbClr val="403D3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pt-BR" sz="900" b="0" i="0" dirty="0" err="1">
                <a:solidFill>
                  <a:srgbClr val="403D39"/>
                </a:solidFill>
                <a:effectLst/>
                <a:latin typeface="Arial" panose="020B0604020202020204" pitchFamily="34" charset="0"/>
              </a:rPr>
              <a:t>aneurysm</a:t>
            </a:r>
            <a:r>
              <a:rPr lang="pt-BR" sz="900" b="0" i="0" dirty="0">
                <a:solidFill>
                  <a:srgbClr val="403D39"/>
                </a:solidFill>
                <a:effectLst/>
                <a:latin typeface="Arial" panose="020B0604020202020204" pitchFamily="34" charset="0"/>
              </a:rPr>
              <a:t>. J </a:t>
            </a:r>
            <a:r>
              <a:rPr lang="pt-BR" sz="900" b="0" i="0" dirty="0" err="1">
                <a:solidFill>
                  <a:srgbClr val="403D39"/>
                </a:solidFill>
                <a:effectLst/>
                <a:latin typeface="Arial" panose="020B0604020202020204" pitchFamily="34" charset="0"/>
              </a:rPr>
              <a:t>Neurol</a:t>
            </a:r>
            <a:r>
              <a:rPr lang="pt-BR" sz="900" b="0" i="0" dirty="0">
                <a:solidFill>
                  <a:srgbClr val="403D3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pt-BR" sz="900" b="0" i="0" dirty="0" err="1">
                <a:solidFill>
                  <a:srgbClr val="403D39"/>
                </a:solidFill>
                <a:effectLst/>
                <a:latin typeface="Arial" panose="020B0604020202020204" pitchFamily="34" charset="0"/>
              </a:rPr>
              <a:t>Neurosurg</a:t>
            </a:r>
            <a:r>
              <a:rPr lang="pt-BR" sz="900" b="0" i="0" dirty="0">
                <a:solidFill>
                  <a:srgbClr val="403D3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pt-BR" sz="900" b="0" i="0" dirty="0" err="1">
                <a:solidFill>
                  <a:srgbClr val="403D39"/>
                </a:solidFill>
                <a:effectLst/>
                <a:latin typeface="Arial" panose="020B0604020202020204" pitchFamily="34" charset="0"/>
              </a:rPr>
              <a:t>Psychiatry</a:t>
            </a:r>
            <a:r>
              <a:rPr lang="pt-BR" sz="900" b="0" i="0" dirty="0">
                <a:solidFill>
                  <a:srgbClr val="403D39"/>
                </a:solidFill>
                <a:effectLst/>
                <a:latin typeface="Arial" panose="020B0604020202020204" pitchFamily="34" charset="0"/>
              </a:rPr>
              <a:t>. 1954;17(4):300-2.</a:t>
            </a:r>
          </a:p>
          <a:p>
            <a:pPr algn="just"/>
            <a:endParaRPr lang="pt-BR" sz="900" b="0" i="0" dirty="0">
              <a:solidFill>
                <a:srgbClr val="403D39"/>
              </a:solidFill>
              <a:effectLst/>
              <a:latin typeface="Arial" panose="020B0604020202020204" pitchFamily="34" charset="0"/>
            </a:endParaRPr>
          </a:p>
          <a:p>
            <a:pPr marL="228600" indent="-228600" algn="just">
              <a:buAutoNum type="arabicPeriod"/>
            </a:pPr>
            <a:r>
              <a:rPr lang="en-US" sz="900" b="0" i="0" dirty="0">
                <a:solidFill>
                  <a:srgbClr val="403D39"/>
                </a:solidFill>
                <a:effectLst/>
                <a:latin typeface="Arial" panose="020B0604020202020204" pitchFamily="34" charset="0"/>
              </a:rPr>
              <a:t>Hunt WE, Meagher JN, </a:t>
            </a:r>
            <a:r>
              <a:rPr lang="en-US" sz="900" b="0" i="0" dirty="0" err="1">
                <a:solidFill>
                  <a:srgbClr val="403D39"/>
                </a:solidFill>
                <a:effectLst/>
                <a:latin typeface="Arial" panose="020B0604020202020204" pitchFamily="34" charset="0"/>
              </a:rPr>
              <a:t>LeFever</a:t>
            </a:r>
            <a:r>
              <a:rPr lang="en-US" sz="900" b="0" i="0" dirty="0">
                <a:solidFill>
                  <a:srgbClr val="403D39"/>
                </a:solidFill>
                <a:effectLst/>
                <a:latin typeface="Arial" panose="020B0604020202020204" pitchFamily="34" charset="0"/>
              </a:rPr>
              <a:t> HE, Zeman W. Painful ophthalmoplegia. Its relation to indolent inflammation of the cavernous sinus. Neurology. 1961;11:56-62.</a:t>
            </a:r>
            <a:endParaRPr lang="pt-BR" sz="900" b="1" spc="-1" dirty="0">
              <a:solidFill>
                <a:srgbClr val="000000"/>
              </a:solidFill>
              <a:latin typeface="Arial"/>
              <a:ea typeface="Trebuchet MS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117175" y="263102"/>
            <a:ext cx="50200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1800" b="1" dirty="0">
                <a:solidFill>
                  <a:srgbClr val="040C2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Síndrome Tolosa</a:t>
            </a:r>
            <a:r>
              <a:rPr lang="pt-BR" sz="1800" b="1" dirty="0">
                <a:solidFill>
                  <a:srgbClr val="20212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-</a:t>
            </a:r>
            <a:r>
              <a:rPr lang="pt-BR" sz="1800" b="1" dirty="0">
                <a:solidFill>
                  <a:srgbClr val="040C2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Hunt </a:t>
            </a:r>
          </a:p>
          <a:p>
            <a:pPr algn="ctr">
              <a:defRPr/>
            </a:pPr>
            <a:r>
              <a:rPr lang="pt-BR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Oftalmoplegia</a:t>
            </a:r>
            <a:r>
              <a:rPr lang="pt-BR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dolorosa </a:t>
            </a:r>
            <a:r>
              <a:rPr lang="pt-BR" sz="1800" b="1" dirty="0">
                <a:solidFill>
                  <a:srgbClr val="040C2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en-US" b="1" dirty="0">
              <a:latin typeface="Arial" panose="020B0604020202020204" pitchFamily="34" charset="0"/>
              <a:ea typeface="Geneva" panose="020B0503030404040204" pitchFamily="124" charset="-128"/>
              <a:cs typeface="Arial" panose="020B0604020202020204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97743" y="793140"/>
            <a:ext cx="4948013" cy="8079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spc="-1" dirty="0" err="1">
                <a:solidFill>
                  <a:srgbClr val="595959"/>
                </a:solidFill>
                <a:latin typeface="Arial"/>
                <a:ea typeface="Arial"/>
              </a:rPr>
              <a:t>Tabatha</a:t>
            </a:r>
            <a:r>
              <a:rPr lang="pt-BR" sz="1200" spc="-1" dirty="0">
                <a:solidFill>
                  <a:srgbClr val="595959"/>
                </a:solidFill>
                <a:latin typeface="Arial"/>
                <a:ea typeface="Arial"/>
              </a:rPr>
              <a:t> Priscila Gomes Felix</a:t>
            </a:r>
            <a:r>
              <a:rPr lang="pt-BR" sz="1200" strike="noStrike" spc="-1" dirty="0">
                <a:solidFill>
                  <a:srgbClr val="595959"/>
                </a:solidFill>
                <a:latin typeface="Arial"/>
                <a:ea typeface="Arial"/>
              </a:rPr>
              <a:t>¹, </a:t>
            </a:r>
            <a:r>
              <a:rPr lang="pt-BR" sz="1200" strike="noStrike" spc="-1" dirty="0" err="1">
                <a:solidFill>
                  <a:srgbClr val="595959"/>
                </a:solidFill>
                <a:latin typeface="Arial"/>
                <a:ea typeface="Arial"/>
              </a:rPr>
              <a:t>Luanna</a:t>
            </a:r>
            <a:r>
              <a:rPr lang="pt-BR" sz="1200" strike="noStrike" spc="-1" dirty="0">
                <a:solidFill>
                  <a:srgbClr val="595959"/>
                </a:solidFill>
                <a:latin typeface="Arial"/>
                <a:ea typeface="Arial"/>
              </a:rPr>
              <a:t> Arruda Lemos, Michela Oliveira Rosado, Anna Vitória Teles Siqueira, Laur</a:t>
            </a:r>
            <a:r>
              <a:rPr lang="pt-BR" sz="1200" spc="-1" dirty="0">
                <a:solidFill>
                  <a:srgbClr val="595959"/>
                </a:solidFill>
                <a:latin typeface="Arial"/>
                <a:ea typeface="Arial"/>
              </a:rPr>
              <a:t>a Vieira Silva, Fabiola Duque Friedman</a:t>
            </a:r>
            <a:endParaRPr lang="pt-BR" sz="120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050" b="1" strike="noStrike" spc="-1" dirty="0">
                <a:solidFill>
                  <a:srgbClr val="595959"/>
                </a:solidFill>
                <a:latin typeface="Arial"/>
                <a:ea typeface="Arial"/>
              </a:rPr>
              <a:t>Departamento de </a:t>
            </a:r>
            <a:r>
              <a:rPr lang="pt-BR" sz="1050" b="1" strike="noStrike" spc="-1" dirty="0" err="1">
                <a:solidFill>
                  <a:srgbClr val="595959"/>
                </a:solidFill>
                <a:latin typeface="Arial"/>
                <a:ea typeface="Arial"/>
              </a:rPr>
              <a:t>Neuroftalmologia</a:t>
            </a:r>
            <a:r>
              <a:rPr lang="pt-BR" sz="1050" b="1" strike="noStrike" spc="-1" dirty="0">
                <a:solidFill>
                  <a:srgbClr val="595959"/>
                </a:solidFill>
                <a:latin typeface="Arial"/>
                <a:ea typeface="Arial"/>
              </a:rPr>
              <a:t> - Hospital de Base do Distrito Federal </a:t>
            </a:r>
            <a:endParaRPr lang="pt-BR" sz="1050" b="1" strike="noStrike" spc="-1" dirty="0">
              <a:latin typeface="Arial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0" y="9090248"/>
            <a:ext cx="5143500" cy="53752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" name="Imagem 1" descr="Imagem digital fictícia de personagem de desenho animado&#10;&#10;Descrição gerada automaticamente com confiança baixa">
            <a:extLst>
              <a:ext uri="{FF2B5EF4-FFF2-40B4-BE49-F238E27FC236}">
                <a16:creationId xmlns:a16="http://schemas.microsoft.com/office/drawing/2014/main" id="{B8E21058-1978-E97B-990D-E2FDF815682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5841" y="4183889"/>
            <a:ext cx="1428629" cy="1428629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m 2" descr="Imagem em preto e branco de mala de viagem&#10;&#10;Descrição gerada automaticamente">
            <a:extLst>
              <a:ext uri="{FF2B5EF4-FFF2-40B4-BE49-F238E27FC236}">
                <a16:creationId xmlns:a16="http://schemas.microsoft.com/office/drawing/2014/main" id="{0389D9AC-40CC-5D38-3CC1-7E86586D424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2681" y="2497271"/>
            <a:ext cx="1428629" cy="1390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F84AE0C5-2099-5247-2DBB-07DBEE07D37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3798" y="1611844"/>
            <a:ext cx="1421046" cy="664722"/>
          </a:xfrm>
          <a:prstGeom prst="rect">
            <a:avLst/>
          </a:prstGeom>
        </p:spPr>
      </p:pic>
      <p:sp>
        <p:nvSpPr>
          <p:cNvPr id="17" name="CaixaDeTexto 16">
            <a:extLst>
              <a:ext uri="{FF2B5EF4-FFF2-40B4-BE49-F238E27FC236}">
                <a16:creationId xmlns:a16="http://schemas.microsoft.com/office/drawing/2014/main" id="{F6C0D9DC-1C01-300B-506E-1336CEE36E92}"/>
              </a:ext>
            </a:extLst>
          </p:cNvPr>
          <p:cNvSpPr txBox="1"/>
          <p:nvPr/>
        </p:nvSpPr>
        <p:spPr>
          <a:xfrm>
            <a:off x="2922514" y="2292617"/>
            <a:ext cx="165618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b="1" dirty="0"/>
              <a:t>Figura 1: Ptose palpebral em PPO</a:t>
            </a:r>
          </a:p>
          <a:p>
            <a:endParaRPr lang="pt-BR" sz="900" dirty="0"/>
          </a:p>
          <a:p>
            <a:endParaRPr lang="pt-BR" sz="900" dirty="0"/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71C1807B-63C6-410A-B0B2-6F1861182C30}"/>
              </a:ext>
            </a:extLst>
          </p:cNvPr>
          <p:cNvSpPr txBox="1"/>
          <p:nvPr/>
        </p:nvSpPr>
        <p:spPr>
          <a:xfrm>
            <a:off x="2932133" y="3847057"/>
            <a:ext cx="22117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b="1" dirty="0"/>
              <a:t>Figura 2: Tecido amorfo em seio cavernoso a direita ( corte sagital) 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63BA53FB-BFD7-5E94-0A77-3FC29A5D4420}"/>
              </a:ext>
            </a:extLst>
          </p:cNvPr>
          <p:cNvSpPr txBox="1"/>
          <p:nvPr/>
        </p:nvSpPr>
        <p:spPr>
          <a:xfrm>
            <a:off x="2922514" y="5602025"/>
            <a:ext cx="19153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b="1" dirty="0">
                <a:latin typeface="+mj-lt"/>
                <a:cs typeface="Arial" panose="020B0604020202020204" pitchFamily="34" charset="0"/>
              </a:rPr>
              <a:t>Figura 3: Tecido amorfo em seio cavernoso a direita (corte coronal)</a:t>
            </a:r>
          </a:p>
        </p:txBody>
      </p:sp>
    </p:spTree>
    <p:extLst>
      <p:ext uri="{BB962C8B-B14F-4D97-AF65-F5344CB8AC3E}">
        <p14:creationId xmlns:p14="http://schemas.microsoft.com/office/powerpoint/2010/main" val="7340945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2562</TotalTime>
  <Words>478</Words>
  <Application>Microsoft Office PowerPoint</Application>
  <PresentationFormat>Apresentação na tela (16:9)</PresentationFormat>
  <Paragraphs>61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Arial 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Joao Pedro Batista Ribeiro Costa</cp:lastModifiedBy>
  <cp:revision>26</cp:revision>
  <dcterms:created xsi:type="dcterms:W3CDTF">2024-01-09T13:58:08Z</dcterms:created>
  <dcterms:modified xsi:type="dcterms:W3CDTF">2024-01-31T02:19:02Z</dcterms:modified>
</cp:coreProperties>
</file>