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1070" y="-643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16603" y="539552"/>
            <a:ext cx="5143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rosslinking no tratamento de ceratomalácea em um cão: </a:t>
            </a:r>
          </a:p>
          <a:p>
            <a:pPr algn="ctr">
              <a:defRPr/>
            </a:pPr>
            <a:r>
              <a:rPr lang="pt-B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Relato de caso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271" y="1043608"/>
            <a:ext cx="5116203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Cristiane Romero</a:t>
            </a:r>
            <a:r>
              <a:rPr lang="pt-BR" altLang="pt-BR" sz="800" b="1" baseline="30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1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Mariana Terzariol</a:t>
            </a:r>
            <a:r>
              <a:rPr lang="pt-BR" altLang="pt-BR" sz="800" b="1" baseline="30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2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Daniela Pereira</a:t>
            </a:r>
            <a:r>
              <a:rPr lang="pt-BR" altLang="pt-BR" sz="800" b="1" baseline="30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3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altLang="pt-BR" sz="8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Franciela</a:t>
            </a:r>
            <a:r>
              <a:rPr lang="pt-BR" altLang="pt-BR" sz="8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F. Luque</a:t>
            </a:r>
            <a:r>
              <a:rPr lang="pt-BR" altLang="pt-BR" sz="800" b="1" baseline="30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2</a:t>
            </a:r>
          </a:p>
          <a:p>
            <a:pPr algn="ctr">
              <a:spcBef>
                <a:spcPts val="600"/>
              </a:spcBef>
            </a:pPr>
            <a:r>
              <a:rPr lang="en-GB" sz="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Pós-graduando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Oftalmologia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Veterinária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Anclivepa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-SP, </a:t>
            </a:r>
            <a:r>
              <a:rPr lang="pt-B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²BemTeVi Oftalmologia Veterinária, </a:t>
            </a:r>
            <a:r>
              <a:rPr lang="pt-BR" sz="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OlharesPet Oftalmologia Veterinária</a:t>
            </a:r>
            <a:endParaRPr lang="pt-BR" altLang="pt-BR" sz="7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endParaRPr lang="en-US" altLang="pt-BR" sz="8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E66D85E-D37C-F2E6-6246-252F782EC85D}"/>
              </a:ext>
            </a:extLst>
          </p:cNvPr>
          <p:cNvSpPr txBox="1"/>
          <p:nvPr/>
        </p:nvSpPr>
        <p:spPr>
          <a:xfrm>
            <a:off x="51470" y="1763688"/>
            <a:ext cx="2543318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 medicina veterinária a ceratomalácea ou “melting” corneano é uma condição grave relacionada às úlceras de córnea que consiste na 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degradação do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colágeno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do estroma da córnea devido à ação de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colagenases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e outras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enzimas proteolíticas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produzidas por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células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inflamatórias, epiteliais, fibroblastos,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ceratócitos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e/ou microrganismos</a:t>
            </a:r>
            <a:r>
              <a:rPr lang="pt-BR" sz="900" kern="1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pode levar à perfuração ocular e potencial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perda</a:t>
            </a:r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da </a:t>
            </a:r>
            <a:r>
              <a:rPr lang="pt-BR" sz="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visão</a:t>
            </a:r>
            <a:r>
              <a:rPr lang="pt-BR" sz="900" kern="1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9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 uso do crosslinking para tratamento do melting corneano em cães e gatos foi descrito pela primeira vez por Spiess et al. em 2013 e consiste num processo fotoquímico com liberação de espécies reativas de oxigênio por um cromóforo (riboflavina) sob efeito de radiação UV-A, induzindo ligações covalentes entre as moléculas de colágeno da córnea e entre o colágeno e proteoglicanos locais. Tal reação promove aumento da estabilidade biomecânica da córnea, favorecendo maior rigidez e resistência da córnea à ação das enzimas colagenolíticas.</a:t>
            </a:r>
            <a:endParaRPr lang="pt-BR" sz="9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77AC66C-A8C3-DBEA-35D2-46ED787FD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2" y="1547664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CE5FE5F7-B3A9-D2AE-53E0-698A2C457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0" y="4788605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OB</a:t>
            </a:r>
            <a:r>
              <a:rPr lang="en-GB" sz="900" b="1" kern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JETIVO</a:t>
            </a:r>
            <a:endParaRPr kumimoji="0" lang="en-GB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0A68C54-7AA5-F14C-3403-A4B4C9333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593" y="4202019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ECA3B72F-DD23-F3BB-A17E-277B7132B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887" y="7679969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lang="en-GB" sz="900" b="1" kern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REFERÊNCIAS BIBLIOGRÁFICAS</a:t>
            </a:r>
            <a:endParaRPr kumimoji="0" lang="en-GB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84DF5BAB-E423-11FC-9013-A757E466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740" y="6806570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CON</a:t>
            </a:r>
            <a:r>
              <a:rPr lang="en-GB" sz="900" b="1" kern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CLUSÃO</a:t>
            </a:r>
            <a:endParaRPr kumimoji="0" lang="en-GB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437FD46-F7D8-12E6-1F0B-F08C995DA10C}"/>
              </a:ext>
            </a:extLst>
          </p:cNvPr>
          <p:cNvSpPr txBox="1"/>
          <p:nvPr/>
        </p:nvSpPr>
        <p:spPr>
          <a:xfrm>
            <a:off x="2526949" y="7900010"/>
            <a:ext cx="2583180" cy="1174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MOHAMMADPOUR,M.;MASOUMI,A.;MIRGHORBANI,M.;SHAHRAKI,K.,HASHEMI,H. Updates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collagen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cross-linking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Indications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ournal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Ophthalmology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29 (2017), 235-247p.</a:t>
            </a:r>
          </a:p>
          <a:p>
            <a:pPr algn="just">
              <a:lnSpc>
                <a:spcPct val="107000"/>
              </a:lnSpc>
            </a:pP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POT,S.A.; GALLHOFER,N.S.; MATHEIS,F.L.; VOELTER-RATSON,K.; HAFEZI,F. SPIESS,B.M.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collagen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cross-linking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infectious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noninfectious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melting in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dogs: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prospective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nonrandomized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Veterinary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Ophthalmology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17(4), 2014, 250–260p.</a:t>
            </a:r>
          </a:p>
          <a:p>
            <a:pPr algn="just">
              <a:lnSpc>
                <a:spcPct val="107000"/>
              </a:lnSpc>
            </a:pP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SPIESS,B.M.;POT,S.A.;FLORIN,M.;HAFEZI,F.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Corneal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collagen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cross-linking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(CXL) for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melting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keratitis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cats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dogs: a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Vdeterinary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Ophthalmology</a:t>
            </a:r>
            <a:r>
              <a:rPr lang="pt-BR" sz="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2013, 1-11p.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C7B6EF-6A2B-38A9-9979-90F9B30AC89E}"/>
              </a:ext>
            </a:extLst>
          </p:cNvPr>
          <p:cNvSpPr txBox="1"/>
          <p:nvPr/>
        </p:nvSpPr>
        <p:spPr>
          <a:xfrm>
            <a:off x="2527703" y="7022013"/>
            <a:ext cx="25831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técnica de Crosslinking se mostrou efetiva e segura para o tratamento do melting corneano favorecendo uma breve recuperação do paciente sem complicações.</a:t>
            </a:r>
            <a:endParaRPr lang="pt-BR" sz="9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C63FCA4-86F5-B6FE-58BE-6A70CABC73C5}"/>
              </a:ext>
            </a:extLst>
          </p:cNvPr>
          <p:cNvSpPr txBox="1"/>
          <p:nvPr/>
        </p:nvSpPr>
        <p:spPr>
          <a:xfrm>
            <a:off x="2520279" y="4389408"/>
            <a:ext cx="2583180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Visando uma menor possibilidade de complicação devido a gravidade do quadro ocular, no caso relatado optou-se por associar o crosslinking ao tratamento medicamentoso,</a:t>
            </a:r>
            <a:r>
              <a:rPr lang="pt-BR" sz="900" dirty="0">
                <a:ea typeface="Calibri" panose="020F0502020204030204" pitchFamily="34" charset="0"/>
                <a:cs typeface="Times New Roman" panose="02020603050405020304" pitchFamily="18" charset="0"/>
              </a:rPr>
              <a:t> corroborando com 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Spiess </a:t>
            </a:r>
            <a:r>
              <a:rPr lang="pt-BR" sz="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al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(2013) e </a:t>
            </a:r>
            <a:r>
              <a:rPr lang="pt-BR" sz="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al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(2014)</a:t>
            </a:r>
            <a:r>
              <a:rPr lang="pt-BR" sz="900" dirty="0">
                <a:ea typeface="Calibri" panose="020F0502020204030204" pitchFamily="34" charset="0"/>
                <a:cs typeface="Times New Roman" panose="02020603050405020304" pitchFamily="18" charset="0"/>
              </a:rPr>
              <a:t>, que também descrevem o 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procedimento de crosslinking como rápido, não invasivo e que promove uma rápida resposta da córnea após sua realização, induzindo ao aumento da rigidez da córnea, redução da degradação do colágeno e controle de possíveis microrganismos no local. Assim como descrito por </a:t>
            </a:r>
            <a:r>
              <a:rPr lang="pt-BR" sz="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al. 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(2014) a opacidade corneana e deposição de pigmento na córnea podem ocorrer após a cicatrização da lesão de córnea, o que também ocorreu no caso relatado, porém os pacientes apresentaram rápida recuperação e foi possível manter o bulbo ocular e visão dos pacientes.</a:t>
            </a:r>
            <a:endParaRPr lang="pt-BR" sz="9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FB837D1-35B8-D5D6-C396-49D8D5CBC41F}"/>
              </a:ext>
            </a:extLst>
          </p:cNvPr>
          <p:cNvSpPr txBox="1"/>
          <p:nvPr/>
        </p:nvSpPr>
        <p:spPr>
          <a:xfrm>
            <a:off x="51470" y="5004048"/>
            <a:ext cx="2493873" cy="530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Objetivou-se através desse relato 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escrever um caso de ceratomalácea em um cão submetido ao crosslinking.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A0BB53D0-194A-CC14-E28B-97D302C24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23" y="5580693"/>
            <a:ext cx="2479171" cy="21544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lang="en-GB" sz="900" b="1" kern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RELATO DE CASO</a:t>
            </a:r>
            <a:endParaRPr kumimoji="0" lang="en-GB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E4F66A4A-9352-1177-B9CE-11478D919C1C}"/>
              </a:ext>
            </a:extLst>
          </p:cNvPr>
          <p:cNvSpPr txBox="1"/>
          <p:nvPr/>
        </p:nvSpPr>
        <p:spPr>
          <a:xfrm>
            <a:off x="21579" y="5796136"/>
            <a:ext cx="2583180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Foi atendido na clínica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BemTeVi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em Indaiatuba-SP um cão da raça Spitz Alemão, de 5 anos de idade, com opacidade e aspecto “gelatinoso” da córnea, além de desconforto e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hipópio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rápida evolução. Foi diagnosticada úlcera em melting e uveíte no olho esquerdo e iniciou-se uso dos colírios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Vigamox</a:t>
            </a:r>
            <a:r>
              <a:rPr lang="pt-BR" sz="900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EDTA dissódico 0,35% a cada 2 horas, além 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Agemoxi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CL</a:t>
            </a:r>
            <a:r>
              <a:rPr lang="pt-BR" sz="900" dirty="0">
                <a:effectLst/>
                <a:ea typeface="Calibri" panose="020F0502020204030204" pitchFamily="34" charset="0"/>
              </a:rPr>
              <a:t>®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(1/4cp/BID/10dias), Maxicam</a:t>
            </a:r>
            <a:r>
              <a:rPr lang="pt-BR" sz="900" dirty="0">
                <a:effectLst/>
                <a:ea typeface="Calibri" panose="020F0502020204030204" pitchFamily="34" charset="0"/>
              </a:rPr>
              <a:t>®</a:t>
            </a:r>
            <a:r>
              <a:rPr lang="pt-B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0,5mg (1/2cp/SID/4d) e dipirona gotas (4gts/TID/3d) e o uso do colar protetor. 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animal foi encaminhado para realização de crosslinking na clínica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OlharesPet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cidade de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Americana-SP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O procedimento foi realizado no dia seguinte sob anestesia inalatória após coleta de material para cultura para fungos e bactérias e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cantotomia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com o sistema e emissão UV-A </a:t>
            </a:r>
            <a:r>
              <a:rPr lang="pt-BR" sz="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Cerathos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DFV</a:t>
            </a:r>
            <a:r>
              <a:rPr lang="pt-BR" sz="900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® e aplicação de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Riboflavina 0,1% + </a:t>
            </a:r>
            <a:r>
              <a:rPr lang="pt-BR" sz="9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Dextran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20% a cada 3 minutos durante 30 minutos e Trans </a:t>
            </a:r>
            <a:r>
              <a:rPr lang="pt-BR" sz="9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cxl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b2 a cada 3 minutos, com protocolo de 3mW cm</a:t>
            </a:r>
            <a:r>
              <a:rPr lang="pt-BR" sz="900" kern="1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/35minutos. Ao final do procedimento foi feito flap de terceira pálpebra e tarsorrafia parcial temporária. </a:t>
            </a:r>
            <a:r>
              <a:rPr lang="pt-BR" sz="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Após 15 dias do procedimento houve cicatrização da lesão, com leucoma e vascularização local.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94CBFFB4-0725-738E-FBAC-4F8150D1E38E}"/>
              </a:ext>
            </a:extLst>
          </p:cNvPr>
          <p:cNvSpPr txBox="1"/>
          <p:nvPr/>
        </p:nvSpPr>
        <p:spPr>
          <a:xfrm>
            <a:off x="2520279" y="1475656"/>
            <a:ext cx="25831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 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iniciado tratamento com Ster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colírio a cada 8 horas e </a:t>
            </a:r>
            <a:r>
              <a:rPr lang="pt-BR" sz="9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Hyabak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lang="pt-BR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colírio a cada 6 horas. Após 30 dias o olho afetado estava visual e apresentava leucoma central, vascularização e melanose na região dorsal.</a:t>
            </a:r>
            <a:endParaRPr lang="pt-BR" sz="900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9632939D-A9A9-CCDD-7139-376272A79F54}"/>
              </a:ext>
            </a:extLst>
          </p:cNvPr>
          <p:cNvSpPr txBox="1"/>
          <p:nvPr/>
        </p:nvSpPr>
        <p:spPr>
          <a:xfrm>
            <a:off x="2512534" y="3687329"/>
            <a:ext cx="2597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dirty="0"/>
              <a:t>Figura 1: (A) e (B) Aspecto da córnea em melting no atendimento </a:t>
            </a:r>
            <a:r>
              <a:rPr lang="pt-BR" sz="700" dirty="0" err="1"/>
              <a:t>inciial</a:t>
            </a:r>
            <a:r>
              <a:rPr lang="pt-BR" sz="700" dirty="0"/>
              <a:t>. (C)Aspecto da córnea imediatamente após o </a:t>
            </a:r>
            <a:r>
              <a:rPr lang="pt-BR" sz="700" dirty="0" err="1"/>
              <a:t>Crosslinkingm</a:t>
            </a:r>
            <a:r>
              <a:rPr lang="pt-BR" sz="700" dirty="0"/>
              <a:t>, antes da </a:t>
            </a:r>
            <a:r>
              <a:rPr lang="pt-BR" sz="700" dirty="0" err="1"/>
              <a:t>cantotorrafia</a:t>
            </a:r>
            <a:r>
              <a:rPr lang="pt-BR" sz="700" dirty="0"/>
              <a:t>. (D)30 dias após o procedimento de Crosslinking com leucoma e melanose.</a:t>
            </a:r>
          </a:p>
        </p:txBody>
      </p: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E681E2B6-BCB3-7701-D9E1-4991F3CEF52F}"/>
              </a:ext>
            </a:extLst>
          </p:cNvPr>
          <p:cNvGrpSpPr/>
          <p:nvPr/>
        </p:nvGrpSpPr>
        <p:grpSpPr>
          <a:xfrm>
            <a:off x="2751235" y="2138181"/>
            <a:ext cx="2019501" cy="1569723"/>
            <a:chOff x="2751235" y="2138181"/>
            <a:chExt cx="2019501" cy="1569723"/>
          </a:xfrm>
        </p:grpSpPr>
        <p:pic>
          <p:nvPicPr>
            <p:cNvPr id="36" name="Imagem 35" descr="Uma imagem contendo comida, bolo, chocolate, mesa&#10;&#10;Descrição gerada automaticamente">
              <a:extLst>
                <a:ext uri="{FF2B5EF4-FFF2-40B4-BE49-F238E27FC236}">
                  <a16:creationId xmlns:a16="http://schemas.microsoft.com/office/drawing/2014/main" id="{E5B6F5F6-DE26-92C7-DA7B-4740CCAE1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532" y="2196266"/>
              <a:ext cx="891203" cy="721820"/>
            </a:xfrm>
            <a:prstGeom prst="rect">
              <a:avLst/>
            </a:prstGeom>
          </p:spPr>
        </p:pic>
        <p:pic>
          <p:nvPicPr>
            <p:cNvPr id="40" name="Imagem 39" descr="Uma imagem contendo olhando, marrom, xícara, pequeno&#10;&#10;Descrição gerada automaticamente">
              <a:extLst>
                <a:ext uri="{FF2B5EF4-FFF2-40B4-BE49-F238E27FC236}">
                  <a16:creationId xmlns:a16="http://schemas.microsoft.com/office/drawing/2014/main" id="{59D0A9B8-8F19-BE1E-EDA4-6F960D6E4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533" y="2981999"/>
              <a:ext cx="891203" cy="704373"/>
            </a:xfrm>
            <a:prstGeom prst="rect">
              <a:avLst/>
            </a:prstGeom>
          </p:spPr>
        </p:pic>
        <p:pic>
          <p:nvPicPr>
            <p:cNvPr id="42" name="Imagem 41" descr="Uma imagem contendo olhando, comida, tigela, mesa&#10;&#10;Descrição gerada automaticamente">
              <a:extLst>
                <a:ext uri="{FF2B5EF4-FFF2-40B4-BE49-F238E27FC236}">
                  <a16:creationId xmlns:a16="http://schemas.microsoft.com/office/drawing/2014/main" id="{AD99CAA9-8783-E63A-77DE-A6FDFFDD9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492" y="2969782"/>
              <a:ext cx="928593" cy="738122"/>
            </a:xfrm>
            <a:prstGeom prst="rect">
              <a:avLst/>
            </a:prstGeom>
          </p:spPr>
        </p:pic>
        <p:pic>
          <p:nvPicPr>
            <p:cNvPr id="46" name="Imagem 45" descr="Uma imagem contendo comida, tigela, verde, mesa&#10;&#10;Descrição gerada automaticamente">
              <a:extLst>
                <a:ext uri="{FF2B5EF4-FFF2-40B4-BE49-F238E27FC236}">
                  <a16:creationId xmlns:a16="http://schemas.microsoft.com/office/drawing/2014/main" id="{49C71774-9375-6009-80C4-CA8E8427E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492" y="2195736"/>
              <a:ext cx="928593" cy="711205"/>
            </a:xfrm>
            <a:prstGeom prst="rect">
              <a:avLst/>
            </a:prstGeom>
          </p:spPr>
        </p:pic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EDEE8DCD-6530-8802-1F49-730BF234E72D}"/>
                </a:ext>
              </a:extLst>
            </p:cNvPr>
            <p:cNvSpPr txBox="1"/>
            <p:nvPr/>
          </p:nvSpPr>
          <p:spPr>
            <a:xfrm>
              <a:off x="2751235" y="2138181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39BDD6F6-0425-E907-BBB0-8BE33DC43192}"/>
                </a:ext>
              </a:extLst>
            </p:cNvPr>
            <p:cNvSpPr txBox="1"/>
            <p:nvPr/>
          </p:nvSpPr>
          <p:spPr>
            <a:xfrm>
              <a:off x="3850781" y="2139234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D07AC536-3238-847E-1AFC-F1E98EE402A7}"/>
                </a:ext>
              </a:extLst>
            </p:cNvPr>
            <p:cNvSpPr txBox="1"/>
            <p:nvPr/>
          </p:nvSpPr>
          <p:spPr>
            <a:xfrm>
              <a:off x="2751235" y="2898255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6FFED656-A9BE-77EB-95EA-0242EDB17AFF}"/>
                </a:ext>
              </a:extLst>
            </p:cNvPr>
            <p:cNvSpPr txBox="1"/>
            <p:nvPr/>
          </p:nvSpPr>
          <p:spPr>
            <a:xfrm>
              <a:off x="3845514" y="2884598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850</Words>
  <Application>Microsoft Office PowerPoint</Application>
  <PresentationFormat>Apresentação na tela (16:9)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cristiane.romero@gmail.com</cp:lastModifiedBy>
  <cp:revision>19</cp:revision>
  <dcterms:created xsi:type="dcterms:W3CDTF">2024-01-09T13:58:08Z</dcterms:created>
  <dcterms:modified xsi:type="dcterms:W3CDTF">2024-01-31T18:50:13Z</dcterms:modified>
</cp:coreProperties>
</file>