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>
      <p:cViewPr varScale="1">
        <p:scale>
          <a:sx n="78" d="100"/>
          <a:sy n="78" d="100"/>
        </p:scale>
        <p:origin x="3584" y="184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337005" y="1406690"/>
            <a:ext cx="4611009" cy="514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3479" y="659106"/>
            <a:ext cx="502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400" dirty="0">
                <a:solidFill>
                  <a:srgbClr val="485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Celulite orbitária complicada com abscesso </a:t>
            </a:r>
            <a:r>
              <a:rPr lang="pt-BR" sz="2400" dirty="0" err="1">
                <a:solidFill>
                  <a:srgbClr val="485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subperiosteal</a:t>
            </a:r>
            <a:endParaRPr lang="pt-BR" sz="2400" dirty="0">
              <a:solidFill>
                <a:srgbClr val="4853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do Trabalho:…">
            <a:extLst>
              <a:ext uri="{FF2B5EF4-FFF2-40B4-BE49-F238E27FC236}">
                <a16:creationId xmlns:a16="http://schemas.microsoft.com/office/drawing/2014/main" id="{34AAC864-70BF-A19E-DC5B-DA6AF0F30567}"/>
              </a:ext>
            </a:extLst>
          </p:cNvPr>
          <p:cNvSpPr txBox="1"/>
          <p:nvPr/>
        </p:nvSpPr>
        <p:spPr>
          <a:xfrm>
            <a:off x="466586" y="1295728"/>
            <a:ext cx="4376958" cy="828000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5610" tIns="15610" rIns="15610" bIns="15610" anchor="ctr"/>
          <a:lstStyle/>
          <a:p>
            <a:pPr algn="ctr">
              <a:defRPr sz="800" b="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Vitória Thamyris Brandão da Silva, Julia Vicente Rente, Thaís Sobreira Gonçalves, Eduardo </a:t>
            </a:r>
            <a:r>
              <a:rPr lang="pt-BR" sz="10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Ibarraz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Emery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Flores</a:t>
            </a:r>
          </a:p>
          <a:p>
            <a:pPr algn="ctr">
              <a:defRPr sz="800" b="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Universitário Pedro Ernesto – HUPE | UERJ</a:t>
            </a:r>
            <a:endParaRPr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Retângulo 8">
            <a:extLst>
              <a:ext uri="{FF2B5EF4-FFF2-40B4-BE49-F238E27FC236}">
                <a16:creationId xmlns:a16="http://schemas.microsoft.com/office/drawing/2014/main" id="{87D72445-085B-F9E0-2693-12DB9DB0E150}"/>
              </a:ext>
            </a:extLst>
          </p:cNvPr>
          <p:cNvGrpSpPr/>
          <p:nvPr/>
        </p:nvGrpSpPr>
        <p:grpSpPr>
          <a:xfrm>
            <a:off x="144000" y="1979712"/>
            <a:ext cx="2376000" cy="180000"/>
            <a:chOff x="0" y="0"/>
            <a:chExt cx="2390917" cy="224299"/>
          </a:xfrm>
          <a:solidFill>
            <a:srgbClr val="243A76"/>
          </a:solidFill>
        </p:grpSpPr>
        <p:sp>
          <p:nvSpPr>
            <p:cNvPr id="4" name="Retângulo">
              <a:extLst>
                <a:ext uri="{FF2B5EF4-FFF2-40B4-BE49-F238E27FC236}">
                  <a16:creationId xmlns:a16="http://schemas.microsoft.com/office/drawing/2014/main" id="{50334873-9D4F-B79C-BB56-BC59D74823B1}"/>
                </a:ext>
              </a:extLst>
            </p:cNvPr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grpFill/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4000" tIns="15610" rIns="15610" bIns="1561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INTRODUÇÃO">
              <a:extLst>
                <a:ext uri="{FF2B5EF4-FFF2-40B4-BE49-F238E27FC236}">
                  <a16:creationId xmlns:a16="http://schemas.microsoft.com/office/drawing/2014/main" id="{B0BFE54B-6D15-3376-3BB3-B9BBA99AE75F}"/>
                </a:ext>
              </a:extLst>
            </p:cNvPr>
            <p:cNvSpPr txBox="1"/>
            <p:nvPr/>
          </p:nvSpPr>
          <p:spPr>
            <a:xfrm>
              <a:off x="0" y="0"/>
              <a:ext cx="2390918" cy="224300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000" tIns="15610" rIns="15610" bIns="15610" numCol="1" anchor="ctr">
              <a:noAutofit/>
            </a:bodyPr>
            <a:lstStyle>
              <a:lvl1pPr>
                <a:defRPr sz="700" b="1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INTRODUÇÃO</a:t>
              </a:r>
            </a:p>
          </p:txBody>
        </p:sp>
      </p:grpSp>
      <p:grpSp>
        <p:nvGrpSpPr>
          <p:cNvPr id="7" name="Retângulo 9">
            <a:extLst>
              <a:ext uri="{FF2B5EF4-FFF2-40B4-BE49-F238E27FC236}">
                <a16:creationId xmlns:a16="http://schemas.microsoft.com/office/drawing/2014/main" id="{CEB4F8D1-4321-A07F-BAF3-09A7BD406EAE}"/>
              </a:ext>
            </a:extLst>
          </p:cNvPr>
          <p:cNvGrpSpPr/>
          <p:nvPr/>
        </p:nvGrpSpPr>
        <p:grpSpPr>
          <a:xfrm>
            <a:off x="144000" y="2159711"/>
            <a:ext cx="2376000" cy="1538027"/>
            <a:chOff x="0" y="0"/>
            <a:chExt cx="2390917" cy="1980000"/>
          </a:xfrm>
        </p:grpSpPr>
        <p:sp>
          <p:nvSpPr>
            <p:cNvPr id="9" name="Retângulo">
              <a:extLst>
                <a:ext uri="{FF2B5EF4-FFF2-40B4-BE49-F238E27FC236}">
                  <a16:creationId xmlns:a16="http://schemas.microsoft.com/office/drawing/2014/main" id="{ACB4433E-98C4-7FDF-2353-6E3C734E976A}"/>
                </a:ext>
              </a:extLst>
            </p:cNvPr>
            <p:cNvSpPr/>
            <p:nvPr/>
          </p:nvSpPr>
          <p:spPr>
            <a:xfrm>
              <a:off x="0" y="-1"/>
              <a:ext cx="2390918" cy="1980002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4000" tIns="54000" rIns="54000" bIns="5400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qui vai o texto ...">
              <a:extLst>
                <a:ext uri="{FF2B5EF4-FFF2-40B4-BE49-F238E27FC236}">
                  <a16:creationId xmlns:a16="http://schemas.microsoft.com/office/drawing/2014/main" id="{50372404-389E-316D-80A8-73B1D58F0667}"/>
                </a:ext>
              </a:extLst>
            </p:cNvPr>
            <p:cNvSpPr txBox="1"/>
            <p:nvPr/>
          </p:nvSpPr>
          <p:spPr>
            <a:xfrm>
              <a:off x="0" y="-1"/>
              <a:ext cx="2390918" cy="2673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000" tIns="54000" rIns="54000" bIns="54000" numCol="1" anchor="t">
              <a:noAutofit/>
            </a:bodyPr>
            <a:lstStyle>
              <a:lvl1pPr>
                <a:defRPr sz="600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algn="just"/>
              <a:r>
                <a:rPr lang="pt-BR" sz="80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	A celulite periorbitária afeta a pele e tecidos anteriores ao septo orbitário, enquanto que a celulite orbitária acomete tecidos posteriores ao septo, podendo causar inclusive alteração da motilidade ocular e visual. Esta última está associada a maior gravidade clínica e risco de complicações. As duas formas são mais prevalente em crianças; a periorbital é mais comum após arranhão ou picada de inseto, enquanto que a orbitária frequentemente é secundária a uma infecção sinusal, trauma ocular ou da propagação da celulite periorbital</a:t>
              </a:r>
              <a:endParaRPr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Retângulo 10">
            <a:extLst>
              <a:ext uri="{FF2B5EF4-FFF2-40B4-BE49-F238E27FC236}">
                <a16:creationId xmlns:a16="http://schemas.microsoft.com/office/drawing/2014/main" id="{834AEA54-5B24-7C21-6D0C-EB7DDE1755F2}"/>
              </a:ext>
            </a:extLst>
          </p:cNvPr>
          <p:cNvGrpSpPr/>
          <p:nvPr/>
        </p:nvGrpSpPr>
        <p:grpSpPr>
          <a:xfrm>
            <a:off x="2628000" y="1979712"/>
            <a:ext cx="2376000" cy="180000"/>
            <a:chOff x="0" y="0"/>
            <a:chExt cx="2390917" cy="224299"/>
          </a:xfrm>
          <a:solidFill>
            <a:srgbClr val="243A76"/>
          </a:solidFill>
        </p:grpSpPr>
        <p:sp>
          <p:nvSpPr>
            <p:cNvPr id="15" name="Retângulo">
              <a:extLst>
                <a:ext uri="{FF2B5EF4-FFF2-40B4-BE49-F238E27FC236}">
                  <a16:creationId xmlns:a16="http://schemas.microsoft.com/office/drawing/2014/main" id="{ACF5ECD8-C5F2-A36E-3A42-7DFDC1294E24}"/>
                </a:ext>
              </a:extLst>
            </p:cNvPr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grpFill/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4000" tIns="15610" rIns="15610" bIns="1561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IGURAS, TABELAS E GRÁFICOS">
              <a:extLst>
                <a:ext uri="{FF2B5EF4-FFF2-40B4-BE49-F238E27FC236}">
                  <a16:creationId xmlns:a16="http://schemas.microsoft.com/office/drawing/2014/main" id="{0A08C105-74F2-45DE-53B6-436FBFDDFAAD}"/>
                </a:ext>
              </a:extLst>
            </p:cNvPr>
            <p:cNvSpPr txBox="1"/>
            <p:nvPr/>
          </p:nvSpPr>
          <p:spPr>
            <a:xfrm>
              <a:off x="0" y="0"/>
              <a:ext cx="2390918" cy="224300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000" tIns="15610" rIns="15610" bIns="15610" numCol="1" anchor="ctr">
              <a:noAutofit/>
            </a:bodyPr>
            <a:lstStyle>
              <a:lvl1pPr>
                <a:defRPr sz="700" b="1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FIGURAS, TABELAS E GRÁFICOS</a:t>
              </a:r>
            </a:p>
          </p:txBody>
        </p:sp>
      </p:grpSp>
      <p:grpSp>
        <p:nvGrpSpPr>
          <p:cNvPr id="17" name="Retângulo 11">
            <a:extLst>
              <a:ext uri="{FF2B5EF4-FFF2-40B4-BE49-F238E27FC236}">
                <a16:creationId xmlns:a16="http://schemas.microsoft.com/office/drawing/2014/main" id="{5E8BEAB4-4452-05EA-D967-81C51684779F}"/>
              </a:ext>
            </a:extLst>
          </p:cNvPr>
          <p:cNvGrpSpPr/>
          <p:nvPr/>
        </p:nvGrpSpPr>
        <p:grpSpPr>
          <a:xfrm>
            <a:off x="2628000" y="2159712"/>
            <a:ext cx="2376000" cy="3542930"/>
            <a:chOff x="0" y="0"/>
            <a:chExt cx="2390917" cy="3240000"/>
          </a:xfrm>
        </p:grpSpPr>
        <p:sp>
          <p:nvSpPr>
            <p:cNvPr id="18" name="Retângulo">
              <a:extLst>
                <a:ext uri="{FF2B5EF4-FFF2-40B4-BE49-F238E27FC236}">
                  <a16:creationId xmlns:a16="http://schemas.microsoft.com/office/drawing/2014/main" id="{2ABB7497-128D-19BF-06DC-32F8FA7E52A3}"/>
                </a:ext>
              </a:extLst>
            </p:cNvPr>
            <p:cNvSpPr/>
            <p:nvPr/>
          </p:nvSpPr>
          <p:spPr>
            <a:xfrm>
              <a:off x="0" y="-1"/>
              <a:ext cx="2390918" cy="3240002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4000" tIns="54000" rIns="54000" bIns="5400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qui vai o texto ...">
              <a:extLst>
                <a:ext uri="{FF2B5EF4-FFF2-40B4-BE49-F238E27FC236}">
                  <a16:creationId xmlns:a16="http://schemas.microsoft.com/office/drawing/2014/main" id="{00965B9F-E77B-9AAE-E365-DDD46C9E636E}"/>
                </a:ext>
              </a:extLst>
            </p:cNvPr>
            <p:cNvSpPr txBox="1"/>
            <p:nvPr/>
          </p:nvSpPr>
          <p:spPr>
            <a:xfrm>
              <a:off x="0" y="-1"/>
              <a:ext cx="2390918" cy="23489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000" tIns="54000" rIns="54000" bIns="54000" numCol="1" anchor="t">
              <a:noAutofit/>
            </a:bodyPr>
            <a:lstStyle>
              <a:lvl1pPr>
                <a:defRPr sz="600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endParaRPr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Retângulo 16">
            <a:extLst>
              <a:ext uri="{FF2B5EF4-FFF2-40B4-BE49-F238E27FC236}">
                <a16:creationId xmlns:a16="http://schemas.microsoft.com/office/drawing/2014/main" id="{5CDF0E03-0D77-CD4A-712F-7C94D0B24D80}"/>
              </a:ext>
            </a:extLst>
          </p:cNvPr>
          <p:cNvGrpSpPr/>
          <p:nvPr/>
        </p:nvGrpSpPr>
        <p:grpSpPr>
          <a:xfrm>
            <a:off x="144000" y="3743928"/>
            <a:ext cx="2376000" cy="180000"/>
            <a:chOff x="0" y="0"/>
            <a:chExt cx="2390918" cy="206889"/>
          </a:xfrm>
          <a:solidFill>
            <a:srgbClr val="243A76"/>
          </a:solidFill>
        </p:grpSpPr>
        <p:sp>
          <p:nvSpPr>
            <p:cNvPr id="21" name="Retângulo">
              <a:extLst>
                <a:ext uri="{FF2B5EF4-FFF2-40B4-BE49-F238E27FC236}">
                  <a16:creationId xmlns:a16="http://schemas.microsoft.com/office/drawing/2014/main" id="{DD72B6CE-16FF-5FA9-4C01-7333BC261B9C}"/>
                </a:ext>
              </a:extLst>
            </p:cNvPr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grpFill/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4000" tIns="15610" rIns="15610" bIns="1561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LATO DE CASO">
              <a:extLst>
                <a:ext uri="{FF2B5EF4-FFF2-40B4-BE49-F238E27FC236}">
                  <a16:creationId xmlns:a16="http://schemas.microsoft.com/office/drawing/2014/main" id="{345167AE-562E-5013-15C3-2EB7946A6C48}"/>
                </a:ext>
              </a:extLst>
            </p:cNvPr>
            <p:cNvSpPr txBox="1"/>
            <p:nvPr/>
          </p:nvSpPr>
          <p:spPr>
            <a:xfrm>
              <a:off x="0" y="0"/>
              <a:ext cx="2375997" cy="179999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000" tIns="15610" rIns="15610" bIns="15610" numCol="1" anchor="ctr">
              <a:noAutofit/>
            </a:bodyPr>
            <a:lstStyle>
              <a:lvl1pPr>
                <a:defRPr sz="700" b="1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RELATO DE CASO</a:t>
              </a:r>
            </a:p>
          </p:txBody>
        </p:sp>
      </p:grpSp>
      <p:grpSp>
        <p:nvGrpSpPr>
          <p:cNvPr id="29" name="Retângulo 20">
            <a:extLst>
              <a:ext uri="{FF2B5EF4-FFF2-40B4-BE49-F238E27FC236}">
                <a16:creationId xmlns:a16="http://schemas.microsoft.com/office/drawing/2014/main" id="{6AB154A5-8F88-56A7-3993-974BDD003655}"/>
              </a:ext>
            </a:extLst>
          </p:cNvPr>
          <p:cNvGrpSpPr/>
          <p:nvPr/>
        </p:nvGrpSpPr>
        <p:grpSpPr>
          <a:xfrm>
            <a:off x="2628000" y="7899874"/>
            <a:ext cx="2376002" cy="180000"/>
            <a:chOff x="0" y="0"/>
            <a:chExt cx="2390918" cy="224299"/>
          </a:xfrm>
          <a:solidFill>
            <a:srgbClr val="243A76"/>
          </a:solidFill>
        </p:grpSpPr>
        <p:sp>
          <p:nvSpPr>
            <p:cNvPr id="30" name="Retângulo">
              <a:extLst>
                <a:ext uri="{FF2B5EF4-FFF2-40B4-BE49-F238E27FC236}">
                  <a16:creationId xmlns:a16="http://schemas.microsoft.com/office/drawing/2014/main" id="{7F98027A-55F5-59B3-6043-220737590B8C}"/>
                </a:ext>
              </a:extLst>
            </p:cNvPr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grpFill/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4000" tIns="15610" rIns="15610" bIns="1561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FERÊNCIAS BIBLIOGRÁFICAS">
              <a:extLst>
                <a:ext uri="{FF2B5EF4-FFF2-40B4-BE49-F238E27FC236}">
                  <a16:creationId xmlns:a16="http://schemas.microsoft.com/office/drawing/2014/main" id="{5BB61C1B-B9A3-4D2A-0EA2-41A3E9CA0446}"/>
                </a:ext>
              </a:extLst>
            </p:cNvPr>
            <p:cNvSpPr txBox="1"/>
            <p:nvPr/>
          </p:nvSpPr>
          <p:spPr>
            <a:xfrm>
              <a:off x="0" y="0"/>
              <a:ext cx="2390918" cy="224299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000" tIns="15610" rIns="15610" bIns="15610" numCol="1" anchor="ctr">
              <a:noAutofit/>
            </a:bodyPr>
            <a:lstStyle>
              <a:lvl1pPr>
                <a:defRPr sz="700" b="1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REFERÊNCIAS BIBLIOGRÁFICAS</a:t>
              </a:r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CE91835B-DE2F-F7D1-3FE5-60456EDFA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09" r="11164" b="12055"/>
          <a:stretch/>
        </p:blipFill>
        <p:spPr>
          <a:xfrm>
            <a:off x="3977213" y="2163248"/>
            <a:ext cx="838041" cy="97200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FC591319-F45D-7553-ED65-DD733BD66E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18"/>
          <a:stretch/>
        </p:blipFill>
        <p:spPr>
          <a:xfrm>
            <a:off x="2724029" y="2163248"/>
            <a:ext cx="830256" cy="972000"/>
          </a:xfrm>
          <a:prstGeom prst="rect">
            <a:avLst/>
          </a:prstGeom>
        </p:spPr>
      </p:pic>
      <p:sp>
        <p:nvSpPr>
          <p:cNvPr id="34" name="Seta para a Direita Listrada 33">
            <a:extLst>
              <a:ext uri="{FF2B5EF4-FFF2-40B4-BE49-F238E27FC236}">
                <a16:creationId xmlns:a16="http://schemas.microsoft.com/office/drawing/2014/main" id="{0297FF4C-40EC-2576-9FDF-E392CB0F8267}"/>
              </a:ext>
            </a:extLst>
          </p:cNvPr>
          <p:cNvSpPr/>
          <p:nvPr/>
        </p:nvSpPr>
        <p:spPr>
          <a:xfrm>
            <a:off x="3725056" y="2625941"/>
            <a:ext cx="179882" cy="140400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03856C5-9BA6-EBCB-7CBF-EAB5ACE81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84" y="3274229"/>
            <a:ext cx="774277" cy="108000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23378D42-1894-1CD9-2E13-AF86D7ADE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7442" y="3275218"/>
            <a:ext cx="791125" cy="1080000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E95EAAC5-4D5F-0055-F5E2-DC798EF32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724" y="3275976"/>
            <a:ext cx="779120" cy="1080000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04DF4D5F-97FD-05AE-FE47-5450F43BC2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5689" y="4464096"/>
            <a:ext cx="899552" cy="972000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F3EC6C29-FAE7-12F9-18A6-A3DA3F8F7A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0763" y="4461437"/>
            <a:ext cx="910518" cy="972000"/>
          </a:xfrm>
          <a:prstGeom prst="rect">
            <a:avLst/>
          </a:prstGeom>
        </p:spPr>
      </p:pic>
      <p:grpSp>
        <p:nvGrpSpPr>
          <p:cNvPr id="40" name="Retângulo 17">
            <a:extLst>
              <a:ext uri="{FF2B5EF4-FFF2-40B4-BE49-F238E27FC236}">
                <a16:creationId xmlns:a16="http://schemas.microsoft.com/office/drawing/2014/main" id="{ABD3A398-A948-568D-E214-E24A35A05EC8}"/>
              </a:ext>
            </a:extLst>
          </p:cNvPr>
          <p:cNvGrpSpPr/>
          <p:nvPr/>
        </p:nvGrpSpPr>
        <p:grpSpPr>
          <a:xfrm>
            <a:off x="144000" y="3935333"/>
            <a:ext cx="2376000" cy="5105054"/>
            <a:chOff x="0" y="0"/>
            <a:chExt cx="2390917" cy="4085771"/>
          </a:xfrm>
        </p:grpSpPr>
        <p:sp>
          <p:nvSpPr>
            <p:cNvPr id="41" name="Retângulo">
              <a:extLst>
                <a:ext uri="{FF2B5EF4-FFF2-40B4-BE49-F238E27FC236}">
                  <a16:creationId xmlns:a16="http://schemas.microsoft.com/office/drawing/2014/main" id="{7B06D6A0-0427-7408-41E1-4C5942A6F305}"/>
                </a:ext>
              </a:extLst>
            </p:cNvPr>
            <p:cNvSpPr/>
            <p:nvPr/>
          </p:nvSpPr>
          <p:spPr>
            <a:xfrm>
              <a:off x="0" y="0"/>
              <a:ext cx="2390918" cy="4085772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4000" tIns="54000" rIns="54000" bIns="5400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Aqui vai o texto ...">
              <a:extLst>
                <a:ext uri="{FF2B5EF4-FFF2-40B4-BE49-F238E27FC236}">
                  <a16:creationId xmlns:a16="http://schemas.microsoft.com/office/drawing/2014/main" id="{657AD7A2-E73D-FDFE-63BE-597FCC9EA71A}"/>
                </a:ext>
              </a:extLst>
            </p:cNvPr>
            <p:cNvSpPr txBox="1"/>
            <p:nvPr/>
          </p:nvSpPr>
          <p:spPr>
            <a:xfrm>
              <a:off x="0" y="0"/>
              <a:ext cx="2390918" cy="22572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000" tIns="54000" rIns="54000" bIns="54000" numCol="1" anchor="t">
              <a:noAutofit/>
            </a:bodyPr>
            <a:lstStyle>
              <a:lvl1pPr>
                <a:defRPr sz="600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algn="just" rtl="0">
                <a:spcBef>
                  <a:spcPts val="0"/>
                </a:spcBef>
                <a:spcAft>
                  <a:spcPts val="0"/>
                </a:spcAft>
              </a:pP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	Paciente do sexo masculino, 13 anos, sem comorbidades, com quadro de edema e hiperemia em pálpebra esquerda, associado a </a:t>
              </a:r>
              <a:r>
                <a:rPr lang="pt-BR" sz="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discerta</a:t>
              </a:r>
              <a:r>
                <a:rPr lang="pt-B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dor à movimentação ocular há dois dias. Inicialmente atendido numa UPA, diagnosticado com celulite periorbitária, começou tratamento com Amoxicilina + </a:t>
              </a:r>
              <a:r>
                <a:rPr lang="pt-BR" sz="800" i="0" strike="noStrike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Clavulanato</a:t>
              </a:r>
              <a:r>
                <a:rPr lang="pt-B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foi prontamente </a:t>
              </a: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transferido para a enfermaria de adolescentes do HUPE. </a:t>
              </a:r>
            </a:p>
            <a:p>
              <a:pPr algn="just" rtl="0">
                <a:spcBef>
                  <a:spcPts val="0"/>
                </a:spcBef>
                <a:spcAft>
                  <a:spcPts val="0"/>
                </a:spcAft>
              </a:pPr>
              <a:r>
                <a:rPr lang="pt-B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Na admissão, ao exame oftalmológico era:  acuidade visual no olho direito (OD) 20/20 e no olho esquerdo (OE) 20/200; </a:t>
              </a:r>
              <a:r>
                <a:rPr lang="pt-BR" sz="800" i="0" strike="noStrike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ectoscopia</a:t>
              </a: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normal no OD</a:t>
              </a:r>
              <a:r>
                <a:rPr lang="pt-B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</a:t>
              </a: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moderado edema em pálpebra superior associada a descamação fina no OE. A biomicroscopia, tonometria e fundoscopia era normal em ambos olhos (AO). </a:t>
              </a:r>
              <a:r>
                <a:rPr lang="pt-B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alizou avaliação multimodal com </a:t>
              </a:r>
              <a:r>
                <a:rPr lang="pt-BR" sz="800" i="0" strike="noStrike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retinografia</a:t>
              </a: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autofluorescência, angiografia e tomografia de coerência óptica para investigação da baixa da visão do olho esquerdo, que obtiveram resultados dentro da normalidade.  A oftalmologia sugeriu investigação complementar com tomografia de crânio e órbita. Concomitante à espera de um dia, paciente apresentou significativa piora clínica. </a:t>
              </a:r>
            </a:p>
            <a:p>
              <a:pPr algn="just" rtl="0">
                <a:spcBef>
                  <a:spcPts val="0"/>
                </a:spcBef>
                <a:spcAft>
                  <a:spcPts val="0"/>
                </a:spcAft>
              </a:pPr>
              <a:r>
                <a:rPr lang="pt-B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Na tomografia foi evidenciada infiltração das partes moles periorbitárias esquerdas, com coleção </a:t>
              </a:r>
              <a:r>
                <a:rPr lang="pt-BR" sz="800" i="0" strike="noStrike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hipodensa</a:t>
              </a: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 foco de gás de permeio, causando desvio lateral das estruturas </a:t>
              </a:r>
              <a:r>
                <a:rPr lang="pt-BR" sz="800" i="0" strike="noStrike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intraorbitárias</a:t>
              </a:r>
              <a:r>
                <a:rPr lang="pt-B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proptose e corroborando com o diagnóstico de celulite </a:t>
              </a:r>
              <a:r>
                <a:rPr lang="pt-BR" sz="800" i="0" strike="noStrike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pré</a:t>
              </a: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 pós septal complicada com formação  abscesso. </a:t>
              </a:r>
            </a:p>
            <a:p>
              <a:pPr algn="just" rtl="0">
                <a:spcBef>
                  <a:spcPts val="0"/>
                </a:spcBef>
                <a:spcAft>
                  <a:spcPts val="0"/>
                </a:spcAft>
              </a:pPr>
              <a:r>
                <a:rPr lang="pt-B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 esquema antibiótico foi ampliado, porém o paciente persistiu com declínio sistêmico, restrição da movimentação ocular, piora da proptose e diplopia. Três dias após o início do tratamento, foi submetido à drenagem do abscesso </a:t>
              </a:r>
              <a:r>
                <a:rPr lang="pt-BR" sz="800" i="0" strike="noStrike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subperiosteal</a:t>
              </a:r>
              <a:r>
                <a:rPr lang="pt-B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associado a </a:t>
              </a:r>
              <a:r>
                <a:rPr lang="pt-BR" sz="800" i="0" strike="noStrike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sinusotomia</a:t>
              </a: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maxilar e etmoidectomia; apresentou melhora expressiva, com AV </a:t>
              </a:r>
              <a:r>
                <a:rPr lang="pt-B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</a:t>
              </a: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20/20 em AO, resolução da proptose e diplopia.</a:t>
              </a:r>
            </a:p>
            <a:p>
              <a:pPr algn="just" rtl="0">
                <a:spcBef>
                  <a:spcPts val="0"/>
                </a:spcBef>
                <a:spcAft>
                  <a:spcPts val="0"/>
                </a:spcAft>
              </a:pPr>
              <a: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t-BR" sz="800" i="0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Retângulo 21">
            <a:extLst>
              <a:ext uri="{FF2B5EF4-FFF2-40B4-BE49-F238E27FC236}">
                <a16:creationId xmlns:a16="http://schemas.microsoft.com/office/drawing/2014/main" id="{881A0461-9E22-5C75-9D21-7DBD295AF72E}"/>
              </a:ext>
            </a:extLst>
          </p:cNvPr>
          <p:cNvGrpSpPr/>
          <p:nvPr/>
        </p:nvGrpSpPr>
        <p:grpSpPr>
          <a:xfrm>
            <a:off x="2644021" y="7812360"/>
            <a:ext cx="2376001" cy="1180511"/>
            <a:chOff x="0" y="0"/>
            <a:chExt cx="2390917" cy="1260000"/>
          </a:xfrm>
        </p:grpSpPr>
        <p:sp>
          <p:nvSpPr>
            <p:cNvPr id="44" name="Retângulo">
              <a:extLst>
                <a:ext uri="{FF2B5EF4-FFF2-40B4-BE49-F238E27FC236}">
                  <a16:creationId xmlns:a16="http://schemas.microsoft.com/office/drawing/2014/main" id="{722E875E-6B13-2E84-53FB-45BE6F45A960}"/>
                </a:ext>
              </a:extLst>
            </p:cNvPr>
            <p:cNvSpPr/>
            <p:nvPr/>
          </p:nvSpPr>
          <p:spPr>
            <a:xfrm>
              <a:off x="0" y="-1"/>
              <a:ext cx="2390918" cy="1260002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4000" tIns="54000" rIns="54000" bIns="5400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Aqui vai o texto ...">
              <a:extLst>
                <a:ext uri="{FF2B5EF4-FFF2-40B4-BE49-F238E27FC236}">
                  <a16:creationId xmlns:a16="http://schemas.microsoft.com/office/drawing/2014/main" id="{CD0B411A-3C12-4699-C776-0ABEF6703A84}"/>
                </a:ext>
              </a:extLst>
            </p:cNvPr>
            <p:cNvSpPr txBox="1"/>
            <p:nvPr/>
          </p:nvSpPr>
          <p:spPr>
            <a:xfrm>
              <a:off x="0" y="-1"/>
              <a:ext cx="2390918" cy="25033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000" tIns="54000" rIns="54000" bIns="54000" numCol="1" anchor="t">
              <a:noAutofit/>
            </a:bodyPr>
            <a:lstStyle>
              <a:lvl1pPr>
                <a:defRPr sz="600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marL="228600" indent="-228600" algn="just">
                <a:buAutoNum type="arabicPeriod"/>
              </a:pPr>
              <a:r>
                <a:rPr lang="pt-BR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Katz Sand, I. (2015). </a:t>
              </a:r>
              <a:r>
                <a:rPr lang="pt-BR" b="0" i="1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Classification</a:t>
              </a:r>
              <a:r>
                <a:rPr lang="pt-BR" b="0" i="1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t-BR" b="0" i="1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diagnosis</a:t>
              </a:r>
              <a:r>
                <a:rPr lang="pt-BR" b="0" i="1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t-BR" b="0" i="1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pt-BR" b="0" i="1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b="0" i="1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differential</a:t>
              </a:r>
              <a:r>
                <a:rPr lang="pt-BR" b="0" i="1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b="0" i="1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diagnosis</a:t>
              </a:r>
              <a:r>
                <a:rPr lang="pt-BR" b="0" i="1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b="0" i="1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pt-BR" b="0" i="1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b="0" i="1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multiple</a:t>
              </a:r>
              <a:r>
                <a:rPr lang="pt-BR" b="0" i="1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b="0" i="1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sclerosis</a:t>
              </a:r>
              <a:r>
                <a:rPr lang="pt-BR" b="0" i="1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pt-BR" b="0" i="1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Current</a:t>
              </a:r>
              <a:r>
                <a:rPr lang="pt-BR" b="0" i="1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b="0" i="1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Opinion</a:t>
              </a:r>
              <a:r>
                <a:rPr lang="pt-BR" b="0" i="1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pt-BR" b="0" i="1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Neurology</a:t>
              </a:r>
              <a:r>
                <a:rPr lang="pt-BR" b="0" i="1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28(3), 193–205.</a:t>
              </a:r>
            </a:p>
            <a:p>
              <a:pPr marL="228600" indent="-228600" algn="just">
                <a:buAutoNum type="arabicPeriod"/>
              </a:pPr>
              <a:r>
                <a:rPr lang="pt-BR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Koifman</a:t>
              </a:r>
              <a:r>
                <a:rPr lang="pt-BR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A. C. B., Carneiro, B. G., </a:t>
              </a:r>
              <a:r>
                <a:rPr lang="pt-BR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Prota</a:t>
              </a:r>
              <a:r>
                <a:rPr lang="pt-BR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Filho, L. E. B., Araújo, N. E. C. de ., Azevedo, C. M. de ., &amp; Cerqueira, V. B.. (2014). Aspectos tomográficos da órbita aguda infecciosa: revisão de literatura. Revista Brasileira De Oftalmologia, 73(2), 112–116. </a:t>
              </a:r>
            </a:p>
            <a:p>
              <a:pPr marL="228600" indent="-228600" algn="just">
                <a:buFontTx/>
                <a:buAutoNum type="arabicPeriod"/>
              </a:pPr>
              <a:r>
                <a:rPr lang="pt-BR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Anosike</a:t>
              </a:r>
              <a:r>
                <a:rPr lang="pt-BR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BI, </a:t>
              </a:r>
              <a:r>
                <a:rPr lang="pt-BR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Ganapathy</a:t>
              </a:r>
              <a:r>
                <a:rPr lang="pt-BR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V, Nakamura MM. </a:t>
              </a:r>
              <a:r>
                <a:rPr lang="pt-BR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Epidemiology</a:t>
              </a:r>
              <a:r>
                <a:rPr lang="pt-BR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pt-BR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Management </a:t>
              </a:r>
              <a:r>
                <a:rPr lang="pt-BR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pt-BR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Orbital </a:t>
              </a:r>
              <a:r>
                <a:rPr lang="pt-BR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Cellulitis</a:t>
              </a:r>
              <a:r>
                <a:rPr lang="pt-BR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pt-BR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Children</a:t>
              </a:r>
              <a:r>
                <a:rPr lang="pt-BR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J </a:t>
              </a:r>
              <a:r>
                <a:rPr lang="pt-BR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Pediatric</a:t>
              </a:r>
              <a:r>
                <a:rPr lang="pt-BR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Infect</a:t>
              </a:r>
              <a:r>
                <a:rPr lang="pt-BR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Dis</a:t>
              </a:r>
              <a:r>
                <a:rPr lang="pt-BR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Soc. 2022 May 30;11(5):214-220. </a:t>
              </a:r>
            </a:p>
          </p:txBody>
        </p:sp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64896F4-1274-B4E6-0DF1-7EF9CDBA9AD9}"/>
              </a:ext>
            </a:extLst>
          </p:cNvPr>
          <p:cNvSpPr txBox="1"/>
          <p:nvPr/>
        </p:nvSpPr>
        <p:spPr>
          <a:xfrm>
            <a:off x="2571749" y="3074337"/>
            <a:ext cx="25218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Imagem 1: Evolução em 48 horas após internação.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DD3C11E6-31E0-3242-A7AA-4450D4F1BC53}"/>
              </a:ext>
            </a:extLst>
          </p:cNvPr>
          <p:cNvSpPr txBox="1"/>
          <p:nvPr/>
        </p:nvSpPr>
        <p:spPr>
          <a:xfrm>
            <a:off x="2557158" y="4295512"/>
            <a:ext cx="2521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Imagem 2: RNM coronal T1 e T2 e sagital em T2.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BB0873D2-1EB8-16E0-1E25-99997D40360D}"/>
              </a:ext>
            </a:extLst>
          </p:cNvPr>
          <p:cNvSpPr txBox="1"/>
          <p:nvPr/>
        </p:nvSpPr>
        <p:spPr>
          <a:xfrm>
            <a:off x="2559448" y="5364088"/>
            <a:ext cx="2519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Imagem 3: RNM axial pós contraste em T1 com evidência do abscesso </a:t>
            </a:r>
            <a:r>
              <a:rPr lang="pt-BR" sz="800" dirty="0" err="1">
                <a:latin typeface="Arial" panose="020B0604020202020204" pitchFamily="34" charset="0"/>
                <a:cs typeface="Arial" panose="020B0604020202020204" pitchFamily="34" charset="0"/>
              </a:rPr>
              <a:t>subperiosteal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à esquerda.</a:t>
            </a:r>
          </a:p>
        </p:txBody>
      </p:sp>
      <p:grpSp>
        <p:nvGrpSpPr>
          <p:cNvPr id="49" name="Retângulo 18">
            <a:extLst>
              <a:ext uri="{FF2B5EF4-FFF2-40B4-BE49-F238E27FC236}">
                <a16:creationId xmlns:a16="http://schemas.microsoft.com/office/drawing/2014/main" id="{F2153A1E-8B1C-2C7C-4732-E8120B405007}"/>
              </a:ext>
            </a:extLst>
          </p:cNvPr>
          <p:cNvGrpSpPr/>
          <p:nvPr/>
        </p:nvGrpSpPr>
        <p:grpSpPr>
          <a:xfrm>
            <a:off x="2628000" y="5760152"/>
            <a:ext cx="2376000" cy="180000"/>
            <a:chOff x="0" y="0"/>
            <a:chExt cx="2390917" cy="224299"/>
          </a:xfrm>
          <a:solidFill>
            <a:srgbClr val="243A76"/>
          </a:solidFill>
        </p:grpSpPr>
        <p:sp>
          <p:nvSpPr>
            <p:cNvPr id="50" name="Retângulo">
              <a:extLst>
                <a:ext uri="{FF2B5EF4-FFF2-40B4-BE49-F238E27FC236}">
                  <a16:creationId xmlns:a16="http://schemas.microsoft.com/office/drawing/2014/main" id="{D621E23A-8B40-E7C1-8E30-DD00BE76766A}"/>
                </a:ext>
              </a:extLst>
            </p:cNvPr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grpFill/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4000" tIns="15610" rIns="15610" bIns="15610" numCol="1" anchor="ctr" anchorCtr="0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DISCUSSÃO:">
              <a:extLst>
                <a:ext uri="{FF2B5EF4-FFF2-40B4-BE49-F238E27FC236}">
                  <a16:creationId xmlns:a16="http://schemas.microsoft.com/office/drawing/2014/main" id="{E8A3F557-CD51-2F0E-2B4A-7D53B42AABAA}"/>
                </a:ext>
              </a:extLst>
            </p:cNvPr>
            <p:cNvSpPr txBox="1"/>
            <p:nvPr/>
          </p:nvSpPr>
          <p:spPr>
            <a:xfrm>
              <a:off x="0" y="0"/>
              <a:ext cx="2390918" cy="224300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000" tIns="15610" rIns="15610" bIns="15610" numCol="1" anchor="ctr" anchorCtr="0">
              <a:noAutofit/>
            </a:bodyPr>
            <a:lstStyle>
              <a:lvl1pPr>
                <a:defRPr sz="700" b="1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DISCUSSÃO</a:t>
              </a:r>
              <a:r>
                <a: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| CONCLUSÃO</a:t>
              </a:r>
              <a:endPara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Retângulo 19">
            <a:extLst>
              <a:ext uri="{FF2B5EF4-FFF2-40B4-BE49-F238E27FC236}">
                <a16:creationId xmlns:a16="http://schemas.microsoft.com/office/drawing/2014/main" id="{2D2CDF41-E3C8-7227-4F35-ADBCF676CEFA}"/>
              </a:ext>
            </a:extLst>
          </p:cNvPr>
          <p:cNvGrpSpPr/>
          <p:nvPr/>
        </p:nvGrpSpPr>
        <p:grpSpPr>
          <a:xfrm>
            <a:off x="2628000" y="5940152"/>
            <a:ext cx="2376001" cy="1656184"/>
            <a:chOff x="0" y="-1889"/>
            <a:chExt cx="2390918" cy="1261889"/>
          </a:xfrm>
        </p:grpSpPr>
        <p:sp>
          <p:nvSpPr>
            <p:cNvPr id="53" name="Retângulo">
              <a:extLst>
                <a:ext uri="{FF2B5EF4-FFF2-40B4-BE49-F238E27FC236}">
                  <a16:creationId xmlns:a16="http://schemas.microsoft.com/office/drawing/2014/main" id="{C220B02D-83D1-51CE-6E0A-A7BC86C95065}"/>
                </a:ext>
              </a:extLst>
            </p:cNvPr>
            <p:cNvSpPr/>
            <p:nvPr/>
          </p:nvSpPr>
          <p:spPr>
            <a:xfrm>
              <a:off x="0" y="-1"/>
              <a:ext cx="2390918" cy="1260001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4000" tIns="54000" rIns="54000" bIns="5400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Aqui vai o texto ...">
              <a:extLst>
                <a:ext uri="{FF2B5EF4-FFF2-40B4-BE49-F238E27FC236}">
                  <a16:creationId xmlns:a16="http://schemas.microsoft.com/office/drawing/2014/main" id="{179300FD-AB28-7984-FACE-7211FF596664}"/>
                </a:ext>
              </a:extLst>
            </p:cNvPr>
            <p:cNvSpPr txBox="1"/>
            <p:nvPr/>
          </p:nvSpPr>
          <p:spPr>
            <a:xfrm>
              <a:off x="0" y="-1889"/>
              <a:ext cx="2390918" cy="24386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000" tIns="54000" rIns="54000" bIns="54000" numCol="1" anchor="t">
              <a:noAutofit/>
            </a:bodyPr>
            <a:lstStyle>
              <a:lvl1pPr>
                <a:defRPr sz="600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algn="just"/>
              <a:r>
                <a:rPr lang="pt-BR" sz="8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pt-B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diagnóstico diferencial entre celulite </a:t>
              </a:r>
              <a:r>
                <a:rPr lang="pt-BR" sz="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pré</a:t>
              </a:r>
              <a:r>
                <a:rPr lang="pt-B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pós septal é de suma importância para a terapêutica adequada; a ausência de resposta ao tratamento preconizado é um sinal de alarme para investigação de complicações, dentre elas o abscesso orbitário. </a:t>
              </a:r>
            </a:p>
            <a:p>
              <a:pPr algn="just"/>
              <a:r>
                <a:rPr lang="pt-B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A propedêutica oftalmológica é fundamental frente a suspeita de celulite. Além disso, avaliação com exames de imagem, como tomografia e ressonância tem indicações específicas e são de grande auxílio no diagnóstico diferencial, bem como na identificação de complicações dessas patologias.</a:t>
              </a:r>
            </a:p>
          </p:txBody>
        </p:sp>
      </p:grpSp>
      <p:sp>
        <p:nvSpPr>
          <p:cNvPr id="55" name="DISCUSSÃO:">
            <a:extLst>
              <a:ext uri="{FF2B5EF4-FFF2-40B4-BE49-F238E27FC236}">
                <a16:creationId xmlns:a16="http://schemas.microsoft.com/office/drawing/2014/main" id="{718AA6FE-563F-605D-CEF2-1B5157922A5A}"/>
              </a:ext>
            </a:extLst>
          </p:cNvPr>
          <p:cNvSpPr txBox="1"/>
          <p:nvPr/>
        </p:nvSpPr>
        <p:spPr>
          <a:xfrm>
            <a:off x="2644021" y="7632359"/>
            <a:ext cx="2376001" cy="180001"/>
          </a:xfrm>
          <a:prstGeom prst="rect">
            <a:avLst/>
          </a:prstGeom>
          <a:solidFill>
            <a:srgbClr val="243A76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000" tIns="15610" rIns="15610" bIns="15610" numCol="1" anchor="ctr" anchorCtr="0">
            <a:noAutofit/>
          </a:bodyPr>
          <a:lstStyle>
            <a:lvl1pPr>
              <a:defRPr sz="7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682</Words>
  <Application>Microsoft Macintosh PowerPoint</Application>
  <PresentationFormat>Apresentação na tela (16:9)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Vitória Brandão</cp:lastModifiedBy>
  <cp:revision>14</cp:revision>
  <dcterms:created xsi:type="dcterms:W3CDTF">2024-01-09T13:58:08Z</dcterms:created>
  <dcterms:modified xsi:type="dcterms:W3CDTF">2024-02-01T00:01:24Z</dcterms:modified>
</cp:coreProperties>
</file>