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80135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02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35EAnUYZpbwtzSIaaTy4RZg1e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2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342900" y="432554"/>
            <a:ext cx="6172200" cy="18002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342900" y="2520318"/>
            <a:ext cx="6172200" cy="7128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42900" y="432554"/>
            <a:ext cx="6172200" cy="18002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135196" y="2998414"/>
            <a:ext cx="7128391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-1835587" y="6142199"/>
            <a:ext cx="12286535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4207310" y="5042061"/>
            <a:ext cx="12286535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514350" y="3355422"/>
            <a:ext cx="5829300" cy="23152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028700" y="6120766"/>
            <a:ext cx="4800600" cy="27603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541735" y="6940868"/>
            <a:ext cx="5829300" cy="2145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41735" y="4578076"/>
            <a:ext cx="5829300" cy="23627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42900" y="432554"/>
            <a:ext cx="6172200" cy="18002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57178" y="3360421"/>
            <a:ext cx="2257425" cy="9503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28903" y="3360421"/>
            <a:ext cx="2257425" cy="9503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42900" y="432554"/>
            <a:ext cx="6172200" cy="18002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42900" y="2417803"/>
            <a:ext cx="3030141" cy="10076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42900" y="3425429"/>
            <a:ext cx="3030141" cy="6223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83772" y="2417803"/>
            <a:ext cx="3031331" cy="10076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83772" y="3425429"/>
            <a:ext cx="3031331" cy="6223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42900" y="432554"/>
            <a:ext cx="6172200" cy="18002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42903" y="430056"/>
            <a:ext cx="2256235" cy="18302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681290" y="430055"/>
            <a:ext cx="3833813" cy="9218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42903" y="2260284"/>
            <a:ext cx="2256235" cy="738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344216" y="7560945"/>
            <a:ext cx="4114800" cy="8926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44216" y="965121"/>
            <a:ext cx="4114800" cy="648081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344216" y="8453559"/>
            <a:ext cx="4114800" cy="1267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42900" y="432554"/>
            <a:ext cx="6172200" cy="18002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42900" y="2520318"/>
            <a:ext cx="6172200" cy="71283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42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343150" y="10011254"/>
            <a:ext cx="21717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914900" y="10011254"/>
            <a:ext cx="1600200" cy="5750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hyperlink" Target="https://doi.org/10.5935/0034-7280.20180102" TargetMode="External"/><Relationship Id="rId6" Type="http://schemas.openxmlformats.org/officeDocument/2006/relationships/hyperlink" Target="https://editorarealize.com.br/editora/anais/cieh/2023/TRABALHO_COMPLETO_EV191_MD1_ID3414_TB738_16112023163403.pdf" TargetMode="External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12724" y="1781507"/>
            <a:ext cx="3085507" cy="268306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0" y="0"/>
            <a:ext cx="6858000" cy="1656259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>
            <p:ph type="title"/>
          </p:nvPr>
        </p:nvSpPr>
        <p:spPr>
          <a:xfrm>
            <a:off x="1176436" y="-11269"/>
            <a:ext cx="4392488" cy="8641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CUIDADOS PERIOPERATÓRIOS DURANTE A CIRURGIA DE CATARATA NA </a:t>
            </a:r>
            <a:r>
              <a:rPr b="1" lang="en-US" sz="1800">
                <a:solidFill>
                  <a:schemeClr val="lt1"/>
                </a:solidFill>
              </a:rPr>
              <a:t>PREVENÇÃO</a:t>
            </a:r>
            <a: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ENDOFTALMITES</a:t>
            </a:r>
            <a:endParaRPr b="1"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data:image/png;base64,%20iVBORw0KGgoAAAANSUhEUgAAAFUAAAA4CAYAAACMn7TeAAAAAXNSR0IArs4c6QAAAARnQU1BAACxjwv8YQUAAAAJcEhZcwAADsMAAA7DAcdvqGQAABZFSURBVHhe7Vt5fFXFvZ+z3z37ShIIAWQRZNcWFSlUrSwiBBRQEUVAnwgIArL0GkXZC4jYQosBSng1iOwoKFJUtFAQRAQSMCEhGyHLzd3OPuf95t5DmlRL3x/v3dDPhy8M55zfOTNz7nd+81tmDug2buM/ApR5vGWRvfIDa+HpUvraNYSS4PqeX7qMDTmTg+G7tyZuOVKHuPPivUGmq+gPDBIDvl6aorSXJZlFWDF0VaVoSsMcMi5xlPGlk+EPxTiFC5/k5XjN6rcEbhlSRy7Z3aWyVnpE0fBYRVK667qGsKYgQ1XhqCIdigEFE7mqgExGhiJjC8t8aeHwn1PbxO399A851WZzLQrGPLYYFud9GaNl/WpqrV9fJmPqCayjZIqmw8NN0YiiKCjkSGTkHAodliGGphSM2iiKNrShPtCr/V2D6iouflUYbrnl0KKa+ph7x52l1Q3Lgxr9oEGzNKINIItBNJBKA3kIqQhpuqmhOmgraChormFqMdFgA4460VyQMVj1RDn41ROe+sWymY8/LoZ7iTxajNQez269X9LqNlpotV0Up6IoQUEWziDahyTDhhqwA3mhqJgFrs1pr5FCzEGY0DCpYYKJeSBHBARH2bj3B/a7c+7a+c9dN7uLKFqE1EETcvrH4urctk5fZgdnPcpyelC8RUIcjxFRWIVmUbURg057U9EnVzNRBW6DaCA7RCCQe8POhop+4/yG9oIdBq2OsXHbe7ZJmrR5zQyP2W3EEHFSTy8Z2qWkLviXeC54Z5INIiMOyILpjoE04BKxPEI+nUFHShzoZJkdfX9NQHVUInK17ow4exwycJjYMIlAsH5Da8OkElMRcmpgnF08vfjcrrcXgB3GZvcRQURJNQyD+s599xsOWlsAFCAdtBIRUwrukubA+bAGOlHlROvPpKAirwPJOo9YBuRYBBurI2d6JyTEZ5CWQqSFbaseIjVsd2UzSgCyQU4bWm1cjHXUiS3zj4TfIDKIqPd/lD+cQKvaQgrjVjrx6KR38OTE2Rtw3Hk5Dv3uZAYqF12I5gXEC0CqxQLFAc/ySKwrB0eGEWuLgjrg0Bg2HAlAA02jhPA1zACGt2GsN7yYff9nR48ejZi2ws+JHBiFEeAQZ4A/agqaMtDB4mi04WwaChh2ZLFaEScAmYINMaRY7IhzxiE+NgOJNVVIrC4O21ZoiGYYxHA8ouF5JlSsZj04B7lO8312l8bGmF1FBBElNcaVUAsq9w0PUx1MKNgeCkFmBFNdQH/8oRUKIjtopYAY0FJQMiBK8Lkctk9iHbw73skuiHK61sQnp/8ZeypOStevIkzsKwYFBCNGsxyQSQaiKbkCmBU+08C83XyFiCCipGbM/FDko5MgyOf2ARXXDYrE7nRwW0GiXi3bgAQOtMuCKE5AFpv1hzZ28U186k/naj5dMaz28NpRtgu5m09vnTO+c4fU0Zrn6hnZcz1kV4kNhRMgF0wJkEtMBwwIDIwVCRabxNkEuBk5RJRUgk4zd3/P3TM2m3LEjuJsthdONLRa9k11vJfhgAwGCrh/nhdKk7Qr6698tvHx2uqaWbKs9VI0LVNTKRgHytj77sJiZ0LGZ0pNqaF468AUEGeloVBqa8AwgU1lWCDV6iBae6JNO3uN2X1E0CJxalMkDpgxltPlXCRYeRamLLGhiXbmHe+x32fVe3yDiQMiADOsR7tc72dmZb1XUlbSNbFdX2sp226+4q/JsEFEwDkg3DKdFhkcCpwYyyA/xKvPfbZoRH6okQgh4pr6z7Aovs7AAh/y2IQQihZ5T8F33gbfr28QSgBnjM/rm3jmzJkjnuv1f6o4e6SbzW4/xQgu5K8oQEHivKQAoiAZgNRVobFSHWVjXu/HxHxkNhExtCipJG5lBDYV5nQ4JIIwyaBRRdEPJ+p0w4A0oDkwMiioFA0M8z6vP0pX1AuMxYUYWzxEBCXId/nvmAtU73XauMmtE+wPfL4oe2VOzgAwuJFFi2sqaCZwRP4AYI6Dq3HExidabmaXSCjF8ByEoVQcoZrYYcaZBJTzur+4IP/r3z25addvR1wwH484WpRU4nR0MVBlkLVREhqBk4FMKcGZdXccZFI/Anvmk81BCI+OjSsET9Q99AjUg9gKHBQnumJt4rn8zrzb7W6x33Yzhfh/wST3HtuPon9AvTd4F8x3A9UVPXy97Mr9msEizhWPWEcsctotH7OnN31RWV72OjAPCUOT1wQWbRbhWKtBEw9WyK5XdDkYrckikkURJbIevPzhK1WdUuWgYXOeZC0pS9Me2nzGrBkxRJTUqWsOCN+Ve+Z6/Op8UCzOIE5FxwjLASTVVyBV9CLWGgXExsvJUUKueGKzp+5a2UhNN9qbOuuzWfkjab0f/arS3mGsKkndsRxEIVKDIuqTdB2tGVIC8S6NLBYGSZjdxXH2ca2G7YvonlZkV/67PZwiKfQaTHFkuSnknEIBO6STPKShjOBAmuSFqayzIma68G36BGISUz+2IGmHYI/6zNWq0yF7r9G4lk4Yq8pyF6yIoQUUXZURMIue7V6OuiQpSIcRgOwVKRgop+x7131QENHlv4hqao8Xt7bGLPU1RbGpJAMiDgdjYABDwkPsKbkGgsSaUngacnrBCQe6nmbYOvKiECzwWFOSMNZ5YofJXhUhVBJldHdiNVr+UBmyCDBYLKTBPINOVTj25F2Z8MSHqyK7CxBRY57qivbyhl4YWg8lRAIYUCmaY0PaSrEsYiw2ZE1sAwRipIgeMA1ijC4GszRJzNKlQDpoJw8ypCsS0hQZbKmC0m0+9GLvSmTlwm3SYKr3F8Zp757s9lGkCSWIKKn7hMENLKXvM2TJgBgzvAUCdpU4H2IKQmkqFA7SS3tyJhDOIk30wcwO/KMAmboSRLosAekSENqAZvUtRR3jwQRATKZgCm0vyEAbz3U5Iib/MuKBP0FEpz/B04s+aPVdUc0OFbN3G6BRZF2UAm0l2RQwGsrbyWuRa2IKgrWVSK6vDq9GmeaCbJcwhoL6JNShF3tUog4JMtKhbqnkRNuKOqIvK1JqbPboId/mvnQ83GtkEXFSCR54+d2BVdeDeZjik8gic3ixGQohlyHpqnkkq9jwhjD9UbCmEqm+emQxAqiDswE9nHEd9UkXyUI0qlAd6G/16ejz6rbIr1jkBLsw9av1k/5odhdxtAipBD2fWTbW65feMSASIAvNhFRCLilks4piTa0l98i2NZBMTEYCVY3ucHoQT+nIpwOhsgOVSS6k6BwSKM2bEMW/vXBI/zUDBmRKZlcRR4uRSnDP+LfH1XnlpQqmWxHSyMpSmFjOJJWsNhHCieaGtdcAgjXEhe0wtEGRNBUKR+tFDgv16tGl4/aAfY54vt8ULUoqQf+Ji7pfvy6+KaraIIMRLI1mgJAK5BJnRchGIbIJwSb5LBBLnBvCtTaB25kS51jx4ZzfFJjNtihanFSCc+fO8VOWfDSiqtY/AoKibsBcO4OzMBQhFcIssukX0mA4p8maKcN4gezLgkAdS0hwbd2/YMQJs6lbArcEqTcAwT/Td8ycjoEg3V3RjHSa41IYhk/ALAOccgF43SqIZ6tsTldRZpRx9oO3nr1qVr2lcEuR+s8AkunJr2+wFPu9VMcMXls7bRoJRm/jNm4jcigvL7ed3jkt2rxsEYzPPWJxHzkCYcDP47nV25L+3cL0zOVb7KPc+T/Zpvm/xr98yaYIfDJrvCPoJdu828OSMC69/+DjLK0MDIWMtAHREEPRCVmr07nUC+XS5SzVX2uzRsc2JP96W5FZBQ1evK9tXX1giqRqAyEK9UdZ+dxfdsfbckaPVsj9/rPyXpAxzkqOx4t3zRtfG6oEuHS6KLv8PF0Jp4fDkub4/nzdlNrYtu/CaWOdpjgCA7Jgy7evKjr+HC6/CEub47GZyxOLrwZe8Pj8AyFyswsc/5ceHdP+tG3Ji/XkftdHp9+nyegpsrAGf2UWaacy4+K+2L8tp/H3EfzbBZXizU910muvzNBw0GmKQij76Kk4rAQmUZr6vKpI/XVZuldXxX6SpMVeDRQMMnRtqsGiexXRM/bqx48+QOoMdu9re602mC8qxnRDozRF09Nq/HLu4VP6LHjNkNMMSMqQQECaUhugXOT6BgKi0qPBr77gdhs/eefBMzf18geUp67UB9NM0U8wZ8vJDtcaAs/LmvaYKWqG7BkrYy+V+LfU+cXXgbFoXcHIH5SXnb5QssG95s+hd6lv0Lp6Jf35QCA4VAwEH/X4pNwLFVUH7hvn7hlqxMRNST2z5Um7eK10FmNo7eEXq6Y4hEB9VTuk6z1Uit/MMfRQikVDEaUNi2aYSoZz3aup/suGLPZiYjp5GHvrR4xziK8NSiMxpnpZObQsrXXK4NbpjpF2C70FQnqf2Wxofx+C+mYZ0YwPvrbCbEgPSPpvjitbO5riRpTVNIzAiMlkNK2DKWoGAwYMQrSRkHulBkR1xIOvrEs3bzXi4hVPf19Aut/KczszU6OGdklNHuy0sathChZ8V3gVMg0IlShssJCAREc7c6LttuEOizBXUbTkqspqd6gREzclVaipHk4pgXEG0XeKgn+aQFO7Oyx0DGVN+rYk660f2z17/FLW+L8XIlr0Yd3AtBCfZbHHjHcld1tCcfHJ6DxUwVqyoeuYNZgv9s0aULN79mNnBnZKnnx06RNroYPm7TfByeMl8XAzE+yLzRdQp5jiEAZP39hWM/BQDBmDhnEXU9wMo+ZtThVldTJLGyqFjIzKCt9I81YjvLLkMAzMRjmEc0feX1hyYPPsqnXTlry6bvrbr+9aN6/RpJDNCisvFH9/cPW3hZ+vW4po6rgvKDXr91+SenH9+I5asGEZy9IC2Z5oCiN/FE/p2oOh1XrflTVpl+ZfubT54TfPfTAjNvE3eZWG7i+wJv9ihK3by4okSR615vROajRSXDb2r5C7y0GsLrt/9vYRQ9/anZQzYcC/XfgIiPWJBqayyDKh1ycNGbUkn3ykGkKdog4xENuVfGKpqriTKW6Gy1evP6HrRkpctO0NhqKOB2V58guL85p9CZiSEHsetLCmut4/rc+416f2e8qdMWAApZFiPhICWfcVWCq0Gj7evSoaurXDTAuvjpv4WVKv71rq1OuvLANtF3Te8TVYO9z0wYsBJdVAdE+/zm+FXt6A3LGcR74FvHT2jZPrJ3HpKWN2KmWHpgRO/3aK9ON/j8wYunMnqdcurc0nVg6/Bol8kldFO6pqpd0PzMt/MXvl19ZQw/+AAbl941ByDNcaMXSMy4JOGginFJV4son8UXdutNcvPQO/8TxoYTU2cIf16/fYQpVMTFqxJ14UtWdpijrTqpXrPd7K7QFT0u7YubJmtvX45tdOJcREzWMZtupanfhOZW3g0zuGzJ6fPXllK/MR8okBWDyMan2BQW37T3nii6MF74GoX7TDdtB8IoSfJbX6wuEnDdE/hOKE1UhX8kDjYfKHHQkB7YylaUeymxowd2L7Sd+4UVqfcSolfMVTwYlRUZ6uVO9hwbRhH+1NG/5VbvrwvzYuFG+Y3Fv9etnodxKdwlALoy3SdLV9vU95p7KieA6kT43tAyiswUw1AVP7LoSxzLLsQhjMUk1Wh49dvC/GU6cOgusekMWuow30KZAVt+dyzT9IAHz7QzHYW9zBbuPzP8x5vq57u9StDIUCsixmj53bXFuPb31tU2qCc7jDxr0CFk8PqmjR92XVy4fPXRsXeoCjDE3XYLaIs2Xd2Kaq+mi7TdjUtnXKW6H7Jn5C6vnfDelpiA2vGqzwbZfXvlxkaIoEKg9KSzU6qjuyc4vaP52/pUOHR0JpY/uHV102aHoLGHUByZU/cQJNAU0ZH+cMP/m3FWMWtk+0DBNYVOQT9dnZKw61MR9phknr13OaZtwFDFcgzF10WblcVTf6lVdWPVQfkCZBc8WtEqMPwS8hX6Q463xS23BNsKVz1kf5AuJIIJvlKeTqNnbplB+KqobYBM6nqfiBi+VX+5qPNuKLjXMvnN+xaFXnzMRfCQz+OChJYwrOltwbuqkbFGgyiouyr0iOcg1JjrN1uatf/8l7N86/FrpvohmplVuW27HXM5+j9UyKtew55+7VF2O6C3HJMEJ3Fbw3MPTCuHAq+SK6GWhVDqpkbhg/73DGu3Mt/RZsH33/gg8fMUUof372MQ2jHYhhrfWe+ixT3AwVFYhTFa0LwzDFiSlMfRTDbacp5PFL+jJVRQ/wLLN775KnL1s55iqYO2dQ1dqbVVFpnTIINO5+INVf4w1O8QeDS+obxLe8omyHSMCqyPIT+fkG07+/m+0wYmG/TiPdT5pV0YH3ZlfRNLUSohXkDUjhcBLmOgMBrI23fn5q//IDJ/esKdieE46vm6KRVAOmX13Z4em8IY0gC8BI9MwFfj7FEG+S/SHOkGaDJ3jp0gfPtSs8dGbDj1tGN3rQ4iPuaJrhRoETUFWLs1kgfANMegwnBfX3xKC+9JkVO0PavPzgQTtL0VkG1vQYh7PZaN+A7LcmwSzI1HTj4va5oxsyZLlU4Nm/BFSUDvbVn54Su4U8Z3Xw58FbMLqmtibXZBAlSXkaTIcoMNRLDI1GQ8nmKCqbF7gxLI0OibL+2Kr9K9uvXDmUMnT8akCUNz024/d3kfoENKL7QLSAGZYO78gStmDKgObc9HuJRlI3bdokUNFxZborcRqKSZ7KxKa8JiSkv8banAcEeAPKHrOTt8dux4qegrA+SvGWv3/pj79ecnnjoAl60dF8rErDNMq2Kdhu2M8uFL8/cbjPJrB5mkHdebFC3nTfvPyJOw7W/AHix8cEht7RRbKFPiiD4WRggFlDD9tUhWZ6k1SNofAVcr1hw2TVZuX3MIYaEDj2491vjgl91hNrs5eDXUWagtMNw00XVgR7BmR1qE2g9/+Q/9qWwh3uw5c+yvmscLf7cEH+goMWK7cZuooKSNJLvXv3Vp2gfaAUzPeXr27tOnzepE5D5i4Bw7uQ5+mzHdskf0f6gIQF+KJB52Cu3ASNpE6YMEHq/GLe5k4zD7xzx/T973aavn9Nh//a/R5DqR9qFFuJNZyXOXHXN9sutz7GuJKmwNCWYsU/xVD8a7AudzZoy2ohqdu83r0nN0sSmuKerOSlToH+UMFGD59feUfSqIdZxvgoycG9cuOTR46la3iOKY8W2NC1IqupLIVLrQJ3mVwT9E1jv+JYdNBl4zcSG01kab66OgvPHOc52vLQK2nRoMUjeIYuYThm841nmiIjKfYox1Gfyap676Ql+VFTH+m3IdphWaljHO+T1FVBVZ3CsszZtJT4lw9tnBfq28ojPzjFKsjGb/otwU0ZJ7iYNymeUvW2Fo6/1Hrc70M5MMHFPSCvL+9LQxwAnX+fOWbX/+rTxdwjxZZdX527xxMIpjMcfeW+tvF/bxqrjlu16w4k6q5Yu/Xs2mmPyI8v3tkGItA4J80Xvj9neGPmNdK9rZvXH/fjpysfCpgi6ukl2ztLDSIV3UYsqLtq72hhsGGr7FywYUPvnx3oJ+e+2y6A+Xib1Xo+L+ep0H9v/9UzS3t6ZKUTjZW6OxLjj+Wtndb4396Hvrw6SdCVtpSKz2/fMLfBFN/GbdzGbdzGbfwnAaH/AenFRflIrV37AAAAAElFTkSuQmCC" id="87" name="Google Shape;87;p1"/>
          <p:cNvSpPr/>
          <p:nvPr/>
        </p:nvSpPr>
        <p:spPr>
          <a:xfrm>
            <a:off x="212725" y="-136525"/>
            <a:ext cx="298450" cy="29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data:image/png;base64,%20iVBORw0KGgoAAAANSUhEUgAAAFUAAAA4CAYAAACMn7TeAAAAAXNSR0IArs4c6QAAAARnQU1BAACxjwv8YQUAAAAJcEhZcwAADsMAAA7DAcdvqGQAABZFSURBVHhe7Vt5fFXFvZ+z3z37ShIIAWQRZNcWFSlUrSwiBBRQEUVAnwgIArL0GkXZC4jYQosBSng1iOwoKFJUtFAQRAQSMCEhGyHLzd3OPuf95t5DmlRL3x/v3dDPhy8M55zfOTNz7nd+81tmDug2buM/ApR5vGWRvfIDa+HpUvraNYSS4PqeX7qMDTmTg+G7tyZuOVKHuPPivUGmq+gPDBIDvl6aorSXJZlFWDF0VaVoSsMcMi5xlPGlk+EPxTiFC5/k5XjN6rcEbhlSRy7Z3aWyVnpE0fBYRVK667qGsKYgQ1XhqCIdigEFE7mqgExGhiJjC8t8aeHwn1PbxO399A851WZzLQrGPLYYFud9GaNl/WpqrV9fJmPqCayjZIqmw8NN0YiiKCjkSGTkHAodliGGphSM2iiKNrShPtCr/V2D6iouflUYbrnl0KKa+ph7x52l1Q3Lgxr9oEGzNKINIItBNJBKA3kIqQhpuqmhOmgraChormFqMdFgA4460VyQMVj1RDn41ROe+sWymY8/LoZ7iTxajNQez269X9LqNlpotV0Up6IoQUEWziDahyTDhhqwA3mhqJgFrs1pr5FCzEGY0DCpYYKJeSBHBARH2bj3B/a7c+7a+c9dN7uLKFqE1EETcvrH4urctk5fZgdnPcpyelC8RUIcjxFRWIVmUbURg057U9EnVzNRBW6DaCA7RCCQe8POhop+4/yG9oIdBq2OsXHbe7ZJmrR5zQyP2W3EEHFSTy8Z2qWkLviXeC54Z5INIiMOyILpjoE04BKxPEI+nUFHShzoZJkdfX9NQHVUInK17ow4exwycJjYMIlAsH5Da8OkElMRcmpgnF08vfjcrrcXgB3GZvcRQURJNQyD+s599xsOWlsAFCAdtBIRUwrukubA+bAGOlHlROvPpKAirwPJOo9YBuRYBBurI2d6JyTEZ5CWQqSFbaseIjVsd2UzSgCyQU4bWm1cjHXUiS3zj4TfIDKIqPd/lD+cQKvaQgrjVjrx6KR38OTE2Rtw3Hk5Dv3uZAYqF12I5gXEC0CqxQLFAc/ySKwrB0eGEWuLgjrg0Bg2HAlAA02jhPA1zACGt2GsN7yYff9nR48ejZi2ws+JHBiFEeAQZ4A/agqaMtDB4mi04WwaChh2ZLFaEScAmYINMaRY7IhzxiE+NgOJNVVIrC4O21ZoiGYYxHA8ouF5JlSsZj04B7lO8312l8bGmF1FBBElNcaVUAsq9w0PUx1MKNgeCkFmBFNdQH/8oRUKIjtopYAY0FJQMiBK8Lkctk9iHbw73skuiHK61sQnp/8ZeypOStevIkzsKwYFBCNGsxyQSQaiKbkCmBU+08C83XyFiCCipGbM/FDko5MgyOf2ARXXDYrE7nRwW0GiXi3bgAQOtMuCKE5AFpv1hzZ28U186k/naj5dMaz28NpRtgu5m09vnTO+c4fU0Zrn6hnZcz1kV4kNhRMgF0wJkEtMBwwIDIwVCRabxNkEuBk5RJRUgk4zd3/P3TM2m3LEjuJsthdONLRa9k11vJfhgAwGCrh/nhdKk7Qr6698tvHx2uqaWbKs9VI0LVNTKRgHytj77sJiZ0LGZ0pNqaF468AUEGeloVBqa8AwgU1lWCDV6iBae6JNO3uN2X1E0CJxalMkDpgxltPlXCRYeRamLLGhiXbmHe+x32fVe3yDiQMiADOsR7tc72dmZb1XUlbSNbFdX2sp226+4q/JsEFEwDkg3DKdFhkcCpwYyyA/xKvPfbZoRH6okQgh4pr6z7Aovs7AAh/y2IQQihZ5T8F33gbfr28QSgBnjM/rm3jmzJkjnuv1f6o4e6SbzW4/xQgu5K8oQEHivKQAoiAZgNRVobFSHWVjXu/HxHxkNhExtCipJG5lBDYV5nQ4JIIwyaBRRdEPJ+p0w4A0oDkwMiioFA0M8z6vP0pX1AuMxYUYWzxEBCXId/nvmAtU73XauMmtE+wPfL4oe2VOzgAwuJFFi2sqaCZwRP4AYI6Dq3HExidabmaXSCjF8ByEoVQcoZrYYcaZBJTzur+4IP/r3z25addvR1wwH484WpRU4nR0MVBlkLVREhqBk4FMKcGZdXccZFI/Anvmk81BCI+OjSsET9Q99AjUg9gKHBQnumJt4rn8zrzb7W6x33Yzhfh/wST3HtuPon9AvTd4F8x3A9UVPXy97Mr9msEizhWPWEcsctotH7OnN31RWV72OjAPCUOT1wQWbRbhWKtBEw9WyK5XdDkYrckikkURJbIevPzhK1WdUuWgYXOeZC0pS9Me2nzGrBkxRJTUqWsOCN+Ve+Z6/Op8UCzOIE5FxwjLASTVVyBV9CLWGgXExsvJUUKueGKzp+5a2UhNN9qbOuuzWfkjab0f/arS3mGsKkndsRxEIVKDIuqTdB2tGVIC8S6NLBYGSZjdxXH2ca2G7YvonlZkV/67PZwiKfQaTHFkuSnknEIBO6STPKShjOBAmuSFqayzIma68G36BGISUz+2IGmHYI/6zNWq0yF7r9G4lk4Yq8pyF6yIoQUUXZURMIue7V6OuiQpSIcRgOwVKRgop+x7131QENHlv4hqao8Xt7bGLPU1RbGpJAMiDgdjYABDwkPsKbkGgsSaUngacnrBCQe6nmbYOvKiECzwWFOSMNZ5YofJXhUhVBJldHdiNVr+UBmyCDBYLKTBPINOVTj25F2Z8MSHqyK7CxBRY57qivbyhl4YWg8lRAIYUCmaY0PaSrEsYiw2ZE1sAwRipIgeMA1ijC4GszRJzNKlQDpoJw8ypCsS0hQZbKmC0m0+9GLvSmTlwm3SYKr3F8Zp757s9lGkCSWIKKn7hMENLKXvM2TJgBgzvAUCdpU4H2IKQmkqFA7SS3tyJhDOIk30wcwO/KMAmboSRLosAekSENqAZvUtRR3jwQRATKZgCm0vyEAbz3U5Iib/MuKBP0FEpz/B04s+aPVdUc0OFbN3G6BRZF2UAm0l2RQwGsrbyWuRa2IKgrWVSK6vDq9GmeaCbJcwhoL6JNShF3tUog4JMtKhbqnkRNuKOqIvK1JqbPboId/mvnQ83GtkEXFSCR54+d2BVdeDeZjik8gic3ixGQohlyHpqnkkq9jwhjD9UbCmEqm+emQxAqiDswE9nHEd9UkXyUI0qlAd6G/16ejz6rbIr1jkBLsw9av1k/5odhdxtAipBD2fWTbW65feMSASIAvNhFRCLilks4piTa0l98i2NZBMTEYCVY3ucHoQT+nIpwOhsgOVSS6k6BwSKM2bEMW/vXBI/zUDBmRKZlcRR4uRSnDP+LfH1XnlpQqmWxHSyMpSmFjOJJWsNhHCieaGtdcAgjXEhe0wtEGRNBUKR+tFDgv16tGl4/aAfY54vt8ULUoqQf+Ji7pfvy6+KaraIIMRLI1mgJAK5BJnRchGIbIJwSb5LBBLnBvCtTaB25kS51jx4ZzfFJjNtihanFSCc+fO8VOWfDSiqtY/AoKibsBcO4OzMBQhFcIssukX0mA4p8maKcN4gezLgkAdS0hwbd2/YMQJs6lbArcEqTcAwT/Td8ycjoEg3V3RjHSa41IYhk/ALAOccgF43SqIZ6tsTldRZpRx9oO3nr1qVr2lcEuR+s8AkunJr2+wFPu9VMcMXls7bRoJRm/jNm4jcigvL7ed3jkt2rxsEYzPPWJxHzkCYcDP47nV25L+3cL0zOVb7KPc+T/Zpvm/xr98yaYIfDJrvCPoJdu828OSMC69/+DjLK0MDIWMtAHREEPRCVmr07nUC+XS5SzVX2uzRsc2JP96W5FZBQ1evK9tXX1giqRqAyEK9UdZ+dxfdsfbckaPVsj9/rPyXpAxzkqOx4t3zRtfG6oEuHS6KLv8PF0Jp4fDkub4/nzdlNrYtu/CaWOdpjgCA7Jgy7evKjr+HC6/CEub47GZyxOLrwZe8Pj8AyFyswsc/5ceHdP+tG3Ji/XkftdHp9+nyegpsrAGf2UWaacy4+K+2L8tp/H3EfzbBZXizU910muvzNBw0GmKQij76Kk4rAQmUZr6vKpI/XVZuldXxX6SpMVeDRQMMnRtqsGiexXRM/bqx48+QOoMdu9re602mC8qxnRDozRF09Nq/HLu4VP6LHjNkNMMSMqQQECaUhugXOT6BgKi0qPBr77gdhs/eefBMzf18geUp67UB9NM0U8wZ8vJDtcaAs/LmvaYKWqG7BkrYy+V+LfU+cXXgbFoXcHIH5SXnb5QssG95s+hd6lv0Lp6Jf35QCA4VAwEH/X4pNwLFVUH7hvn7hlqxMRNST2z5Um7eK10FmNo7eEXq6Y4hEB9VTuk6z1Uit/MMfRQikVDEaUNi2aYSoZz3aup/suGLPZiYjp5GHvrR4xziK8NSiMxpnpZObQsrXXK4NbpjpF2C70FQnqf2Wxofx+C+mYZ0YwPvrbCbEgPSPpvjitbO5riRpTVNIzAiMlkNK2DKWoGAwYMQrSRkHulBkR1xIOvrEs3bzXi4hVPf19Aut/KczszU6OGdklNHuy0sathChZ8V3gVMg0IlShssJCAREc7c6LttuEOizBXUbTkqspqd6gREzclVaipHk4pgXEG0XeKgn+aQFO7Oyx0DGVN+rYk660f2z17/FLW+L8XIlr0Yd3AtBCfZbHHjHcld1tCcfHJ6DxUwVqyoeuYNZgv9s0aULN79mNnBnZKnnx06RNroYPm7TfByeMl8XAzE+yLzRdQp5jiEAZP39hWM/BQDBmDhnEXU9wMo+ZtThVldTJLGyqFjIzKCt9I81YjvLLkMAzMRjmEc0feX1hyYPPsqnXTlry6bvrbr+9aN6/RpJDNCisvFH9/cPW3hZ+vW4po6rgvKDXr91+SenH9+I5asGEZy9IC2Z5oCiN/FE/p2oOh1XrflTVpl+ZfubT54TfPfTAjNvE3eZWG7i+wJv9ihK3by4okSR615vROajRSXDb2r5C7y0GsLrt/9vYRQ9/anZQzYcC/XfgIiPWJBqayyDKh1ycNGbUkn3ykGkKdog4xENuVfGKpqriTKW6Gy1evP6HrRkpctO0NhqKOB2V58guL85p9CZiSEHsetLCmut4/rc+416f2e8qdMWAApZFiPhICWfcVWCq0Gj7evSoaurXDTAuvjpv4WVKv71rq1OuvLANtF3Te8TVYO9z0wYsBJdVAdE+/zm+FXt6A3LGcR74FvHT2jZPrJ3HpKWN2KmWHpgRO/3aK9ON/j8wYunMnqdcurc0nVg6/Bol8kldFO6pqpd0PzMt/MXvl19ZQw/+AAbl941ByDNcaMXSMy4JOGginFJV4son8UXdutNcvPQO/8TxoYTU2cIf16/fYQpVMTFqxJ14UtWdpijrTqpXrPd7K7QFT0u7YubJmtvX45tdOJcREzWMZtupanfhOZW3g0zuGzJ6fPXllK/MR8okBWDyMan2BQW37T3nii6MF74GoX7TDdtB8IoSfJbX6wuEnDdE/hOKE1UhX8kDjYfKHHQkB7YylaUeymxowd2L7Sd+4UVqfcSolfMVTwYlRUZ6uVO9hwbRhH+1NG/5VbvrwvzYuFG+Y3Fv9etnodxKdwlALoy3SdLV9vU95p7KieA6kT43tAyiswUw1AVP7LoSxzLLsQhjMUk1Wh49dvC/GU6cOgusekMWuow30KZAVt+dyzT9IAHz7QzHYW9zBbuPzP8x5vq57u9StDIUCsixmj53bXFuPb31tU2qCc7jDxr0CFk8PqmjR92XVy4fPXRsXeoCjDE3XYLaIs2Xd2Kaq+mi7TdjUtnXKW6H7Jn5C6vnfDelpiA2vGqzwbZfXvlxkaIoEKg9KSzU6qjuyc4vaP52/pUOHR0JpY/uHV102aHoLGHUByZU/cQJNAU0ZH+cMP/m3FWMWtk+0DBNYVOQT9dnZKw61MR9phknr13OaZtwFDFcgzF10WblcVTf6lVdWPVQfkCZBc8WtEqMPwS8hX6Q463xS23BNsKVz1kf5AuJIIJvlKeTqNnbplB+KqobYBM6nqfiBi+VX+5qPNuKLjXMvnN+xaFXnzMRfCQz+OChJYwrOltwbuqkbFGgyiouyr0iOcg1JjrN1uatf/8l7N86/FrpvohmplVuW27HXM5+j9UyKtew55+7VF2O6C3HJMEJ3Fbw3MPTCuHAq+SK6GWhVDqpkbhg/73DGu3Mt/RZsH33/gg8fMUUof372MQ2jHYhhrfWe+ixT3AwVFYhTFa0LwzDFiSlMfRTDbacp5PFL+jJVRQ/wLLN775KnL1s55iqYO2dQ1dqbVVFpnTIINO5+INVf4w1O8QeDS+obxLe8omyHSMCqyPIT+fkG07+/m+0wYmG/TiPdT5pV0YH3ZlfRNLUSohXkDUjhcBLmOgMBrI23fn5q//IDJ/esKdieE46vm6KRVAOmX13Z4em8IY0gC8BI9MwFfj7FEG+S/SHOkGaDJ3jp0gfPtSs8dGbDj1tGN3rQ4iPuaJrhRoETUFWLs1kgfANMegwnBfX3xKC+9JkVO0PavPzgQTtL0VkG1vQYh7PZaN+A7LcmwSzI1HTj4va5oxsyZLlU4Nm/BFSUDvbVn54Su4U8Z3Xw58FbMLqmtibXZBAlSXkaTIcoMNRLDI1GQ8nmKCqbF7gxLI0OibL+2Kr9K9uvXDmUMnT8akCUNz024/d3kfoENKL7QLSAGZYO78gStmDKgObc9HuJRlI3bdokUNFxZborcRqKSZ7KxKa8JiSkv8banAcEeAPKHrOTt8dux4qegrA+SvGWv3/pj79ecnnjoAl60dF8rErDNMq2Kdhu2M8uFL8/cbjPJrB5mkHdebFC3nTfvPyJOw7W/AHix8cEht7RRbKFPiiD4WRggFlDD9tUhWZ6k1SNofAVcr1hw2TVZuX3MIYaEDj2491vjgl91hNrs5eDXUWagtMNw00XVgR7BmR1qE2g9/+Q/9qWwh3uw5c+yvmscLf7cEH+goMWK7cZuooKSNJLvXv3Vp2gfaAUzPeXr27tOnzepE5D5i4Bw7uQ5+mzHdskf0f6gIQF+KJB52Cu3ASNpE6YMEHq/GLe5k4zD7xzx/T973aavn9Nh//a/R5DqR9qFFuJNZyXOXHXN9sutz7GuJKmwNCWYsU/xVD8a7AudzZoy2ohqdu83r0nN0sSmuKerOSlToH+UMFGD59feUfSqIdZxvgoycG9cuOTR46la3iOKY8W2NC1IqupLIVLrQJ3mVwT9E1jv+JYdNBl4zcSG01kab66OgvPHOc52vLQK2nRoMUjeIYuYThm841nmiIjKfYox1Gfyap676Ql+VFTH+m3IdphWaljHO+T1FVBVZ3CsszZtJT4lw9tnBfq28ojPzjFKsjGb/otwU0ZJ7iYNymeUvW2Fo6/1Hrc70M5MMHFPSCvL+9LQxwAnX+fOWbX/+rTxdwjxZZdX527xxMIpjMcfeW+tvF/bxqrjlu16w4k6q5Yu/Xs2mmPyI8v3tkGItA4J80Xvj9neGPmNdK9rZvXH/fjpysfCpgi6ukl2ztLDSIV3UYsqLtq72hhsGGr7FywYUPvnx3oJ+e+2y6A+Xib1Xo+L+ep0H9v/9UzS3t6ZKUTjZW6OxLjj+Wtndb4396Hvrw6SdCVtpSKz2/fMLfBFN/GbdzGbdzGbfwnAaH/AenFRflIrV37AAAAAElFTkSuQmCC" id="88" name="Google Shape;88;p1"/>
          <p:cNvSpPr/>
          <p:nvPr/>
        </p:nvSpPr>
        <p:spPr>
          <a:xfrm>
            <a:off x="212725" y="-136525"/>
            <a:ext cx="298450" cy="298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:\Users\Usuario\Downloads\Design sem nome (2).png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43408" y="-287957"/>
            <a:ext cx="1944216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Usuario\Downloads\Design sem nome (3).png"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11825" y="-11274"/>
            <a:ext cx="1872207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212725" y="1781507"/>
            <a:ext cx="3085508" cy="307777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561048" y="7327741"/>
            <a:ext cx="3284984" cy="261610"/>
          </a:xfrm>
          <a:prstGeom prst="rect">
            <a:avLst/>
          </a:prstGeom>
          <a:noFill/>
          <a:ln cap="flat" cmpd="sng" w="9525">
            <a:solidFill>
              <a:srgbClr val="F2F2F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3557328" y="1595355"/>
            <a:ext cx="3284984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60650" y="2092575"/>
            <a:ext cx="30654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endoftalmites são infecções oculares geralmente graves que podem ocorrer como complicações cirúrgicas. Os principais tipos são as bacterianas e as fúngicas, sendo que os pacientes podem evoluir com baixa acuidade visual. O objetivo deste trabalho é discutir acerca da importância dos cuidados pré, peri e pós-operatórios na prevenção da endoftalmite, devido à chegada, na instituição de ensino, de pacientes com esta complicação após cirurgias de cataratas seriadas realizadas em serviço externo.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12723" y="4646021"/>
            <a:ext cx="3085507" cy="169075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212720" y="4646197"/>
            <a:ext cx="3085508" cy="307777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 b="1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12719" y="4992434"/>
            <a:ext cx="3077074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trabalho consistiu em um estudo descritivo, com abordagem qualitativa, por meio de uma revisão bibliográfica. Foram efetuadas buscas nas bases de dados da SciELO e da PubMed, selecionando-se 9 artigos e 1 protocolo assistencial que auxiliaram na discussão do tema em questão. 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12721" y="6502895"/>
            <a:ext cx="3085507" cy="411691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212720" y="6408787"/>
            <a:ext cx="3085508" cy="307777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60648" y="6696819"/>
            <a:ext cx="3085509" cy="4339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 endoftalmite é uma uveíte aguda, geralmente bacteriana, decorrente de cirurgia intraocular exógena ou trauma ocular penetrante. Essa infecção está associada às condições de assepsia e desorganização das estruturas oculares. Na fase pré-operatória é necessário orientar acerca dos fatores de riscos e sinais de alerta e sobre os cuidados necessários, além de realizar antissepsia com iodopovidona 5% e antibioticoprofilaxia cirúrgica, intencionando prevenir a ocorrência de infecções. Durante uma cirurgia de catarata, é imprescindível a desinfecção e esterilização correta dos materiais, assim como seu descarte adequado, além da necessidade de um ambiente seguro e equipe devidamente esterilizada. Ademais, é imprescindível o uso de antimicrobianos intraoperatórios, a realização de incisão adequada, ter cuidado na manipulação de colírios, isolamento ciliar e uso intracameral 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600850" y="3412932"/>
            <a:ext cx="3085500" cy="29889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3593593" y="3412927"/>
            <a:ext cx="3099900" cy="307800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CONCLUSÕES</a:t>
            </a:r>
            <a:endParaRPr b="1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610894" y="3796253"/>
            <a:ext cx="3065400" cy="30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resumo, a prevenção da endoftalmite durante a cirurgia de catarata demanda uma abordagem abrangente desde a fase pré-operatória até o pós-operatório. A implementação rigorosa de protocolos de assepsia, a conscientização dos pacientes sobre sinais de risco, associada a utilização apropriada de antimicrobianos intra e pós-operatórios, são medidas importantes. A sinergia desses cuidados contribui para a segurança e sucesso da cirurgia de catarata, reduzindo significativamente a incidência de endoftalmite e seus impactos adversos na saúde ocular dos pacientes.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599996" y="6982159"/>
            <a:ext cx="3085500" cy="35583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3578435" y="6575460"/>
            <a:ext cx="3085500" cy="307800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REFERÊNCIAS BIBLIOGÁFICAS</a:t>
            </a:r>
            <a:endParaRPr b="1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621257" y="7056863"/>
            <a:ext cx="30447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Chhablani J, Panchal B, Das T, Pathegay A, Motukupally SR, Pappuru RR, Basu S, Sangwan V. Endophthalmitis in Boston keratoprosthesis: case series and review of literature. Int Ophthalmol. 2015 Oct;35(5):673-8. doi: 10.1007/s10792-014-9994-9. Epub 2014 Sep 3. Erratum in: Int Ophthalmol. 2015 Feb;35(1):149-54. PMID: 25183460.</a:t>
            </a:r>
            <a:endParaRPr sz="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Clarke B, Williamson TH, Gini G, Gupta B. Management of bacterial postoperative endophthalmitis and the role of vitrectomy. Surv Ophthalmol. 2018 Sep-Oct;63(5):677-693. doi: 10.1016/j.survophthal.2018.02.003. Epub 2018 Feb 15. PMID: 29453989.</a:t>
            </a:r>
            <a:endParaRPr sz="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Durand ML. Bacterial and Fungal Endophthalmitis. Clin Microbiol Rev. 2017 Jul;30(3):597-613. doi: 10.1128/CMR.00113-16. PMID: 28356323; PMCID: PMC5475221.</a:t>
            </a:r>
            <a:endParaRPr sz="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Kato A, Horita N, Namkoong H, Nomura E, Masuhara N, Kaneko T, Mizuki N, Takeuchi M. Prophylactic antibiotics for postcataract surgery endophthalmitis: a systematic review and network meta-analysis of 6.8 million eyes. Sci Rep. 2022 Oct 18;12(1):17416. doi: 10.1038/s41598-022-21423-w. PMID: 36258003; PMCID: PMC9579149.</a:t>
            </a:r>
            <a:endParaRPr sz="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Verma L, Chakravarti A. Prevention and management of postoperative endophthalmitis: A case-based approach. Indian J Ophthalmol. 2017 Dec;65(12):1396-1402. doi: 10.4103/ijo.IJO_1058_17. PMID: 29208820; PMCID: PMC5742968.</a:t>
            </a:r>
            <a:endParaRPr sz="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Luz RA, Dall'Oglio LPS, Silva FS, Ghirelli W, Padoveze MC. Endophthalmitis after cataract surgery: results from seven years of epidemiological surveillance. Rev brasoftalmol [Internet]. 2019Mar;78(2):86–90. Available from: </a:t>
            </a:r>
            <a:r>
              <a:rPr lang="en-US" sz="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https://doi.org/10.5935/0034-7280.20180102</a:t>
            </a:r>
            <a:b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BRASIL. Agência Nacional de Vigilância Sanitária. Medidas de Prevenção deEndoftalmites e de Síndrome Tóxica do Segmento Anterior Relacionadas a Procedimentos Oftalmológicos Invasivos. Brasília: Anvisa, 2017</a:t>
            </a:r>
            <a:endParaRPr sz="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Pricila S, Lucélia D. Ações de Prevenção e Controle de Endoftalmites. X Congresso Internacional do Envelhecimento Humano. 2013. </a:t>
            </a:r>
            <a:r>
              <a:rPr lang="en-US" sz="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https://editorarealize.com.br/editora/anais/cieh/2023/TRABALHO_COMPLETO_EV191_MD1_ID3414_TB738_16112023163403.pdf</a:t>
            </a:r>
            <a:b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Haripriya A, Chang DF, Ravindran RD. Endophthalmitis reduction with intracameral moxifloxacin prophylaxis: analy sis of 600 000 surgeries. Ophthalmology. 2017;124(6):768–775.</a:t>
            </a:r>
            <a:endParaRPr sz="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Shorstein NH, Winthrop KL, Herrinton LJ. Decreased postoperative endophthalmitis rate after institution of intracameral antibiotics in a Northern California eye department. J Cataract Refract Surg. 2013;39(1):8–14. </a:t>
            </a:r>
            <a:endParaRPr sz="6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1268760" y="742221"/>
            <a:ext cx="4248472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Maria Clara Batista¹, Rafael José Malacco Rodrigues Bretz¹, Izabella Bétula Evangelista Lobato Silva¹, Marcella Penazzi Gaudêncio¹, Vitor de Marcus Mourão Araú8jo Pena¹ e Bernardo Fontoura Castro Carvalho² .</a:t>
            </a:r>
            <a:endParaRPr sz="1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1556792" y="1224211"/>
            <a:ext cx="3636408" cy="446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Pontifícia Universidade Católica de Minas Gerais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Centro Oftalmológico de Minas Gerais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141849" y="298450"/>
            <a:ext cx="1034587" cy="832810"/>
          </a:xfrm>
          <a:prstGeom prst="flowChartConnector">
            <a:avLst/>
          </a:prstGeom>
          <a:solidFill>
            <a:srgbClr val="F5F8FB"/>
          </a:solidFill>
          <a:ln cap="flat" cmpd="sng" w="25400">
            <a:solidFill>
              <a:srgbClr val="F5F8F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tipo, nome da empresa&#10;&#10;Descrição gerada automaticamente" id="110" name="Google Shape;11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95267" y="334385"/>
            <a:ext cx="938468" cy="61271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"/>
          <p:cNvSpPr/>
          <p:nvPr/>
        </p:nvSpPr>
        <p:spPr>
          <a:xfrm>
            <a:off x="3600000" y="1800275"/>
            <a:ext cx="3085507" cy="151216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3573016" y="2160314"/>
            <a:ext cx="309634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antimicrobianos: moxifloxacino, cefuroxima e vancomicina sendo as drogas de escolha. No pós-operatório, é preciso investigar sinais de infecção, orientar o paciente sobre os cuidados exigidos e acompanhar, objetivando evitar a contaminação por patógenos.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3600000" y="1800275"/>
            <a:ext cx="3085508" cy="307777"/>
          </a:xfrm>
          <a:prstGeom prst="rect">
            <a:avLst/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2023-01-17T15:41:14Z</dcterms:created>
  <dc:creator>Usuario</dc:creator>
</cp:coreProperties>
</file>