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9"/>
  </p:normalViewPr>
  <p:slideViewPr>
    <p:cSldViewPr>
      <p:cViewPr>
        <p:scale>
          <a:sx n="170" d="100"/>
          <a:sy n="170" d="100"/>
        </p:scale>
        <p:origin x="2096" y="-4352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17/01/2024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1632" y="1104399"/>
            <a:ext cx="5020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2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Andrea A. Morato; Felipe </a:t>
            </a:r>
            <a:r>
              <a:rPr lang="pt-BR" sz="1200" b="1" dirty="0" err="1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Sabbag</a:t>
            </a:r>
            <a:r>
              <a:rPr lang="pt-BR" sz="12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; Laura G. Cyrino; </a:t>
            </a:r>
            <a:r>
              <a:rPr lang="pt-BR" sz="1200" b="1" dirty="0" err="1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Patricia</a:t>
            </a:r>
            <a:r>
              <a:rPr lang="pt-BR" sz="12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 P. Lima,  Renata M. Maia, Suzana </a:t>
            </a:r>
            <a:r>
              <a:rPr lang="pt-BR" sz="1200" b="1" dirty="0" err="1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Mataoyshi</a:t>
            </a:r>
            <a:endParaRPr lang="pt-BR" sz="1200" b="1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1200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Faculdade de Medicina da Universidade de São Paulo</a:t>
            </a:r>
            <a:endParaRPr lang="en-US" sz="12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CC3E546-FF74-573C-510A-5AB3F04BF9FB}"/>
              </a:ext>
            </a:extLst>
          </p:cNvPr>
          <p:cNvSpPr txBox="1"/>
          <p:nvPr/>
        </p:nvSpPr>
        <p:spPr>
          <a:xfrm>
            <a:off x="351837" y="729094"/>
            <a:ext cx="443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SARCOMA DE KAPOSI EM PALPEBRA INFERIOR </a:t>
            </a:r>
          </a:p>
        </p:txBody>
      </p:sp>
      <p:grpSp>
        <p:nvGrpSpPr>
          <p:cNvPr id="13" name="Retângulo 8">
            <a:extLst>
              <a:ext uri="{FF2B5EF4-FFF2-40B4-BE49-F238E27FC236}">
                <a16:creationId xmlns:a16="http://schemas.microsoft.com/office/drawing/2014/main" id="{368063A1-C628-E9DA-4811-B2BA93C6C08D}"/>
              </a:ext>
            </a:extLst>
          </p:cNvPr>
          <p:cNvGrpSpPr/>
          <p:nvPr/>
        </p:nvGrpSpPr>
        <p:grpSpPr>
          <a:xfrm>
            <a:off x="133192" y="1860302"/>
            <a:ext cx="2376002" cy="180001"/>
            <a:chOff x="0" y="0"/>
            <a:chExt cx="2376000" cy="179999"/>
          </a:xfrm>
        </p:grpSpPr>
        <p:sp>
          <p:nvSpPr>
            <p:cNvPr id="14" name="Retângulo">
              <a:extLst>
                <a:ext uri="{FF2B5EF4-FFF2-40B4-BE49-F238E27FC236}">
                  <a16:creationId xmlns:a16="http://schemas.microsoft.com/office/drawing/2014/main" id="{C4B0161A-FA4F-A9BE-364B-31762D4CB9E8}"/>
                </a:ext>
              </a:extLst>
            </p:cNvPr>
            <p:cNvSpPr/>
            <p:nvPr/>
          </p:nvSpPr>
          <p:spPr>
            <a:xfrm>
              <a:off x="0" y="13972"/>
              <a:ext cx="2376001" cy="152057"/>
            </a:xfrm>
            <a:prstGeom prst="rect">
              <a:avLst/>
            </a:prstGeom>
            <a:solidFill>
              <a:srgbClr val="243A76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5" name="INTRODUÇÃO">
              <a:extLst>
                <a:ext uri="{FF2B5EF4-FFF2-40B4-BE49-F238E27FC236}">
                  <a16:creationId xmlns:a16="http://schemas.microsoft.com/office/drawing/2014/main" id="{29B9BC3F-818A-0F8A-FC54-2A76FC3B305C}"/>
                </a:ext>
              </a:extLst>
            </p:cNvPr>
            <p:cNvGrpSpPr/>
            <p:nvPr/>
          </p:nvGrpSpPr>
          <p:grpSpPr>
            <a:xfrm>
              <a:off x="0" y="0"/>
              <a:ext cx="2376002" cy="180001"/>
              <a:chOff x="0" y="0"/>
              <a:chExt cx="2376000" cy="179999"/>
            </a:xfrm>
          </p:grpSpPr>
          <p:sp>
            <p:nvSpPr>
              <p:cNvPr id="16" name="Retângulo">
                <a:extLst>
                  <a:ext uri="{FF2B5EF4-FFF2-40B4-BE49-F238E27FC236}">
                    <a16:creationId xmlns:a16="http://schemas.microsoft.com/office/drawing/2014/main" id="{1D3047B3-DE2A-1F84-DCCC-3EBAA72DDF4D}"/>
                  </a:ext>
                </a:extLst>
              </p:cNvPr>
              <p:cNvSpPr/>
              <p:nvPr/>
            </p:nvSpPr>
            <p:spPr>
              <a:xfrm>
                <a:off x="0" y="0"/>
                <a:ext cx="2376001" cy="180000"/>
              </a:xfrm>
              <a:prstGeom prst="rect">
                <a:avLst/>
              </a:prstGeom>
              <a:solidFill>
                <a:srgbClr val="243A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700" b="1"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endParaRPr/>
              </a:p>
            </p:txBody>
          </p:sp>
          <p:sp>
            <p:nvSpPr>
              <p:cNvPr id="17" name="INTRODUÇÃO">
                <a:extLst>
                  <a:ext uri="{FF2B5EF4-FFF2-40B4-BE49-F238E27FC236}">
                    <a16:creationId xmlns:a16="http://schemas.microsoft.com/office/drawing/2014/main" id="{77E02673-1E68-BB16-FF82-33AB4D4ADC26}"/>
                  </a:ext>
                </a:extLst>
              </p:cNvPr>
              <p:cNvSpPr txBox="1"/>
              <p:nvPr/>
            </p:nvSpPr>
            <p:spPr>
              <a:xfrm>
                <a:off x="38390" y="26499"/>
                <a:ext cx="2337612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609" tIns="15609" rIns="15609" bIns="15609" numCol="1" anchor="ctr">
                <a:spAutoFit/>
              </a:bodyPr>
              <a:lstStyle>
                <a:lvl1pPr>
                  <a:defRPr sz="7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INTRODUÇÃO</a:t>
                </a:r>
              </a:p>
            </p:txBody>
          </p:sp>
        </p:grpSp>
      </p:grpSp>
      <p:sp>
        <p:nvSpPr>
          <p:cNvPr id="18" name="Retângulo 9">
            <a:extLst>
              <a:ext uri="{FF2B5EF4-FFF2-40B4-BE49-F238E27FC236}">
                <a16:creationId xmlns:a16="http://schemas.microsoft.com/office/drawing/2014/main" id="{D8AE888A-9655-129C-E4B3-35B4A395AC30}"/>
              </a:ext>
            </a:extLst>
          </p:cNvPr>
          <p:cNvSpPr txBox="1"/>
          <p:nvPr/>
        </p:nvSpPr>
        <p:spPr>
          <a:xfrm>
            <a:off x="85076" y="1999167"/>
            <a:ext cx="2430698" cy="197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3999" tIns="53999" rIns="53999" bIns="53999"/>
          <a:lstStyle/>
          <a:p>
            <a:pPr algn="just">
              <a:defRPr sz="75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 Sarcoma de Kaposi (SK) </a:t>
            </a:r>
            <a:r>
              <a:rPr dirty="0" err="1"/>
              <a:t>é</a:t>
            </a:r>
            <a:r>
              <a:rPr dirty="0"/>
              <a:t> um tumor </a:t>
            </a:r>
            <a:r>
              <a:rPr dirty="0" err="1"/>
              <a:t>maligno</a:t>
            </a:r>
            <a:r>
              <a:rPr dirty="0"/>
              <a:t> de </a:t>
            </a:r>
            <a:r>
              <a:rPr dirty="0" err="1"/>
              <a:t>baixo</a:t>
            </a:r>
            <a:r>
              <a:rPr dirty="0"/>
              <a:t> </a:t>
            </a:r>
            <a:r>
              <a:rPr dirty="0" err="1"/>
              <a:t>grau</a:t>
            </a:r>
            <a:r>
              <a:rPr dirty="0"/>
              <a:t> </a:t>
            </a:r>
            <a:r>
              <a:rPr dirty="0" err="1"/>
              <a:t>derivado</a:t>
            </a:r>
            <a:r>
              <a:rPr dirty="0"/>
              <a:t> do </a:t>
            </a:r>
            <a:r>
              <a:rPr dirty="0" err="1"/>
              <a:t>endotélio</a:t>
            </a:r>
            <a:r>
              <a:rPr dirty="0"/>
              <a:t> vascular, </a:t>
            </a:r>
            <a:r>
              <a:rPr dirty="0" err="1"/>
              <a:t>associado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síndrome</a:t>
            </a:r>
            <a:r>
              <a:rPr dirty="0"/>
              <a:t> de </a:t>
            </a:r>
            <a:r>
              <a:rPr dirty="0" err="1"/>
              <a:t>imunodeficiência</a:t>
            </a:r>
            <a:r>
              <a:rPr dirty="0"/>
              <a:t> </a:t>
            </a:r>
            <a:r>
              <a:rPr dirty="0" err="1"/>
              <a:t>adquirida</a:t>
            </a:r>
            <a:r>
              <a:rPr dirty="0"/>
              <a:t> (SIDA). </a:t>
            </a:r>
            <a:r>
              <a:rPr dirty="0" err="1"/>
              <a:t>Foi</a:t>
            </a:r>
            <a:r>
              <a:rPr dirty="0"/>
              <a:t> </a:t>
            </a:r>
            <a:r>
              <a:rPr dirty="0" err="1"/>
              <a:t>descrito</a:t>
            </a:r>
            <a:r>
              <a:rPr dirty="0"/>
              <a:t> pela </a:t>
            </a:r>
            <a:r>
              <a:rPr dirty="0" err="1"/>
              <a:t>primeira</a:t>
            </a:r>
            <a:r>
              <a:rPr dirty="0"/>
              <a:t> </a:t>
            </a:r>
            <a:r>
              <a:rPr dirty="0" err="1"/>
              <a:t>vez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1872 </a:t>
            </a:r>
            <a:r>
              <a:rPr dirty="0" err="1"/>
              <a:t>por</a:t>
            </a:r>
            <a:r>
              <a:rPr dirty="0"/>
              <a:t> Moritz Kaposi e </a:t>
            </a:r>
            <a:r>
              <a:rPr dirty="0" err="1"/>
              <a:t>relaciona</a:t>
            </a:r>
            <a:r>
              <a:rPr dirty="0"/>
              <a:t>-se com a </a:t>
            </a:r>
            <a:r>
              <a:rPr dirty="0" err="1"/>
              <a:t>infecção</a:t>
            </a:r>
            <a:r>
              <a:rPr dirty="0"/>
              <a:t> </a:t>
            </a:r>
            <a:r>
              <a:rPr dirty="0" err="1"/>
              <a:t>pelo</a:t>
            </a:r>
            <a:r>
              <a:rPr dirty="0"/>
              <a:t> herpes-</a:t>
            </a:r>
            <a:r>
              <a:rPr dirty="0" err="1"/>
              <a:t>vírus</a:t>
            </a:r>
            <a:r>
              <a:rPr dirty="0"/>
              <a:t> </a:t>
            </a:r>
            <a:r>
              <a:rPr dirty="0" err="1"/>
              <a:t>humano</a:t>
            </a:r>
            <a:r>
              <a:rPr dirty="0"/>
              <a:t> </a:t>
            </a:r>
            <a:r>
              <a:rPr dirty="0" err="1"/>
              <a:t>tipo</a:t>
            </a:r>
            <a:r>
              <a:rPr dirty="0"/>
              <a:t> 8.(1;2)  </a:t>
            </a:r>
            <a:r>
              <a:rPr dirty="0" err="1"/>
              <a:t>É</a:t>
            </a:r>
            <a:r>
              <a:rPr dirty="0"/>
              <a:t> o tumor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comum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pacientes</a:t>
            </a:r>
            <a:r>
              <a:rPr dirty="0"/>
              <a:t> com SIDA, </a:t>
            </a:r>
            <a:r>
              <a:rPr dirty="0" err="1"/>
              <a:t>podendo</a:t>
            </a:r>
            <a:r>
              <a:rPr dirty="0"/>
              <a:t> </a:t>
            </a:r>
            <a:r>
              <a:rPr dirty="0" err="1"/>
              <a:t>acometer</a:t>
            </a:r>
            <a:r>
              <a:rPr dirty="0"/>
              <a:t> a </a:t>
            </a:r>
            <a:r>
              <a:rPr dirty="0" err="1"/>
              <a:t>pele</a:t>
            </a:r>
            <a:r>
              <a:rPr dirty="0"/>
              <a:t>, </a:t>
            </a:r>
            <a:r>
              <a:rPr dirty="0" err="1"/>
              <a:t>membranas</a:t>
            </a:r>
            <a:r>
              <a:rPr dirty="0"/>
              <a:t> </a:t>
            </a:r>
            <a:r>
              <a:rPr dirty="0" err="1"/>
              <a:t>mucosas</a:t>
            </a:r>
            <a:r>
              <a:rPr dirty="0"/>
              <a:t>, </a:t>
            </a:r>
            <a:r>
              <a:rPr dirty="0" err="1"/>
              <a:t>vísceras</a:t>
            </a:r>
            <a:r>
              <a:rPr dirty="0"/>
              <a:t> e </a:t>
            </a:r>
            <a:r>
              <a:rPr dirty="0" err="1"/>
              <a:t>gânglios</a:t>
            </a:r>
            <a:r>
              <a:rPr dirty="0"/>
              <a:t> </a:t>
            </a:r>
            <a:r>
              <a:rPr dirty="0" err="1"/>
              <a:t>linfáticos</a:t>
            </a:r>
            <a:r>
              <a:rPr dirty="0"/>
              <a:t>.(3,4) </a:t>
            </a:r>
            <a:r>
              <a:rPr dirty="0" err="1"/>
              <a:t>Apesar</a:t>
            </a:r>
            <a:r>
              <a:rPr dirty="0"/>
              <a:t> de </a:t>
            </a:r>
            <a:r>
              <a:rPr dirty="0" err="1"/>
              <a:t>raro</a:t>
            </a:r>
            <a:r>
              <a:rPr dirty="0"/>
              <a:t>,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afetar</a:t>
            </a:r>
            <a:r>
              <a:rPr dirty="0"/>
              <a:t> a </a:t>
            </a:r>
            <a:r>
              <a:rPr dirty="0" err="1"/>
              <a:t>superfície</a:t>
            </a:r>
            <a:r>
              <a:rPr dirty="0"/>
              <a:t> ocular e </a:t>
            </a:r>
            <a:r>
              <a:rPr dirty="0" err="1"/>
              <a:t>seus</a:t>
            </a:r>
            <a:r>
              <a:rPr dirty="0"/>
              <a:t> </a:t>
            </a:r>
            <a:r>
              <a:rPr dirty="0" err="1"/>
              <a:t>anexos</a:t>
            </a:r>
            <a:r>
              <a:rPr dirty="0"/>
              <a:t>, e, </a:t>
            </a:r>
            <a:r>
              <a:rPr dirty="0" err="1"/>
              <a:t>portanto</a:t>
            </a:r>
            <a:r>
              <a:rPr dirty="0"/>
              <a:t>, </a:t>
            </a:r>
            <a:r>
              <a:rPr dirty="0" err="1"/>
              <a:t>deve</a:t>
            </a:r>
            <a:r>
              <a:rPr dirty="0"/>
              <a:t> ser </a:t>
            </a:r>
            <a:r>
              <a:rPr dirty="0" err="1"/>
              <a:t>incluído</a:t>
            </a:r>
            <a:r>
              <a:rPr dirty="0"/>
              <a:t> no </a:t>
            </a:r>
            <a:r>
              <a:rPr dirty="0" err="1"/>
              <a:t>diagnóstico</a:t>
            </a:r>
            <a:r>
              <a:rPr dirty="0"/>
              <a:t> </a:t>
            </a:r>
            <a:r>
              <a:rPr dirty="0" err="1"/>
              <a:t>diferencial</a:t>
            </a:r>
            <a:r>
              <a:rPr dirty="0"/>
              <a:t> de </a:t>
            </a:r>
            <a:r>
              <a:rPr dirty="0" err="1"/>
              <a:t>lesões</a:t>
            </a:r>
            <a:r>
              <a:rPr dirty="0"/>
              <a:t> </a:t>
            </a:r>
            <a:r>
              <a:rPr dirty="0" err="1"/>
              <a:t>palpebrais</a:t>
            </a:r>
            <a:r>
              <a:rPr dirty="0"/>
              <a:t>, </a:t>
            </a:r>
            <a:r>
              <a:rPr dirty="0" err="1"/>
              <a:t>afim</a:t>
            </a:r>
            <a:r>
              <a:rPr dirty="0"/>
              <a:t> de </a:t>
            </a:r>
            <a:r>
              <a:rPr dirty="0" err="1"/>
              <a:t>diagnóstico</a:t>
            </a:r>
            <a:r>
              <a:rPr dirty="0"/>
              <a:t>, </a:t>
            </a:r>
            <a:r>
              <a:rPr dirty="0" err="1"/>
              <a:t>manejo</a:t>
            </a:r>
            <a:r>
              <a:rPr dirty="0"/>
              <a:t> e </a:t>
            </a:r>
            <a:r>
              <a:rPr dirty="0" err="1"/>
              <a:t>tratamento</a:t>
            </a:r>
            <a:r>
              <a:rPr dirty="0"/>
              <a:t> </a:t>
            </a:r>
            <a:r>
              <a:rPr dirty="0" err="1"/>
              <a:t>precoce</a:t>
            </a:r>
            <a:r>
              <a:rPr dirty="0"/>
              <a:t>. </a:t>
            </a:r>
          </a:p>
          <a:p>
            <a:pPr algn="just">
              <a:defRPr sz="75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Relata-se </a:t>
            </a:r>
            <a:r>
              <a:rPr dirty="0" err="1"/>
              <a:t>aqui</a:t>
            </a:r>
            <a:r>
              <a:rPr dirty="0"/>
              <a:t> um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atípico</a:t>
            </a:r>
            <a:r>
              <a:rPr dirty="0"/>
              <a:t> de SK com </a:t>
            </a:r>
            <a:r>
              <a:rPr dirty="0" err="1"/>
              <a:t>acometimento</a:t>
            </a:r>
            <a:r>
              <a:rPr dirty="0"/>
              <a:t> palpebral, </a:t>
            </a:r>
            <a:r>
              <a:rPr dirty="0" err="1"/>
              <a:t>cujo</a:t>
            </a:r>
            <a:r>
              <a:rPr dirty="0"/>
              <a:t> </a:t>
            </a:r>
            <a:r>
              <a:rPr dirty="0" err="1"/>
              <a:t>diagnóstico</a:t>
            </a:r>
            <a:r>
              <a:rPr dirty="0"/>
              <a:t>, </a:t>
            </a:r>
            <a:r>
              <a:rPr dirty="0" err="1"/>
              <a:t>manejo</a:t>
            </a:r>
            <a:r>
              <a:rPr dirty="0"/>
              <a:t> e </a:t>
            </a:r>
            <a:r>
              <a:rPr dirty="0" err="1"/>
              <a:t>tratamento</a:t>
            </a:r>
            <a:r>
              <a:rPr dirty="0"/>
              <a:t> </a:t>
            </a:r>
            <a:r>
              <a:rPr dirty="0" err="1"/>
              <a:t>ainda</a:t>
            </a:r>
            <a:r>
              <a:rPr dirty="0"/>
              <a:t> </a:t>
            </a:r>
            <a:r>
              <a:rPr dirty="0" err="1"/>
              <a:t>mostram</a:t>
            </a:r>
            <a:r>
              <a:rPr dirty="0"/>
              <a:t>-se </a:t>
            </a:r>
            <a:r>
              <a:rPr dirty="0" err="1"/>
              <a:t>desafiadores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atualidade</a:t>
            </a:r>
            <a:r>
              <a:rPr dirty="0"/>
              <a:t>.</a:t>
            </a:r>
          </a:p>
        </p:txBody>
      </p:sp>
      <p:grpSp>
        <p:nvGrpSpPr>
          <p:cNvPr id="24" name="Retângulo 18">
            <a:extLst>
              <a:ext uri="{FF2B5EF4-FFF2-40B4-BE49-F238E27FC236}">
                <a16:creationId xmlns:a16="http://schemas.microsoft.com/office/drawing/2014/main" id="{23740177-BB1D-DD85-CA2C-9D179891E7FA}"/>
              </a:ext>
            </a:extLst>
          </p:cNvPr>
          <p:cNvGrpSpPr/>
          <p:nvPr/>
        </p:nvGrpSpPr>
        <p:grpSpPr>
          <a:xfrm>
            <a:off x="2638352" y="5612341"/>
            <a:ext cx="2376006" cy="180004"/>
            <a:chOff x="0" y="0"/>
            <a:chExt cx="2376004" cy="180002"/>
          </a:xfrm>
        </p:grpSpPr>
        <p:sp>
          <p:nvSpPr>
            <p:cNvPr id="25" name="Retângulo">
              <a:extLst>
                <a:ext uri="{FF2B5EF4-FFF2-40B4-BE49-F238E27FC236}">
                  <a16:creationId xmlns:a16="http://schemas.microsoft.com/office/drawing/2014/main" id="{2BD47258-5096-765F-EA7F-87CF3128FD05}"/>
                </a:ext>
              </a:extLst>
            </p:cNvPr>
            <p:cNvSpPr/>
            <p:nvPr/>
          </p:nvSpPr>
          <p:spPr>
            <a:xfrm>
              <a:off x="0" y="13972"/>
              <a:ext cx="2376001" cy="152057"/>
            </a:xfrm>
            <a:prstGeom prst="rect">
              <a:avLst/>
            </a:prstGeom>
            <a:solidFill>
              <a:srgbClr val="243A76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6" name="DISCUSSÃO:">
              <a:extLst>
                <a:ext uri="{FF2B5EF4-FFF2-40B4-BE49-F238E27FC236}">
                  <a16:creationId xmlns:a16="http://schemas.microsoft.com/office/drawing/2014/main" id="{1789CE5B-91CE-C175-52E4-1C6266970B62}"/>
                </a:ext>
              </a:extLst>
            </p:cNvPr>
            <p:cNvGrpSpPr/>
            <p:nvPr/>
          </p:nvGrpSpPr>
          <p:grpSpPr>
            <a:xfrm>
              <a:off x="0" y="0"/>
              <a:ext cx="2376004" cy="180002"/>
              <a:chOff x="0" y="0"/>
              <a:chExt cx="2376002" cy="180000"/>
            </a:xfrm>
          </p:grpSpPr>
          <p:sp>
            <p:nvSpPr>
              <p:cNvPr id="27" name="Retângulo">
                <a:extLst>
                  <a:ext uri="{FF2B5EF4-FFF2-40B4-BE49-F238E27FC236}">
                    <a16:creationId xmlns:a16="http://schemas.microsoft.com/office/drawing/2014/main" id="{4F2E050A-B6A1-599B-B204-E6D469ED9C77}"/>
                  </a:ext>
                </a:extLst>
              </p:cNvPr>
              <p:cNvSpPr/>
              <p:nvPr/>
            </p:nvSpPr>
            <p:spPr>
              <a:xfrm>
                <a:off x="0" y="0"/>
                <a:ext cx="2376001" cy="180000"/>
              </a:xfrm>
              <a:prstGeom prst="rect">
                <a:avLst/>
              </a:prstGeom>
              <a:solidFill>
                <a:srgbClr val="243A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700" b="1"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endParaRPr/>
              </a:p>
            </p:txBody>
          </p:sp>
          <p:sp>
            <p:nvSpPr>
              <p:cNvPr id="28" name="DISCUSSÃO">
                <a:extLst>
                  <a:ext uri="{FF2B5EF4-FFF2-40B4-BE49-F238E27FC236}">
                    <a16:creationId xmlns:a16="http://schemas.microsoft.com/office/drawing/2014/main" id="{B77A5F41-36CB-D22F-B976-C463E8EB68A7}"/>
                  </a:ext>
                </a:extLst>
              </p:cNvPr>
              <p:cNvSpPr txBox="1"/>
              <p:nvPr/>
            </p:nvSpPr>
            <p:spPr>
              <a:xfrm>
                <a:off x="38390" y="20380"/>
                <a:ext cx="2337612" cy="1392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609" tIns="15609" rIns="15609" bIns="15609" numCol="1" anchor="ctr">
                <a:spAutoFit/>
              </a:bodyPr>
              <a:lstStyle>
                <a:lvl1pPr>
                  <a:defRPr sz="7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dirty="0"/>
                  <a:t>DISCUSSÃO</a:t>
                </a:r>
                <a:r>
                  <a:rPr lang="pt-BR" dirty="0"/>
                  <a:t> E CONCLUSÃO</a:t>
                </a:r>
                <a:endParaRPr dirty="0"/>
              </a:p>
            </p:txBody>
          </p:sp>
        </p:grpSp>
      </p:grpSp>
      <p:pic>
        <p:nvPicPr>
          <p:cNvPr id="35" name="Imagem 1" descr="Imagem 1">
            <a:extLst>
              <a:ext uri="{FF2B5EF4-FFF2-40B4-BE49-F238E27FC236}">
                <a16:creationId xmlns:a16="http://schemas.microsoft.com/office/drawing/2014/main" id="{35160AC8-67F5-3A82-8A9F-33218B449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294" y="3348137"/>
            <a:ext cx="965212" cy="722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m 3" descr="Imagem 3">
            <a:extLst>
              <a:ext uri="{FF2B5EF4-FFF2-40B4-BE49-F238E27FC236}">
                <a16:creationId xmlns:a16="http://schemas.microsoft.com/office/drawing/2014/main" id="{2ADBE6AA-7A27-93A5-C7C2-F2B3D3FBC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426" y="3347864"/>
            <a:ext cx="965733" cy="723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m 4" descr="Imagem 4">
            <a:extLst>
              <a:ext uri="{FF2B5EF4-FFF2-40B4-BE49-F238E27FC236}">
                <a16:creationId xmlns:a16="http://schemas.microsoft.com/office/drawing/2014/main" id="{21B7AA3E-B304-7FDE-CA3E-559ADDE9B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396" y="4161816"/>
            <a:ext cx="965056" cy="722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m 5" descr="Imagem 5">
            <a:extLst>
              <a:ext uri="{FF2B5EF4-FFF2-40B4-BE49-F238E27FC236}">
                <a16:creationId xmlns:a16="http://schemas.microsoft.com/office/drawing/2014/main" id="{3E6DA204-5FF9-BF6D-7AD9-E4E5207E8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096" y="4161816"/>
            <a:ext cx="970393" cy="726745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CaixaDeTexto 8">
            <a:extLst>
              <a:ext uri="{FF2B5EF4-FFF2-40B4-BE49-F238E27FC236}">
                <a16:creationId xmlns:a16="http://schemas.microsoft.com/office/drawing/2014/main" id="{794671A9-EFDA-CA0B-981F-24D9E99EFB23}"/>
              </a:ext>
            </a:extLst>
          </p:cNvPr>
          <p:cNvSpPr txBox="1"/>
          <p:nvPr/>
        </p:nvSpPr>
        <p:spPr>
          <a:xfrm>
            <a:off x="2638079" y="4939644"/>
            <a:ext cx="21944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just">
              <a:defRPr sz="640"/>
            </a:lvl1pPr>
          </a:lstStyle>
          <a:p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Hematoxilina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eosina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(20X).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Infiltração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difusa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derme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capilares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malformados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padrão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fusocelular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Presentes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inúrmeras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hemácias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extravasadas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. 7.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Imuno-histoquímica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para CD31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positiva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endotélio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vascular. 8.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Imuno-histoquímica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para CD34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positiva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endotélio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vascular. 9. </a:t>
            </a:r>
            <a:r>
              <a:rPr sz="600" dirty="0" err="1">
                <a:latin typeface="Arial" panose="020B0604020202020204" pitchFamily="34" charset="0"/>
                <a:cs typeface="Arial" panose="020B0604020202020204" pitchFamily="34" charset="0"/>
              </a:rPr>
              <a:t>Imuno-histoquímica</a:t>
            </a:r>
            <a:r>
              <a:rPr sz="600" dirty="0">
                <a:latin typeface="Arial" panose="020B0604020202020204" pitchFamily="34" charset="0"/>
                <a:cs typeface="Arial" panose="020B0604020202020204" pitchFamily="34" charset="0"/>
              </a:rPr>
              <a:t> herpesvírus-8 (HHV-8).</a:t>
            </a:r>
          </a:p>
        </p:txBody>
      </p:sp>
      <p:sp>
        <p:nvSpPr>
          <p:cNvPr id="40" name="Retângulo 10">
            <a:extLst>
              <a:ext uri="{FF2B5EF4-FFF2-40B4-BE49-F238E27FC236}">
                <a16:creationId xmlns:a16="http://schemas.microsoft.com/office/drawing/2014/main" id="{8B47617E-C21E-05FD-82B4-D3B1066D84EA}"/>
              </a:ext>
            </a:extLst>
          </p:cNvPr>
          <p:cNvSpPr txBox="1"/>
          <p:nvPr/>
        </p:nvSpPr>
        <p:spPr>
          <a:xfrm>
            <a:off x="3780294" y="2135847"/>
            <a:ext cx="216767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/>
            </a:lvl1pPr>
          </a:lstStyle>
          <a:p>
            <a:r>
              <a:t>5. </a:t>
            </a:r>
          </a:p>
        </p:txBody>
      </p:sp>
      <p:sp>
        <p:nvSpPr>
          <p:cNvPr id="41" name="Retângulo 11">
            <a:extLst>
              <a:ext uri="{FF2B5EF4-FFF2-40B4-BE49-F238E27FC236}">
                <a16:creationId xmlns:a16="http://schemas.microsoft.com/office/drawing/2014/main" id="{0D9FCB5A-9C71-57D5-2BA1-1636482CC747}"/>
              </a:ext>
            </a:extLst>
          </p:cNvPr>
          <p:cNvSpPr txBox="1"/>
          <p:nvPr/>
        </p:nvSpPr>
        <p:spPr>
          <a:xfrm>
            <a:off x="2690827" y="3354445"/>
            <a:ext cx="216767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/>
            </a:lvl1pPr>
          </a:lstStyle>
          <a:p>
            <a:r>
              <a:t>6. </a:t>
            </a:r>
          </a:p>
        </p:txBody>
      </p:sp>
      <p:sp>
        <p:nvSpPr>
          <p:cNvPr id="42" name="Retângulo 12">
            <a:extLst>
              <a:ext uri="{FF2B5EF4-FFF2-40B4-BE49-F238E27FC236}">
                <a16:creationId xmlns:a16="http://schemas.microsoft.com/office/drawing/2014/main" id="{9094BC54-9B8F-C852-505F-B7BB6ADA7DBF}"/>
              </a:ext>
            </a:extLst>
          </p:cNvPr>
          <p:cNvSpPr txBox="1"/>
          <p:nvPr/>
        </p:nvSpPr>
        <p:spPr>
          <a:xfrm>
            <a:off x="3841288" y="3348137"/>
            <a:ext cx="216767" cy="20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/>
            </a:lvl1pPr>
          </a:lstStyle>
          <a:p>
            <a:r>
              <a:t>7. </a:t>
            </a:r>
          </a:p>
        </p:txBody>
      </p:sp>
      <p:sp>
        <p:nvSpPr>
          <p:cNvPr id="43" name="Retângulo 9">
            <a:extLst>
              <a:ext uri="{FF2B5EF4-FFF2-40B4-BE49-F238E27FC236}">
                <a16:creationId xmlns:a16="http://schemas.microsoft.com/office/drawing/2014/main" id="{A091286E-A82B-D6AD-B117-451AE9536DB3}"/>
              </a:ext>
            </a:extLst>
          </p:cNvPr>
          <p:cNvSpPr txBox="1"/>
          <p:nvPr/>
        </p:nvSpPr>
        <p:spPr>
          <a:xfrm>
            <a:off x="2596911" y="2135847"/>
            <a:ext cx="216767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/>
            </a:lvl1pPr>
          </a:lstStyle>
          <a:p>
            <a:r>
              <a:t>4. </a:t>
            </a:r>
          </a:p>
        </p:txBody>
      </p:sp>
      <p:grpSp>
        <p:nvGrpSpPr>
          <p:cNvPr id="44" name="Retângulo 10">
            <a:extLst>
              <a:ext uri="{FF2B5EF4-FFF2-40B4-BE49-F238E27FC236}">
                <a16:creationId xmlns:a16="http://schemas.microsoft.com/office/drawing/2014/main" id="{FFD4BCDD-BB14-2C15-C53C-FCBAE8818C1D}"/>
              </a:ext>
            </a:extLst>
          </p:cNvPr>
          <p:cNvGrpSpPr/>
          <p:nvPr/>
        </p:nvGrpSpPr>
        <p:grpSpPr>
          <a:xfrm>
            <a:off x="139768" y="7927763"/>
            <a:ext cx="2376006" cy="180004"/>
            <a:chOff x="0" y="0"/>
            <a:chExt cx="2376004" cy="180002"/>
          </a:xfrm>
        </p:grpSpPr>
        <p:sp>
          <p:nvSpPr>
            <p:cNvPr id="45" name="Retângulo">
              <a:extLst>
                <a:ext uri="{FF2B5EF4-FFF2-40B4-BE49-F238E27FC236}">
                  <a16:creationId xmlns:a16="http://schemas.microsoft.com/office/drawing/2014/main" id="{225B6884-3EB5-89E7-A07D-47D35523883F}"/>
                </a:ext>
              </a:extLst>
            </p:cNvPr>
            <p:cNvSpPr/>
            <p:nvPr/>
          </p:nvSpPr>
          <p:spPr>
            <a:xfrm>
              <a:off x="0" y="13972"/>
              <a:ext cx="2376001" cy="152057"/>
            </a:xfrm>
            <a:prstGeom prst="rect">
              <a:avLst/>
            </a:prstGeom>
            <a:solidFill>
              <a:srgbClr val="243A76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6" name="FIGURAS, TABELAS E GRÁFICOS">
              <a:extLst>
                <a:ext uri="{FF2B5EF4-FFF2-40B4-BE49-F238E27FC236}">
                  <a16:creationId xmlns:a16="http://schemas.microsoft.com/office/drawing/2014/main" id="{DABC40AF-3E22-D178-1794-3600681E19D0}"/>
                </a:ext>
              </a:extLst>
            </p:cNvPr>
            <p:cNvGrpSpPr/>
            <p:nvPr/>
          </p:nvGrpSpPr>
          <p:grpSpPr>
            <a:xfrm>
              <a:off x="0" y="0"/>
              <a:ext cx="2376004" cy="180002"/>
              <a:chOff x="0" y="0"/>
              <a:chExt cx="2376002" cy="180000"/>
            </a:xfrm>
          </p:grpSpPr>
          <p:sp>
            <p:nvSpPr>
              <p:cNvPr id="47" name="Retângulo">
                <a:extLst>
                  <a:ext uri="{FF2B5EF4-FFF2-40B4-BE49-F238E27FC236}">
                    <a16:creationId xmlns:a16="http://schemas.microsoft.com/office/drawing/2014/main" id="{B8DDD785-0DFB-6DF4-EC2C-348BA5994D7D}"/>
                  </a:ext>
                </a:extLst>
              </p:cNvPr>
              <p:cNvSpPr/>
              <p:nvPr/>
            </p:nvSpPr>
            <p:spPr>
              <a:xfrm>
                <a:off x="0" y="0"/>
                <a:ext cx="2376001" cy="180000"/>
              </a:xfrm>
              <a:prstGeom prst="rect">
                <a:avLst/>
              </a:prstGeom>
              <a:solidFill>
                <a:srgbClr val="243A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700" b="1"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endParaRPr/>
              </a:p>
            </p:txBody>
          </p:sp>
          <p:sp>
            <p:nvSpPr>
              <p:cNvPr id="48" name="FIGURAS">
                <a:extLst>
                  <a:ext uri="{FF2B5EF4-FFF2-40B4-BE49-F238E27FC236}">
                    <a16:creationId xmlns:a16="http://schemas.microsoft.com/office/drawing/2014/main" id="{B271B209-A887-CA67-0061-C147AAF4D51C}"/>
                  </a:ext>
                </a:extLst>
              </p:cNvPr>
              <p:cNvSpPr txBox="1"/>
              <p:nvPr/>
            </p:nvSpPr>
            <p:spPr>
              <a:xfrm>
                <a:off x="38390" y="26499"/>
                <a:ext cx="2337612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609" tIns="15609" rIns="15609" bIns="15609" numCol="1" anchor="ctr">
                <a:spAutoFit/>
              </a:bodyPr>
              <a:lstStyle>
                <a:lvl1pPr>
                  <a:defRPr sz="7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FIGURAS</a:t>
                </a:r>
              </a:p>
            </p:txBody>
          </p:sp>
        </p:grpSp>
      </p:grpSp>
      <p:pic>
        <p:nvPicPr>
          <p:cNvPr id="49" name="fotor_2023-8-30_11_41_25-fotor-20230830114242.png" descr="fotor_2023-8-30_11_41_25-fotor-20230830114242.png">
            <a:extLst>
              <a:ext uri="{FF2B5EF4-FFF2-40B4-BE49-F238E27FC236}">
                <a16:creationId xmlns:a16="http://schemas.microsoft.com/office/drawing/2014/main" id="{12279CBA-C9CE-4F9E-50AA-C5636FD60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892" y="2088793"/>
            <a:ext cx="1113998" cy="1113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aptura de Tela 2023-08-30 às 11.40.48-fotor-20230830114810.png" descr="Captura de Tela 2023-08-30 às 11.40.48-fotor-20230830114810.png">
            <a:extLst>
              <a:ext uri="{FF2B5EF4-FFF2-40B4-BE49-F238E27FC236}">
                <a16:creationId xmlns:a16="http://schemas.microsoft.com/office/drawing/2014/main" id="{717D4219-F3D0-2A46-C354-775CDD7042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441" y="2088793"/>
            <a:ext cx="1113997" cy="1113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63331e44-83f5-4ed0-b614-9e6f7e75f61b.JPG" descr="63331e44-83f5-4ed0-b614-9e6f7e75f61b.JPG">
            <a:extLst>
              <a:ext uri="{FF2B5EF4-FFF2-40B4-BE49-F238E27FC236}">
                <a16:creationId xmlns:a16="http://schemas.microsoft.com/office/drawing/2014/main" id="{4C6CC219-8EE2-061A-E371-AF8560F569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441" y="8117281"/>
            <a:ext cx="786664" cy="919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acf4e4f2-1056-4aa1-ab95-499702e23ce1.JPG" descr="acf4e4f2-1056-4aa1-ab95-499702e23ce1.JPG">
            <a:extLst>
              <a:ext uri="{FF2B5EF4-FFF2-40B4-BE49-F238E27FC236}">
                <a16:creationId xmlns:a16="http://schemas.microsoft.com/office/drawing/2014/main" id="{945ED3D2-9636-177F-678B-0824A4ED33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859" y="8117281"/>
            <a:ext cx="786664" cy="919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57b7ab26-b0ed-41a6-8508-cbacd1230fc6.JPG" descr="57b7ab26-b0ed-41a6-8508-cbacd1230fc6.JPG">
            <a:extLst>
              <a:ext uri="{FF2B5EF4-FFF2-40B4-BE49-F238E27FC236}">
                <a16:creationId xmlns:a16="http://schemas.microsoft.com/office/drawing/2014/main" id="{5B67A2B4-14A4-A4C0-DEFF-2C9CC23E5B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1023" y="8117281"/>
            <a:ext cx="786664" cy="9192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" name="Retângulo 10">
            <a:extLst>
              <a:ext uri="{FF2B5EF4-FFF2-40B4-BE49-F238E27FC236}">
                <a16:creationId xmlns:a16="http://schemas.microsoft.com/office/drawing/2014/main" id="{22F68B99-FF93-10DB-654A-C3CCD02C172B}"/>
              </a:ext>
            </a:extLst>
          </p:cNvPr>
          <p:cNvGrpSpPr/>
          <p:nvPr/>
        </p:nvGrpSpPr>
        <p:grpSpPr>
          <a:xfrm>
            <a:off x="2628000" y="1858023"/>
            <a:ext cx="2376002" cy="180001"/>
            <a:chOff x="0" y="0"/>
            <a:chExt cx="2376000" cy="179999"/>
          </a:xfrm>
        </p:grpSpPr>
        <p:sp>
          <p:nvSpPr>
            <p:cNvPr id="55" name="Retângulo">
              <a:extLst>
                <a:ext uri="{FF2B5EF4-FFF2-40B4-BE49-F238E27FC236}">
                  <a16:creationId xmlns:a16="http://schemas.microsoft.com/office/drawing/2014/main" id="{322B05E6-7D50-668D-547D-D24096FD18F2}"/>
                </a:ext>
              </a:extLst>
            </p:cNvPr>
            <p:cNvSpPr/>
            <p:nvPr/>
          </p:nvSpPr>
          <p:spPr>
            <a:xfrm>
              <a:off x="0" y="13972"/>
              <a:ext cx="2376001" cy="152057"/>
            </a:xfrm>
            <a:prstGeom prst="rect">
              <a:avLst/>
            </a:prstGeom>
            <a:solidFill>
              <a:srgbClr val="243A76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56" name="FIGURAS, TABELAS E GRÁFICOS">
              <a:extLst>
                <a:ext uri="{FF2B5EF4-FFF2-40B4-BE49-F238E27FC236}">
                  <a16:creationId xmlns:a16="http://schemas.microsoft.com/office/drawing/2014/main" id="{2EA6B7E5-0E56-3C4A-91D9-05D13CDCC8E3}"/>
                </a:ext>
              </a:extLst>
            </p:cNvPr>
            <p:cNvGrpSpPr/>
            <p:nvPr/>
          </p:nvGrpSpPr>
          <p:grpSpPr>
            <a:xfrm>
              <a:off x="0" y="0"/>
              <a:ext cx="2376002" cy="180001"/>
              <a:chOff x="0" y="0"/>
              <a:chExt cx="2376000" cy="179999"/>
            </a:xfrm>
          </p:grpSpPr>
          <p:sp>
            <p:nvSpPr>
              <p:cNvPr id="57" name="Retângulo">
                <a:extLst>
                  <a:ext uri="{FF2B5EF4-FFF2-40B4-BE49-F238E27FC236}">
                    <a16:creationId xmlns:a16="http://schemas.microsoft.com/office/drawing/2014/main" id="{54A43870-AD63-5EB7-1473-8522C3D104BB}"/>
                  </a:ext>
                </a:extLst>
              </p:cNvPr>
              <p:cNvSpPr/>
              <p:nvPr/>
            </p:nvSpPr>
            <p:spPr>
              <a:xfrm>
                <a:off x="0" y="0"/>
                <a:ext cx="2376001" cy="180000"/>
              </a:xfrm>
              <a:prstGeom prst="rect">
                <a:avLst/>
              </a:prstGeom>
              <a:solidFill>
                <a:srgbClr val="243A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700" b="1"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endParaRPr/>
              </a:p>
            </p:txBody>
          </p:sp>
          <p:sp>
            <p:nvSpPr>
              <p:cNvPr id="58" name="FIGURAS">
                <a:extLst>
                  <a:ext uri="{FF2B5EF4-FFF2-40B4-BE49-F238E27FC236}">
                    <a16:creationId xmlns:a16="http://schemas.microsoft.com/office/drawing/2014/main" id="{1059E291-0DFB-CAD0-8896-9BE20B5BD9EF}"/>
                  </a:ext>
                </a:extLst>
              </p:cNvPr>
              <p:cNvSpPr txBox="1"/>
              <p:nvPr/>
            </p:nvSpPr>
            <p:spPr>
              <a:xfrm>
                <a:off x="38390" y="26499"/>
                <a:ext cx="2337612" cy="12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609" tIns="15609" rIns="15609" bIns="15609" numCol="1" anchor="ctr">
                <a:spAutoFit/>
              </a:bodyPr>
              <a:lstStyle>
                <a:lvl1pPr>
                  <a:defRPr sz="7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FIGURAS</a:t>
                </a:r>
              </a:p>
            </p:txBody>
          </p:sp>
        </p:grpSp>
      </p:grpSp>
      <p:sp>
        <p:nvSpPr>
          <p:cNvPr id="59" name="Retângulo 9">
            <a:extLst>
              <a:ext uri="{FF2B5EF4-FFF2-40B4-BE49-F238E27FC236}">
                <a16:creationId xmlns:a16="http://schemas.microsoft.com/office/drawing/2014/main" id="{4824C185-9017-E6F4-B1BA-32BC150C9CF9}"/>
              </a:ext>
            </a:extLst>
          </p:cNvPr>
          <p:cNvSpPr txBox="1"/>
          <p:nvPr/>
        </p:nvSpPr>
        <p:spPr>
          <a:xfrm>
            <a:off x="2690827" y="4161816"/>
            <a:ext cx="216767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/>
            </a:lvl1pPr>
          </a:lstStyle>
          <a:p>
            <a:r>
              <a:t>8. </a:t>
            </a:r>
          </a:p>
        </p:txBody>
      </p:sp>
      <p:sp>
        <p:nvSpPr>
          <p:cNvPr id="60" name="Retângulo 9">
            <a:extLst>
              <a:ext uri="{FF2B5EF4-FFF2-40B4-BE49-F238E27FC236}">
                <a16:creationId xmlns:a16="http://schemas.microsoft.com/office/drawing/2014/main" id="{7C05CBDC-07CF-AA04-D448-5BDA0F2C954A}"/>
              </a:ext>
            </a:extLst>
          </p:cNvPr>
          <p:cNvSpPr txBox="1"/>
          <p:nvPr/>
        </p:nvSpPr>
        <p:spPr>
          <a:xfrm>
            <a:off x="3841288" y="4161816"/>
            <a:ext cx="216767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/>
            </a:lvl1pPr>
          </a:lstStyle>
          <a:p>
            <a:r>
              <a:t>9. </a:t>
            </a:r>
          </a:p>
        </p:txBody>
      </p:sp>
      <p:sp>
        <p:nvSpPr>
          <p:cNvPr id="61" name="Retângulo 9">
            <a:extLst>
              <a:ext uri="{FF2B5EF4-FFF2-40B4-BE49-F238E27FC236}">
                <a16:creationId xmlns:a16="http://schemas.microsoft.com/office/drawing/2014/main" id="{D76E7EBE-041D-5664-E884-BE31E7D05662}"/>
              </a:ext>
            </a:extLst>
          </p:cNvPr>
          <p:cNvSpPr txBox="1"/>
          <p:nvPr/>
        </p:nvSpPr>
        <p:spPr>
          <a:xfrm>
            <a:off x="917483" y="8100392"/>
            <a:ext cx="216767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r>
              <a:t>2. </a:t>
            </a:r>
          </a:p>
        </p:txBody>
      </p:sp>
      <p:sp>
        <p:nvSpPr>
          <p:cNvPr id="62" name="Retângulo 9">
            <a:extLst>
              <a:ext uri="{FF2B5EF4-FFF2-40B4-BE49-F238E27FC236}">
                <a16:creationId xmlns:a16="http://schemas.microsoft.com/office/drawing/2014/main" id="{03DDAAC9-0C4E-EC41-E4A1-2939CB491960}"/>
              </a:ext>
            </a:extLst>
          </p:cNvPr>
          <p:cNvSpPr txBox="1"/>
          <p:nvPr/>
        </p:nvSpPr>
        <p:spPr>
          <a:xfrm>
            <a:off x="1741023" y="8108704"/>
            <a:ext cx="216767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r>
              <a:t>3. </a:t>
            </a:r>
          </a:p>
        </p:txBody>
      </p:sp>
      <p:sp>
        <p:nvSpPr>
          <p:cNvPr id="63" name="Retângulo 9">
            <a:extLst>
              <a:ext uri="{FF2B5EF4-FFF2-40B4-BE49-F238E27FC236}">
                <a16:creationId xmlns:a16="http://schemas.microsoft.com/office/drawing/2014/main" id="{79A6DA6A-722C-CB94-56BF-92A0F1687FFC}"/>
              </a:ext>
            </a:extLst>
          </p:cNvPr>
          <p:cNvSpPr txBox="1"/>
          <p:nvPr/>
        </p:nvSpPr>
        <p:spPr>
          <a:xfrm>
            <a:off x="93943" y="8100392"/>
            <a:ext cx="216767" cy="20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r>
              <a:rPr dirty="0"/>
              <a:t>1. </a:t>
            </a:r>
          </a:p>
        </p:txBody>
      </p:sp>
      <p:grpSp>
        <p:nvGrpSpPr>
          <p:cNvPr id="64" name="Retângulo 18">
            <a:extLst>
              <a:ext uri="{FF2B5EF4-FFF2-40B4-BE49-F238E27FC236}">
                <a16:creationId xmlns:a16="http://schemas.microsoft.com/office/drawing/2014/main" id="{3BD642B4-45AC-088D-87EA-289C910BC4DB}"/>
              </a:ext>
            </a:extLst>
          </p:cNvPr>
          <p:cNvGrpSpPr/>
          <p:nvPr/>
        </p:nvGrpSpPr>
        <p:grpSpPr>
          <a:xfrm>
            <a:off x="2636870" y="7452320"/>
            <a:ext cx="2376006" cy="180004"/>
            <a:chOff x="0" y="0"/>
            <a:chExt cx="2376004" cy="180002"/>
          </a:xfrm>
        </p:grpSpPr>
        <p:sp>
          <p:nvSpPr>
            <p:cNvPr id="65" name="Retângulo">
              <a:extLst>
                <a:ext uri="{FF2B5EF4-FFF2-40B4-BE49-F238E27FC236}">
                  <a16:creationId xmlns:a16="http://schemas.microsoft.com/office/drawing/2014/main" id="{F4AB0E8B-943D-4A93-BE8E-3452E84A15F9}"/>
                </a:ext>
              </a:extLst>
            </p:cNvPr>
            <p:cNvSpPr/>
            <p:nvPr/>
          </p:nvSpPr>
          <p:spPr>
            <a:xfrm>
              <a:off x="0" y="13972"/>
              <a:ext cx="2376001" cy="152057"/>
            </a:xfrm>
            <a:prstGeom prst="rect">
              <a:avLst/>
            </a:prstGeom>
            <a:solidFill>
              <a:srgbClr val="243A76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6" name="DISCUSSÃO:">
              <a:extLst>
                <a:ext uri="{FF2B5EF4-FFF2-40B4-BE49-F238E27FC236}">
                  <a16:creationId xmlns:a16="http://schemas.microsoft.com/office/drawing/2014/main" id="{74E04AC2-A1A7-502C-5903-719D37AC4D8B}"/>
                </a:ext>
              </a:extLst>
            </p:cNvPr>
            <p:cNvGrpSpPr/>
            <p:nvPr/>
          </p:nvGrpSpPr>
          <p:grpSpPr>
            <a:xfrm>
              <a:off x="0" y="0"/>
              <a:ext cx="2376004" cy="180002"/>
              <a:chOff x="0" y="0"/>
              <a:chExt cx="2376002" cy="180000"/>
            </a:xfrm>
          </p:grpSpPr>
          <p:sp>
            <p:nvSpPr>
              <p:cNvPr id="67" name="Retângulo">
                <a:extLst>
                  <a:ext uri="{FF2B5EF4-FFF2-40B4-BE49-F238E27FC236}">
                    <a16:creationId xmlns:a16="http://schemas.microsoft.com/office/drawing/2014/main" id="{329C1B02-8876-00AF-B4B3-576FDA5280BF}"/>
                  </a:ext>
                </a:extLst>
              </p:cNvPr>
              <p:cNvSpPr/>
              <p:nvPr/>
            </p:nvSpPr>
            <p:spPr>
              <a:xfrm>
                <a:off x="0" y="0"/>
                <a:ext cx="2376001" cy="180000"/>
              </a:xfrm>
              <a:prstGeom prst="rect">
                <a:avLst/>
              </a:prstGeom>
              <a:solidFill>
                <a:srgbClr val="243A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700" b="1"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endParaRPr/>
              </a:p>
            </p:txBody>
          </p:sp>
          <p:sp>
            <p:nvSpPr>
              <p:cNvPr id="68" name="DISCUSSÃO">
                <a:extLst>
                  <a:ext uri="{FF2B5EF4-FFF2-40B4-BE49-F238E27FC236}">
                    <a16:creationId xmlns:a16="http://schemas.microsoft.com/office/drawing/2014/main" id="{2AC9DC2F-A6B0-FCE3-554D-36D3445FE3CE}"/>
                  </a:ext>
                </a:extLst>
              </p:cNvPr>
              <p:cNvSpPr txBox="1"/>
              <p:nvPr/>
            </p:nvSpPr>
            <p:spPr>
              <a:xfrm>
                <a:off x="38390" y="20380"/>
                <a:ext cx="2337612" cy="1392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609" tIns="15609" rIns="15609" bIns="15609" numCol="1" anchor="ctr">
                <a:spAutoFit/>
              </a:bodyPr>
              <a:lstStyle>
                <a:lvl1pPr>
                  <a:defRPr sz="7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pt-BR" dirty="0"/>
                  <a:t>REFERÊNCIAS</a:t>
                </a:r>
                <a:endParaRPr dirty="0"/>
              </a:p>
            </p:txBody>
          </p:sp>
        </p:grpSp>
      </p:grpSp>
      <p:sp>
        <p:nvSpPr>
          <p:cNvPr id="69" name="Aqui vai o texto ...">
            <a:extLst>
              <a:ext uri="{FF2B5EF4-FFF2-40B4-BE49-F238E27FC236}">
                <a16:creationId xmlns:a16="http://schemas.microsoft.com/office/drawing/2014/main" id="{BAE5178B-361A-4178-0716-00D53A5F830D}"/>
              </a:ext>
            </a:extLst>
          </p:cNvPr>
          <p:cNvSpPr txBox="1"/>
          <p:nvPr/>
        </p:nvSpPr>
        <p:spPr>
          <a:xfrm>
            <a:off x="89523" y="4161967"/>
            <a:ext cx="2415626" cy="36952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3999" tIns="53999" rIns="53999" bIns="53999" numCol="1" anchor="t">
            <a:noAutofit/>
          </a:bodyPr>
          <a:lstStyle/>
          <a:p>
            <a:pPr algn="just" defTabSz="457200">
              <a:lnSpc>
                <a:spcPct val="115000"/>
              </a:lnSpc>
              <a:defRPr sz="74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750" dirty="0" err="1"/>
              <a:t>Homem</a:t>
            </a:r>
            <a:r>
              <a:rPr sz="750" dirty="0"/>
              <a:t>, 19 </a:t>
            </a:r>
            <a:r>
              <a:rPr sz="750" dirty="0" err="1"/>
              <a:t>anos</a:t>
            </a:r>
            <a:r>
              <a:rPr sz="750" dirty="0"/>
              <a:t> de </a:t>
            </a:r>
            <a:r>
              <a:rPr sz="750" dirty="0" err="1"/>
              <a:t>idade</a:t>
            </a:r>
            <a:r>
              <a:rPr sz="750" dirty="0"/>
              <a:t>, </a:t>
            </a:r>
            <a:r>
              <a:rPr sz="750" dirty="0" err="1"/>
              <a:t>foi</a:t>
            </a:r>
            <a:r>
              <a:rPr sz="750" dirty="0"/>
              <a:t> </a:t>
            </a:r>
            <a:r>
              <a:rPr sz="750" dirty="0" err="1"/>
              <a:t>admitido</a:t>
            </a:r>
            <a:r>
              <a:rPr sz="750" dirty="0"/>
              <a:t> no Hospital das </a:t>
            </a:r>
            <a:r>
              <a:rPr sz="750" dirty="0" err="1"/>
              <a:t>Clínicas</a:t>
            </a:r>
            <a:r>
              <a:rPr sz="750" dirty="0"/>
              <a:t> da </a:t>
            </a:r>
            <a:r>
              <a:rPr sz="750" dirty="0" err="1"/>
              <a:t>Faculdade</a:t>
            </a:r>
            <a:r>
              <a:rPr sz="750" dirty="0"/>
              <a:t> de </a:t>
            </a:r>
            <a:r>
              <a:rPr sz="750" dirty="0" err="1"/>
              <a:t>Medicina</a:t>
            </a:r>
            <a:r>
              <a:rPr sz="750" dirty="0"/>
              <a:t> da </a:t>
            </a:r>
            <a:r>
              <a:rPr sz="750" dirty="0" err="1"/>
              <a:t>Universidade</a:t>
            </a:r>
            <a:r>
              <a:rPr sz="750" dirty="0"/>
              <a:t> de São Paulo </a:t>
            </a:r>
            <a:r>
              <a:rPr sz="750" dirty="0" err="1"/>
              <a:t>em</a:t>
            </a:r>
            <a:r>
              <a:rPr sz="750" dirty="0"/>
              <a:t> </a:t>
            </a:r>
            <a:r>
              <a:rPr sz="750" dirty="0" err="1"/>
              <a:t>setembro</a:t>
            </a:r>
            <a:r>
              <a:rPr sz="750" dirty="0"/>
              <a:t> de 2021 </a:t>
            </a:r>
            <a:r>
              <a:rPr sz="750" dirty="0" err="1"/>
              <a:t>devido</a:t>
            </a:r>
            <a:r>
              <a:rPr sz="750" dirty="0"/>
              <a:t> a </a:t>
            </a:r>
            <a:r>
              <a:rPr sz="750" dirty="0" err="1"/>
              <a:t>lesão</a:t>
            </a:r>
            <a:r>
              <a:rPr sz="750" dirty="0"/>
              <a:t> </a:t>
            </a:r>
            <a:r>
              <a:rPr sz="750" dirty="0" err="1"/>
              <a:t>violácea</a:t>
            </a:r>
            <a:r>
              <a:rPr sz="750" dirty="0"/>
              <a:t>, </a:t>
            </a:r>
            <a:r>
              <a:rPr sz="750" dirty="0" err="1"/>
              <a:t>crostosa</a:t>
            </a:r>
            <a:r>
              <a:rPr sz="750" dirty="0"/>
              <a:t> e </a:t>
            </a:r>
            <a:r>
              <a:rPr sz="750" dirty="0" err="1"/>
              <a:t>ulcerada</a:t>
            </a:r>
            <a:r>
              <a:rPr sz="750" dirty="0"/>
              <a:t> </a:t>
            </a:r>
            <a:r>
              <a:rPr sz="750" dirty="0" err="1"/>
              <a:t>em</a:t>
            </a:r>
            <a:r>
              <a:rPr sz="750" dirty="0"/>
              <a:t> </a:t>
            </a:r>
            <a:r>
              <a:rPr sz="750" dirty="0" err="1"/>
              <a:t>pálpebra</a:t>
            </a:r>
            <a:r>
              <a:rPr sz="750" dirty="0"/>
              <a:t> inferior </a:t>
            </a:r>
            <a:r>
              <a:rPr sz="750" dirty="0" err="1"/>
              <a:t>em</a:t>
            </a:r>
            <a:r>
              <a:rPr sz="750" dirty="0"/>
              <a:t> </a:t>
            </a:r>
            <a:r>
              <a:rPr sz="750" dirty="0" err="1"/>
              <a:t>olho</a:t>
            </a:r>
            <a:r>
              <a:rPr sz="750" dirty="0"/>
              <a:t> </a:t>
            </a:r>
            <a:r>
              <a:rPr sz="750" dirty="0" err="1"/>
              <a:t>esquerdo</a:t>
            </a:r>
            <a:r>
              <a:rPr sz="750" dirty="0"/>
              <a:t> (</a:t>
            </a:r>
            <a:r>
              <a:rPr sz="750" dirty="0" err="1"/>
              <a:t>figura</a:t>
            </a:r>
            <a:r>
              <a:rPr sz="750" dirty="0"/>
              <a:t> 4), com </a:t>
            </a:r>
            <a:r>
              <a:rPr sz="750" dirty="0" err="1"/>
              <a:t>crescimento</a:t>
            </a:r>
            <a:r>
              <a:rPr sz="750" dirty="0"/>
              <a:t> </a:t>
            </a:r>
            <a:r>
              <a:rPr sz="750" dirty="0" err="1"/>
              <a:t>progressivo</a:t>
            </a:r>
            <a:r>
              <a:rPr sz="750" dirty="0"/>
              <a:t> </a:t>
            </a:r>
            <a:r>
              <a:rPr sz="750" dirty="0" err="1"/>
              <a:t>desde</a:t>
            </a:r>
            <a:r>
              <a:rPr sz="750" dirty="0"/>
              <a:t> </a:t>
            </a:r>
            <a:r>
              <a:rPr sz="750" dirty="0" err="1"/>
              <a:t>março</a:t>
            </a:r>
            <a:r>
              <a:rPr sz="750" dirty="0"/>
              <a:t> de 2021. </a:t>
            </a:r>
          </a:p>
          <a:p>
            <a:pPr algn="just" defTabSz="457200">
              <a:lnSpc>
                <a:spcPct val="115000"/>
              </a:lnSpc>
              <a:defRPr sz="74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750" dirty="0"/>
              <a:t>O </a:t>
            </a:r>
            <a:r>
              <a:rPr sz="750" dirty="0" err="1"/>
              <a:t>paciente</a:t>
            </a:r>
            <a:r>
              <a:rPr sz="750" dirty="0"/>
              <a:t> </a:t>
            </a:r>
            <a:r>
              <a:rPr sz="750" dirty="0" err="1"/>
              <a:t>apresentava</a:t>
            </a:r>
            <a:r>
              <a:rPr sz="750" dirty="0"/>
              <a:t> </a:t>
            </a:r>
            <a:r>
              <a:rPr sz="750" dirty="0" err="1"/>
              <a:t>lesões</a:t>
            </a:r>
            <a:r>
              <a:rPr sz="750" dirty="0"/>
              <a:t> </a:t>
            </a:r>
            <a:r>
              <a:rPr sz="750" dirty="0" err="1"/>
              <a:t>violáceas</a:t>
            </a:r>
            <a:r>
              <a:rPr sz="750" dirty="0"/>
              <a:t> </a:t>
            </a:r>
            <a:r>
              <a:rPr sz="750" dirty="0" err="1"/>
              <a:t>numulares</a:t>
            </a:r>
            <a:r>
              <a:rPr sz="750" dirty="0"/>
              <a:t> e </a:t>
            </a:r>
            <a:r>
              <a:rPr sz="750" dirty="0" err="1"/>
              <a:t>algumas</a:t>
            </a:r>
            <a:r>
              <a:rPr sz="750" dirty="0"/>
              <a:t> </a:t>
            </a:r>
            <a:r>
              <a:rPr sz="750" dirty="0" err="1"/>
              <a:t>confluentes</a:t>
            </a:r>
            <a:r>
              <a:rPr sz="750" dirty="0"/>
              <a:t> </a:t>
            </a:r>
            <a:r>
              <a:rPr sz="750" dirty="0" err="1"/>
              <a:t>em</a:t>
            </a:r>
            <a:r>
              <a:rPr sz="750" dirty="0"/>
              <a:t> </a:t>
            </a:r>
            <a:r>
              <a:rPr sz="750" dirty="0" err="1"/>
              <a:t>orofaringe</a:t>
            </a:r>
            <a:r>
              <a:rPr sz="750" dirty="0"/>
              <a:t>, </a:t>
            </a:r>
            <a:r>
              <a:rPr sz="750" dirty="0" err="1"/>
              <a:t>tórax</a:t>
            </a:r>
            <a:r>
              <a:rPr sz="750" dirty="0"/>
              <a:t> e </a:t>
            </a:r>
            <a:r>
              <a:rPr sz="750" dirty="0" err="1"/>
              <a:t>couro</a:t>
            </a:r>
            <a:r>
              <a:rPr sz="750" dirty="0"/>
              <a:t> </a:t>
            </a:r>
            <a:r>
              <a:rPr sz="750" dirty="0" err="1"/>
              <a:t>cabeludo</a:t>
            </a:r>
            <a:r>
              <a:rPr sz="750" dirty="0"/>
              <a:t> (</a:t>
            </a:r>
            <a:r>
              <a:rPr sz="750" dirty="0" err="1"/>
              <a:t>respectivamente</a:t>
            </a:r>
            <a:r>
              <a:rPr sz="750" dirty="0"/>
              <a:t> </a:t>
            </a:r>
            <a:r>
              <a:rPr sz="750" dirty="0" err="1"/>
              <a:t>figuras</a:t>
            </a:r>
            <a:r>
              <a:rPr sz="750" dirty="0"/>
              <a:t> 1, 2 e 3). </a:t>
            </a:r>
          </a:p>
          <a:p>
            <a:pPr algn="just" defTabSz="457200">
              <a:lnSpc>
                <a:spcPct val="115000"/>
              </a:lnSpc>
              <a:defRPr sz="74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750" dirty="0" err="1"/>
              <a:t>Antecedente</a:t>
            </a:r>
            <a:r>
              <a:rPr sz="750" dirty="0"/>
              <a:t> </a:t>
            </a:r>
            <a:r>
              <a:rPr sz="750" dirty="0" err="1"/>
              <a:t>pessoal</a:t>
            </a:r>
            <a:r>
              <a:rPr sz="750" dirty="0"/>
              <a:t> de </a:t>
            </a:r>
            <a:r>
              <a:rPr sz="750" dirty="0" err="1"/>
              <a:t>infecção</a:t>
            </a:r>
            <a:r>
              <a:rPr sz="750" dirty="0"/>
              <a:t> </a:t>
            </a:r>
            <a:r>
              <a:rPr sz="750" dirty="0" err="1"/>
              <a:t>por</a:t>
            </a:r>
            <a:r>
              <a:rPr sz="750" dirty="0"/>
              <a:t> HIV </a:t>
            </a:r>
            <a:r>
              <a:rPr sz="750" dirty="0" err="1"/>
              <a:t>diagnosticada</a:t>
            </a:r>
            <a:r>
              <a:rPr sz="750" dirty="0"/>
              <a:t> </a:t>
            </a:r>
            <a:r>
              <a:rPr sz="750" dirty="0" err="1"/>
              <a:t>em</a:t>
            </a:r>
            <a:r>
              <a:rPr sz="750" dirty="0"/>
              <a:t> </a:t>
            </a:r>
            <a:r>
              <a:rPr sz="750" dirty="0" err="1"/>
              <a:t>julho</a:t>
            </a:r>
            <a:r>
              <a:rPr sz="750" dirty="0"/>
              <a:t> de 2021.</a:t>
            </a:r>
          </a:p>
          <a:p>
            <a:pPr algn="just" defTabSz="457200">
              <a:lnSpc>
                <a:spcPct val="115000"/>
              </a:lnSpc>
              <a:defRPr sz="74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750" dirty="0"/>
              <a:t>A </a:t>
            </a:r>
            <a:r>
              <a:rPr sz="750" dirty="0" err="1"/>
              <a:t>biópsia</a:t>
            </a:r>
            <a:r>
              <a:rPr sz="750" dirty="0"/>
              <a:t> da </a:t>
            </a:r>
            <a:r>
              <a:rPr sz="750" dirty="0" err="1"/>
              <a:t>lesão</a:t>
            </a:r>
            <a:r>
              <a:rPr sz="750" dirty="0"/>
              <a:t> de </a:t>
            </a:r>
            <a:r>
              <a:rPr sz="750" dirty="0" err="1"/>
              <a:t>pálpebra</a:t>
            </a:r>
            <a:r>
              <a:rPr sz="750" dirty="0"/>
              <a:t> inferior de </a:t>
            </a:r>
            <a:r>
              <a:rPr sz="750" dirty="0" err="1"/>
              <a:t>olho</a:t>
            </a:r>
            <a:r>
              <a:rPr sz="750" dirty="0"/>
              <a:t> </a:t>
            </a:r>
            <a:r>
              <a:rPr sz="750" dirty="0" err="1"/>
              <a:t>esquerdo</a:t>
            </a:r>
            <a:r>
              <a:rPr sz="750" dirty="0"/>
              <a:t> </a:t>
            </a:r>
            <a:r>
              <a:rPr sz="750" dirty="0" err="1"/>
              <a:t>foi</a:t>
            </a:r>
            <a:r>
              <a:rPr sz="750" dirty="0"/>
              <a:t> </a:t>
            </a:r>
            <a:r>
              <a:rPr sz="750" dirty="0" err="1"/>
              <a:t>analisada</a:t>
            </a:r>
            <a:r>
              <a:rPr sz="750" dirty="0"/>
              <a:t> </a:t>
            </a:r>
            <a:r>
              <a:rPr sz="750" dirty="0" err="1"/>
              <a:t>pelo</a:t>
            </a:r>
            <a:r>
              <a:rPr sz="750" dirty="0"/>
              <a:t> </a:t>
            </a:r>
            <a:r>
              <a:rPr sz="750" dirty="0" err="1"/>
              <a:t>serviço</a:t>
            </a:r>
            <a:r>
              <a:rPr sz="750" dirty="0"/>
              <a:t> de </a:t>
            </a:r>
            <a:r>
              <a:rPr sz="750" dirty="0" err="1"/>
              <a:t>patologia</a:t>
            </a:r>
            <a:r>
              <a:rPr sz="750" dirty="0"/>
              <a:t> do HCFMUSP e </a:t>
            </a:r>
            <a:r>
              <a:rPr sz="750" dirty="0" err="1"/>
              <a:t>evidenciou</a:t>
            </a:r>
            <a:r>
              <a:rPr sz="750" dirty="0"/>
              <a:t> </a:t>
            </a:r>
            <a:r>
              <a:rPr sz="750" dirty="0" err="1"/>
              <a:t>proliferação</a:t>
            </a:r>
            <a:r>
              <a:rPr sz="750" dirty="0"/>
              <a:t> vascular com </a:t>
            </a:r>
            <a:r>
              <a:rPr sz="750" dirty="0" err="1"/>
              <a:t>atipias</a:t>
            </a:r>
            <a:r>
              <a:rPr sz="750" dirty="0"/>
              <a:t> </a:t>
            </a:r>
            <a:r>
              <a:rPr sz="750" dirty="0" err="1"/>
              <a:t>infiltrativas</a:t>
            </a:r>
            <a:r>
              <a:rPr sz="750" dirty="0"/>
              <a:t> </a:t>
            </a:r>
            <a:r>
              <a:rPr sz="750" dirty="0" err="1"/>
              <a:t>em</a:t>
            </a:r>
            <a:r>
              <a:rPr sz="750" dirty="0"/>
              <a:t> </a:t>
            </a:r>
            <a:r>
              <a:rPr sz="750" dirty="0" err="1"/>
              <a:t>derme</a:t>
            </a:r>
            <a:r>
              <a:rPr sz="750" dirty="0"/>
              <a:t> (</a:t>
            </a:r>
            <a:r>
              <a:rPr sz="750" dirty="0" err="1"/>
              <a:t>figura</a:t>
            </a:r>
            <a:r>
              <a:rPr sz="750" dirty="0"/>
              <a:t> 6), com </a:t>
            </a:r>
            <a:r>
              <a:rPr sz="750" dirty="0" err="1"/>
              <a:t>perfil</a:t>
            </a:r>
            <a:r>
              <a:rPr sz="750" dirty="0"/>
              <a:t> </a:t>
            </a:r>
            <a:r>
              <a:rPr sz="750" dirty="0" err="1"/>
              <a:t>imunohistoquímico</a:t>
            </a:r>
            <a:r>
              <a:rPr sz="750" dirty="0"/>
              <a:t> </a:t>
            </a:r>
            <a:r>
              <a:rPr sz="750" dirty="0" err="1"/>
              <a:t>compatível</a:t>
            </a:r>
            <a:r>
              <a:rPr sz="750" dirty="0"/>
              <a:t> com o </a:t>
            </a:r>
            <a:r>
              <a:rPr sz="750" dirty="0" err="1"/>
              <a:t>diagnóstico</a:t>
            </a:r>
            <a:r>
              <a:rPr sz="750" dirty="0"/>
              <a:t> de Sarcoma de Kaposi: CD31+, CD34+, HHV-8 + (</a:t>
            </a:r>
            <a:r>
              <a:rPr sz="750" dirty="0" err="1"/>
              <a:t>respectivamente</a:t>
            </a:r>
            <a:r>
              <a:rPr sz="750" dirty="0"/>
              <a:t> </a:t>
            </a:r>
            <a:r>
              <a:rPr sz="750" dirty="0" err="1"/>
              <a:t>figuras</a:t>
            </a:r>
            <a:r>
              <a:rPr sz="750" dirty="0"/>
              <a:t> 7, 8 e 9).</a:t>
            </a:r>
          </a:p>
          <a:p>
            <a:pPr algn="just" defTabSz="457200">
              <a:lnSpc>
                <a:spcPct val="115000"/>
              </a:lnSpc>
              <a:defRPr sz="74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750" dirty="0" err="1"/>
              <a:t>Realizou</a:t>
            </a:r>
            <a:r>
              <a:rPr sz="750" dirty="0"/>
              <a:t> </a:t>
            </a:r>
            <a:r>
              <a:rPr sz="750" dirty="0" err="1"/>
              <a:t>exames</a:t>
            </a:r>
            <a:r>
              <a:rPr sz="750" dirty="0"/>
              <a:t> de </a:t>
            </a:r>
            <a:r>
              <a:rPr sz="750" dirty="0" err="1"/>
              <a:t>broncoscopia</a:t>
            </a:r>
            <a:r>
              <a:rPr sz="750" dirty="0"/>
              <a:t>, </a:t>
            </a:r>
            <a:r>
              <a:rPr sz="750" dirty="0" err="1"/>
              <a:t>endoscopia</a:t>
            </a:r>
            <a:r>
              <a:rPr sz="750" dirty="0"/>
              <a:t> e </a:t>
            </a:r>
            <a:r>
              <a:rPr sz="750" dirty="0" err="1"/>
              <a:t>colonoscopia</a:t>
            </a:r>
            <a:r>
              <a:rPr sz="750" dirty="0"/>
              <a:t> </a:t>
            </a:r>
            <a:r>
              <a:rPr sz="750" dirty="0" err="1"/>
              <a:t>sem</a:t>
            </a:r>
            <a:r>
              <a:rPr sz="750" dirty="0"/>
              <a:t> </a:t>
            </a:r>
            <a:r>
              <a:rPr sz="750" dirty="0" err="1"/>
              <a:t>lesões</a:t>
            </a:r>
            <a:r>
              <a:rPr sz="750" dirty="0"/>
              <a:t> </a:t>
            </a:r>
            <a:r>
              <a:rPr sz="750" dirty="0" err="1"/>
              <a:t>compatíveis</a:t>
            </a:r>
            <a:r>
              <a:rPr sz="750" dirty="0"/>
              <a:t> com Sarcoma de Kaposi.</a:t>
            </a:r>
          </a:p>
          <a:p>
            <a:pPr algn="just" defTabSz="457200">
              <a:lnSpc>
                <a:spcPct val="115000"/>
              </a:lnSpc>
              <a:defRPr sz="74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750" dirty="0" err="1"/>
              <a:t>Iniciou</a:t>
            </a:r>
            <a:r>
              <a:rPr sz="750" dirty="0"/>
              <a:t> </a:t>
            </a:r>
            <a:r>
              <a:rPr sz="750" dirty="0" err="1"/>
              <a:t>tratamento</a:t>
            </a:r>
            <a:r>
              <a:rPr sz="750" dirty="0"/>
              <a:t> antiretroviral e </a:t>
            </a:r>
            <a:r>
              <a:rPr sz="750" dirty="0" err="1"/>
              <a:t>quimioterápico</a:t>
            </a:r>
            <a:r>
              <a:rPr sz="750" dirty="0"/>
              <a:t> </a:t>
            </a:r>
            <a:r>
              <a:rPr sz="750" dirty="0" err="1"/>
              <a:t>sistêmico</a:t>
            </a:r>
            <a:r>
              <a:rPr sz="750" dirty="0"/>
              <a:t> </a:t>
            </a:r>
            <a:r>
              <a:rPr sz="750" dirty="0" err="1"/>
              <a:t>em</a:t>
            </a:r>
            <a:r>
              <a:rPr sz="750" dirty="0"/>
              <a:t> </a:t>
            </a:r>
            <a:r>
              <a:rPr sz="750" dirty="0" err="1"/>
              <a:t>outubro</a:t>
            </a:r>
            <a:r>
              <a:rPr sz="750" dirty="0"/>
              <a:t> de 2021, </a:t>
            </a:r>
            <a:r>
              <a:rPr sz="750" dirty="0" err="1"/>
              <a:t>realizando</a:t>
            </a:r>
            <a:r>
              <a:rPr sz="750" dirty="0"/>
              <a:t> 9 </a:t>
            </a:r>
            <a:r>
              <a:rPr sz="750" dirty="0" err="1"/>
              <a:t>sessões</a:t>
            </a:r>
            <a:r>
              <a:rPr sz="750" dirty="0"/>
              <a:t> </a:t>
            </a:r>
            <a:r>
              <a:rPr sz="750" dirty="0" err="1"/>
              <a:t>até</a:t>
            </a:r>
            <a:r>
              <a:rPr sz="750" dirty="0"/>
              <a:t> Abril/2022 e com </a:t>
            </a:r>
            <a:r>
              <a:rPr sz="750" dirty="0" err="1"/>
              <a:t>regressão</a:t>
            </a:r>
            <a:r>
              <a:rPr sz="750" dirty="0"/>
              <a:t> </a:t>
            </a:r>
            <a:r>
              <a:rPr sz="750" dirty="0" err="1"/>
              <a:t>importante</a:t>
            </a:r>
            <a:r>
              <a:rPr sz="750" dirty="0"/>
              <a:t> de </a:t>
            </a:r>
            <a:r>
              <a:rPr sz="750" dirty="0" err="1"/>
              <a:t>lesões</a:t>
            </a:r>
            <a:r>
              <a:rPr sz="750" dirty="0"/>
              <a:t> </a:t>
            </a:r>
            <a:r>
              <a:rPr sz="750" dirty="0" err="1"/>
              <a:t>violáceas</a:t>
            </a:r>
            <a:r>
              <a:rPr sz="750" dirty="0"/>
              <a:t>, </a:t>
            </a:r>
            <a:r>
              <a:rPr sz="750" dirty="0" err="1"/>
              <a:t>principalmente</a:t>
            </a:r>
            <a:r>
              <a:rPr sz="750" dirty="0"/>
              <a:t> </a:t>
            </a:r>
            <a:r>
              <a:rPr sz="750" dirty="0" err="1"/>
              <a:t>em</a:t>
            </a:r>
            <a:r>
              <a:rPr sz="750" dirty="0"/>
              <a:t> </a:t>
            </a:r>
            <a:r>
              <a:rPr sz="750" dirty="0" err="1"/>
              <a:t>pálpebra</a:t>
            </a:r>
            <a:r>
              <a:rPr sz="750" dirty="0"/>
              <a:t> inferior de </a:t>
            </a:r>
            <a:r>
              <a:rPr sz="750" dirty="0" err="1"/>
              <a:t>olho</a:t>
            </a:r>
            <a:r>
              <a:rPr sz="750" dirty="0"/>
              <a:t> </a:t>
            </a:r>
            <a:r>
              <a:rPr sz="750" dirty="0" err="1"/>
              <a:t>esquerdo</a:t>
            </a:r>
            <a:r>
              <a:rPr sz="750" dirty="0"/>
              <a:t> (</a:t>
            </a:r>
            <a:r>
              <a:rPr sz="750" dirty="0" err="1"/>
              <a:t>figura</a:t>
            </a:r>
            <a:r>
              <a:rPr sz="750" dirty="0"/>
              <a:t> 4). </a:t>
            </a:r>
            <a:r>
              <a:rPr sz="750" dirty="0" err="1"/>
              <a:t>Não</a:t>
            </a:r>
            <a:r>
              <a:rPr sz="750" dirty="0"/>
              <a:t> </a:t>
            </a:r>
            <a:r>
              <a:rPr sz="750" dirty="0" err="1"/>
              <a:t>foi</a:t>
            </a:r>
            <a:r>
              <a:rPr sz="750" dirty="0"/>
              <a:t> </a:t>
            </a:r>
            <a:r>
              <a:rPr sz="750" dirty="0" err="1"/>
              <a:t>indicada</a:t>
            </a:r>
            <a:r>
              <a:rPr sz="750" dirty="0"/>
              <a:t> de </a:t>
            </a:r>
            <a:r>
              <a:rPr sz="750" dirty="0" err="1"/>
              <a:t>abordagem</a:t>
            </a:r>
            <a:r>
              <a:rPr sz="750" dirty="0"/>
              <a:t> </a:t>
            </a:r>
            <a:r>
              <a:rPr sz="750" dirty="0" err="1"/>
              <a:t>cirúrgica</a:t>
            </a:r>
            <a:r>
              <a:rPr sz="750" dirty="0"/>
              <a:t> </a:t>
            </a:r>
            <a:r>
              <a:rPr sz="750" dirty="0" err="1"/>
              <a:t>adicional</a:t>
            </a:r>
            <a:r>
              <a:rPr sz="750" dirty="0"/>
              <a:t>, </a:t>
            </a:r>
            <a:r>
              <a:rPr sz="750" dirty="0" err="1"/>
              <a:t>devido</a:t>
            </a:r>
            <a:r>
              <a:rPr sz="750" dirty="0"/>
              <a:t> a </a:t>
            </a:r>
            <a:r>
              <a:rPr sz="750" dirty="0" err="1"/>
              <a:t>obtenção</a:t>
            </a:r>
            <a:r>
              <a:rPr sz="750" dirty="0"/>
              <a:t> de </a:t>
            </a:r>
            <a:r>
              <a:rPr sz="750" dirty="0" err="1"/>
              <a:t>melhora</a:t>
            </a:r>
            <a:r>
              <a:rPr sz="750" dirty="0"/>
              <a:t> </a:t>
            </a:r>
            <a:r>
              <a:rPr sz="750" dirty="0" err="1"/>
              <a:t>significativa</a:t>
            </a:r>
            <a:r>
              <a:rPr sz="750" dirty="0"/>
              <a:t> </a:t>
            </a:r>
            <a:r>
              <a:rPr sz="750" dirty="0" err="1"/>
              <a:t>após</a:t>
            </a:r>
            <a:r>
              <a:rPr sz="750" dirty="0"/>
              <a:t> </a:t>
            </a:r>
            <a:r>
              <a:rPr sz="750" dirty="0" err="1"/>
              <a:t>instituição</a:t>
            </a:r>
            <a:r>
              <a:rPr sz="750" dirty="0"/>
              <a:t> do </a:t>
            </a:r>
            <a:r>
              <a:rPr sz="750" dirty="0" err="1"/>
              <a:t>tratamento</a:t>
            </a:r>
            <a:r>
              <a:rPr sz="750" dirty="0"/>
              <a:t> </a:t>
            </a:r>
            <a:r>
              <a:rPr sz="750" dirty="0" err="1"/>
              <a:t>clínico</a:t>
            </a:r>
            <a:r>
              <a:rPr sz="750" dirty="0"/>
              <a:t>. </a:t>
            </a:r>
          </a:p>
        </p:txBody>
      </p:sp>
      <p:grpSp>
        <p:nvGrpSpPr>
          <p:cNvPr id="71" name="Retângulo 18">
            <a:extLst>
              <a:ext uri="{FF2B5EF4-FFF2-40B4-BE49-F238E27FC236}">
                <a16:creationId xmlns:a16="http://schemas.microsoft.com/office/drawing/2014/main" id="{A47A2B4A-B436-BD3A-388C-03C50340B1F5}"/>
              </a:ext>
            </a:extLst>
          </p:cNvPr>
          <p:cNvGrpSpPr/>
          <p:nvPr/>
        </p:nvGrpSpPr>
        <p:grpSpPr>
          <a:xfrm>
            <a:off x="127859" y="3995936"/>
            <a:ext cx="2376006" cy="180004"/>
            <a:chOff x="0" y="0"/>
            <a:chExt cx="2376004" cy="180002"/>
          </a:xfrm>
        </p:grpSpPr>
        <p:sp>
          <p:nvSpPr>
            <p:cNvPr id="72" name="Retângulo">
              <a:extLst>
                <a:ext uri="{FF2B5EF4-FFF2-40B4-BE49-F238E27FC236}">
                  <a16:creationId xmlns:a16="http://schemas.microsoft.com/office/drawing/2014/main" id="{F9351762-6526-1553-8133-4E2F33E864A6}"/>
                </a:ext>
              </a:extLst>
            </p:cNvPr>
            <p:cNvSpPr/>
            <p:nvPr/>
          </p:nvSpPr>
          <p:spPr>
            <a:xfrm>
              <a:off x="0" y="13972"/>
              <a:ext cx="2376001" cy="152057"/>
            </a:xfrm>
            <a:prstGeom prst="rect">
              <a:avLst/>
            </a:prstGeom>
            <a:solidFill>
              <a:srgbClr val="243A76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3" name="DISCUSSÃO:">
              <a:extLst>
                <a:ext uri="{FF2B5EF4-FFF2-40B4-BE49-F238E27FC236}">
                  <a16:creationId xmlns:a16="http://schemas.microsoft.com/office/drawing/2014/main" id="{C632B43A-82BA-E843-8CE9-9B575441C201}"/>
                </a:ext>
              </a:extLst>
            </p:cNvPr>
            <p:cNvGrpSpPr/>
            <p:nvPr/>
          </p:nvGrpSpPr>
          <p:grpSpPr>
            <a:xfrm>
              <a:off x="0" y="0"/>
              <a:ext cx="2376004" cy="180002"/>
              <a:chOff x="0" y="0"/>
              <a:chExt cx="2376002" cy="180000"/>
            </a:xfrm>
          </p:grpSpPr>
          <p:sp>
            <p:nvSpPr>
              <p:cNvPr id="74" name="Retângulo">
                <a:extLst>
                  <a:ext uri="{FF2B5EF4-FFF2-40B4-BE49-F238E27FC236}">
                    <a16:creationId xmlns:a16="http://schemas.microsoft.com/office/drawing/2014/main" id="{67326866-768D-19A6-7D52-43E350DA435D}"/>
                  </a:ext>
                </a:extLst>
              </p:cNvPr>
              <p:cNvSpPr/>
              <p:nvPr/>
            </p:nvSpPr>
            <p:spPr>
              <a:xfrm>
                <a:off x="0" y="0"/>
                <a:ext cx="2376001" cy="180000"/>
              </a:xfrm>
              <a:prstGeom prst="rect">
                <a:avLst/>
              </a:prstGeom>
              <a:solidFill>
                <a:srgbClr val="243A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700" b="1">
                    <a:latin typeface="Trebuchet MS"/>
                    <a:ea typeface="Trebuchet MS"/>
                    <a:cs typeface="Trebuchet MS"/>
                    <a:sym typeface="Trebuchet MS"/>
                  </a:defRPr>
                </a:pPr>
                <a:endParaRPr/>
              </a:p>
            </p:txBody>
          </p:sp>
          <p:sp>
            <p:nvSpPr>
              <p:cNvPr id="75" name="DISCUSSÃO">
                <a:extLst>
                  <a:ext uri="{FF2B5EF4-FFF2-40B4-BE49-F238E27FC236}">
                    <a16:creationId xmlns:a16="http://schemas.microsoft.com/office/drawing/2014/main" id="{74643E1B-FA74-F5D6-9033-161328B290F1}"/>
                  </a:ext>
                </a:extLst>
              </p:cNvPr>
              <p:cNvSpPr txBox="1"/>
              <p:nvPr/>
            </p:nvSpPr>
            <p:spPr>
              <a:xfrm>
                <a:off x="38390" y="20380"/>
                <a:ext cx="2337612" cy="1392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609" tIns="15609" rIns="15609" bIns="15609" numCol="1" anchor="ctr">
                <a:spAutoFit/>
              </a:bodyPr>
              <a:lstStyle>
                <a:lvl1pPr>
                  <a:defRPr sz="7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lang="pt-BR" dirty="0"/>
                  <a:t>RELATO DE CASO</a:t>
                </a:r>
                <a:endParaRPr dirty="0"/>
              </a:p>
            </p:txBody>
          </p:sp>
        </p:grpSp>
      </p:grpSp>
      <p:sp>
        <p:nvSpPr>
          <p:cNvPr id="76" name="Aqui vai o texto ...">
            <a:extLst>
              <a:ext uri="{FF2B5EF4-FFF2-40B4-BE49-F238E27FC236}">
                <a16:creationId xmlns:a16="http://schemas.microsoft.com/office/drawing/2014/main" id="{9031BFEC-E8FE-A7A0-7AC7-7A43775C574F}"/>
              </a:ext>
            </a:extLst>
          </p:cNvPr>
          <p:cNvSpPr txBox="1"/>
          <p:nvPr/>
        </p:nvSpPr>
        <p:spPr>
          <a:xfrm>
            <a:off x="2614560" y="5764010"/>
            <a:ext cx="2402882" cy="1590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3999" tIns="53999" rIns="53999" bIns="53999" numCol="1" anchor="t">
            <a:spAutoFit/>
          </a:bodyPr>
          <a:lstStyle>
            <a:lvl1pPr algn="just">
              <a:defRPr sz="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O </a:t>
            </a:r>
            <a:r>
              <a:rPr dirty="0" err="1"/>
              <a:t>primeiro</a:t>
            </a:r>
            <a:r>
              <a:rPr dirty="0"/>
              <a:t> </a:t>
            </a:r>
            <a:r>
              <a:rPr dirty="0" err="1"/>
              <a:t>desafio</a:t>
            </a:r>
            <a:r>
              <a:rPr dirty="0"/>
              <a:t> do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relaciona</a:t>
            </a:r>
            <a:r>
              <a:rPr dirty="0"/>
              <a:t>-se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diagnóstico</a:t>
            </a:r>
            <a:r>
              <a:rPr dirty="0"/>
              <a:t> </a:t>
            </a:r>
            <a:r>
              <a:rPr dirty="0" err="1"/>
              <a:t>diferencial</a:t>
            </a:r>
            <a:r>
              <a:rPr dirty="0"/>
              <a:t> da </a:t>
            </a:r>
            <a:r>
              <a:rPr dirty="0" err="1"/>
              <a:t>lesão</a:t>
            </a:r>
            <a:r>
              <a:rPr dirty="0"/>
              <a:t> palpebral, visto que </a:t>
            </a:r>
            <a:r>
              <a:rPr dirty="0" err="1"/>
              <a:t>exige</a:t>
            </a:r>
            <a:r>
              <a:rPr dirty="0"/>
              <a:t> </a:t>
            </a:r>
            <a:r>
              <a:rPr dirty="0" err="1"/>
              <a:t>análise</a:t>
            </a:r>
            <a:r>
              <a:rPr dirty="0"/>
              <a:t> </a:t>
            </a:r>
            <a:r>
              <a:rPr dirty="0" err="1"/>
              <a:t>histopatológica</a:t>
            </a:r>
            <a:r>
              <a:rPr dirty="0"/>
              <a:t>, com </a:t>
            </a:r>
            <a:r>
              <a:rPr dirty="0" err="1"/>
              <a:t>acesso</a:t>
            </a:r>
            <a:r>
              <a:rPr dirty="0"/>
              <a:t> </a:t>
            </a:r>
            <a:r>
              <a:rPr dirty="0" err="1"/>
              <a:t>restrito</a:t>
            </a:r>
            <a:r>
              <a:rPr dirty="0"/>
              <a:t> a </a:t>
            </a:r>
            <a:r>
              <a:rPr dirty="0" err="1"/>
              <a:t>poucos</a:t>
            </a:r>
            <a:r>
              <a:rPr dirty="0"/>
              <a:t> </a:t>
            </a:r>
            <a:r>
              <a:rPr dirty="0" err="1"/>
              <a:t>serviços</a:t>
            </a:r>
            <a:r>
              <a:rPr dirty="0"/>
              <a:t> de </a:t>
            </a:r>
            <a:r>
              <a:rPr dirty="0" err="1"/>
              <a:t>saúde</a:t>
            </a:r>
            <a:r>
              <a:rPr dirty="0"/>
              <a:t>. (3) O </a:t>
            </a:r>
            <a:r>
              <a:rPr dirty="0" err="1"/>
              <a:t>manejo</a:t>
            </a:r>
            <a:r>
              <a:rPr dirty="0"/>
              <a:t> do </a:t>
            </a:r>
            <a:r>
              <a:rPr dirty="0" err="1"/>
              <a:t>caso</a:t>
            </a:r>
            <a:r>
              <a:rPr dirty="0"/>
              <a:t> </a:t>
            </a:r>
            <a:r>
              <a:rPr dirty="0" err="1"/>
              <a:t>também</a:t>
            </a:r>
            <a:r>
              <a:rPr dirty="0"/>
              <a:t> </a:t>
            </a:r>
            <a:r>
              <a:rPr dirty="0" err="1"/>
              <a:t>é</a:t>
            </a:r>
            <a:r>
              <a:rPr dirty="0"/>
              <a:t> um </a:t>
            </a:r>
            <a:r>
              <a:rPr dirty="0" err="1"/>
              <a:t>desafio</a:t>
            </a:r>
            <a:r>
              <a:rPr dirty="0"/>
              <a:t>,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vez</a:t>
            </a:r>
            <a:r>
              <a:rPr dirty="0"/>
              <a:t> que a </a:t>
            </a:r>
            <a:r>
              <a:rPr dirty="0" err="1"/>
              <a:t>escolha</a:t>
            </a:r>
            <a:r>
              <a:rPr dirty="0"/>
              <a:t> do </a:t>
            </a:r>
            <a:r>
              <a:rPr dirty="0" err="1"/>
              <a:t>tipo</a:t>
            </a:r>
            <a:r>
              <a:rPr dirty="0"/>
              <a:t> de </a:t>
            </a:r>
            <a:r>
              <a:rPr dirty="0" err="1"/>
              <a:t>tratamento</a:t>
            </a:r>
            <a:r>
              <a:rPr dirty="0"/>
              <a:t> da </a:t>
            </a:r>
            <a:r>
              <a:rPr dirty="0" err="1"/>
              <a:t>lesão</a:t>
            </a:r>
            <a:r>
              <a:rPr dirty="0"/>
              <a:t> ocular </a:t>
            </a:r>
            <a:r>
              <a:rPr dirty="0" err="1"/>
              <a:t>depende</a:t>
            </a:r>
            <a:r>
              <a:rPr dirty="0"/>
              <a:t> das </a:t>
            </a:r>
            <a:r>
              <a:rPr dirty="0" err="1"/>
              <a:t>muitos</a:t>
            </a:r>
            <a:r>
              <a:rPr dirty="0"/>
              <a:t> </a:t>
            </a:r>
            <a:r>
              <a:rPr dirty="0" err="1"/>
              <a:t>fatores</a:t>
            </a:r>
            <a:r>
              <a:rPr dirty="0"/>
              <a:t>, </a:t>
            </a:r>
            <a:r>
              <a:rPr dirty="0" err="1"/>
              <a:t>incluindo</a:t>
            </a:r>
            <a:r>
              <a:rPr dirty="0"/>
              <a:t> </a:t>
            </a:r>
            <a:r>
              <a:rPr dirty="0" err="1"/>
              <a:t>extensão</a:t>
            </a:r>
            <a:r>
              <a:rPr dirty="0"/>
              <a:t> do SK, </a:t>
            </a:r>
            <a:r>
              <a:rPr dirty="0" err="1"/>
              <a:t>investigação</a:t>
            </a:r>
            <a:r>
              <a:rPr dirty="0"/>
              <a:t> de </a:t>
            </a:r>
            <a:r>
              <a:rPr dirty="0" err="1"/>
              <a:t>outras</a:t>
            </a:r>
            <a:r>
              <a:rPr dirty="0"/>
              <a:t> </a:t>
            </a:r>
            <a:r>
              <a:rPr dirty="0" err="1"/>
              <a:t>doenças</a:t>
            </a:r>
            <a:r>
              <a:rPr dirty="0"/>
              <a:t> </a:t>
            </a:r>
            <a:r>
              <a:rPr dirty="0" err="1"/>
              <a:t>oportunistas</a:t>
            </a:r>
            <a:r>
              <a:rPr dirty="0"/>
              <a:t> e do </a:t>
            </a:r>
            <a:r>
              <a:rPr dirty="0" err="1"/>
              <a:t>estado</a:t>
            </a:r>
            <a:r>
              <a:rPr dirty="0"/>
              <a:t> de </a:t>
            </a:r>
            <a:r>
              <a:rPr dirty="0" err="1"/>
              <a:t>saúde</a:t>
            </a:r>
            <a:r>
              <a:rPr dirty="0"/>
              <a:t> </a:t>
            </a:r>
            <a:r>
              <a:rPr dirty="0" err="1"/>
              <a:t>comórbido</a:t>
            </a:r>
            <a:r>
              <a:rPr dirty="0"/>
              <a:t> do </a:t>
            </a:r>
            <a:r>
              <a:rPr dirty="0" err="1"/>
              <a:t>paciente</a:t>
            </a:r>
            <a:r>
              <a:rPr dirty="0"/>
              <a:t>.(3,4) Por </a:t>
            </a:r>
            <a:r>
              <a:rPr dirty="0" err="1"/>
              <a:t>fim</a:t>
            </a:r>
            <a:r>
              <a:rPr dirty="0"/>
              <a:t>, </a:t>
            </a:r>
            <a:r>
              <a:rPr dirty="0" err="1"/>
              <a:t>embora</a:t>
            </a:r>
            <a:r>
              <a:rPr dirty="0"/>
              <a:t> </a:t>
            </a:r>
            <a:r>
              <a:rPr dirty="0" err="1"/>
              <a:t>raro</a:t>
            </a:r>
            <a:r>
              <a:rPr dirty="0"/>
              <a:t>,  </a:t>
            </a:r>
            <a:r>
              <a:rPr dirty="0" err="1"/>
              <a:t>é</a:t>
            </a:r>
            <a:r>
              <a:rPr dirty="0"/>
              <a:t> </a:t>
            </a:r>
            <a:r>
              <a:rPr dirty="0" err="1"/>
              <a:t>importante</a:t>
            </a:r>
            <a:r>
              <a:rPr dirty="0"/>
              <a:t> que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oftalmologistas</a:t>
            </a:r>
            <a:r>
              <a:rPr dirty="0"/>
              <a:t> </a:t>
            </a:r>
            <a:r>
              <a:rPr dirty="0" err="1"/>
              <a:t>conheçam</a:t>
            </a:r>
            <a:r>
              <a:rPr dirty="0"/>
              <a:t> a </a:t>
            </a:r>
            <a:r>
              <a:rPr dirty="0" err="1"/>
              <a:t>apresentação</a:t>
            </a:r>
            <a:r>
              <a:rPr dirty="0"/>
              <a:t> de SK ocular </a:t>
            </a:r>
            <a:r>
              <a:rPr dirty="0" err="1"/>
              <a:t>afim</a:t>
            </a:r>
            <a:r>
              <a:rPr dirty="0"/>
              <a:t> de </a:t>
            </a:r>
            <a:r>
              <a:rPr dirty="0" err="1"/>
              <a:t>diagnóstico</a:t>
            </a:r>
            <a:r>
              <a:rPr dirty="0"/>
              <a:t> </a:t>
            </a:r>
            <a:r>
              <a:rPr dirty="0" err="1"/>
              <a:t>precoce</a:t>
            </a:r>
            <a:r>
              <a:rPr dirty="0"/>
              <a:t> e </a:t>
            </a:r>
            <a:r>
              <a:rPr dirty="0" err="1"/>
              <a:t>tratamento</a:t>
            </a:r>
            <a:r>
              <a:rPr dirty="0"/>
              <a:t> </a:t>
            </a:r>
            <a:r>
              <a:rPr dirty="0" err="1"/>
              <a:t>adequado</a:t>
            </a:r>
            <a:r>
              <a:rPr dirty="0"/>
              <a:t>.</a:t>
            </a:r>
          </a:p>
        </p:txBody>
      </p:sp>
      <p:sp>
        <p:nvSpPr>
          <p:cNvPr id="77" name="Aqui vai o texto ...">
            <a:extLst>
              <a:ext uri="{FF2B5EF4-FFF2-40B4-BE49-F238E27FC236}">
                <a16:creationId xmlns:a16="http://schemas.microsoft.com/office/drawing/2014/main" id="{1450AED8-A626-3846-9140-8B47B17B4A5A}"/>
              </a:ext>
            </a:extLst>
          </p:cNvPr>
          <p:cNvSpPr txBox="1"/>
          <p:nvPr/>
        </p:nvSpPr>
        <p:spPr>
          <a:xfrm>
            <a:off x="2647191" y="7625560"/>
            <a:ext cx="2434462" cy="1122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3999" tIns="53999" rIns="53999" bIns="53999" numCol="1" anchor="t">
            <a:noAutofit/>
          </a:bodyPr>
          <a:lstStyle/>
          <a:p>
            <a:pPr defTabSz="457200">
              <a:defRPr sz="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50" dirty="0"/>
              <a:t>1.Brun SC, </a:t>
            </a:r>
            <a:r>
              <a:rPr sz="550" dirty="0" err="1"/>
              <a:t>Jakobiec</a:t>
            </a:r>
            <a:r>
              <a:rPr sz="550" dirty="0"/>
              <a:t> FA. Kaposi's sarcoma of the ocular adnexa. Int </a:t>
            </a:r>
            <a:r>
              <a:rPr sz="550" dirty="0" err="1"/>
              <a:t>Ophthalmol</a:t>
            </a:r>
            <a:r>
              <a:rPr sz="550" dirty="0"/>
              <a:t> Clin. 1997 Fall;37(4):25-38.</a:t>
            </a:r>
          </a:p>
          <a:p>
            <a:pPr defTabSz="457200">
              <a:defRPr sz="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50" dirty="0"/>
              <a:t>2. Kaposi M </a:t>
            </a:r>
            <a:r>
              <a:rPr sz="550" dirty="0" err="1"/>
              <a:t>Idiopathisces</a:t>
            </a:r>
            <a:r>
              <a:rPr sz="550" dirty="0"/>
              <a:t> multiples </a:t>
            </a:r>
            <a:r>
              <a:rPr sz="550" dirty="0" err="1"/>
              <a:t>Pigmentsarkom</a:t>
            </a:r>
            <a:r>
              <a:rPr sz="550" dirty="0"/>
              <a:t> der Haut. </a:t>
            </a:r>
            <a:r>
              <a:rPr sz="550" dirty="0" err="1"/>
              <a:t>Archiv</a:t>
            </a:r>
            <a:r>
              <a:rPr sz="550" dirty="0"/>
              <a:t> fur </a:t>
            </a:r>
            <a:r>
              <a:rPr sz="550" dirty="0" err="1"/>
              <a:t>Dermatologi</a:t>
            </a:r>
            <a:r>
              <a:rPr sz="550" dirty="0"/>
              <a:t> und Syphilis. 1872;3:265–273. This is the seminal paper by Dr. Moritz Kaposi describing the clinical characteristics of Kaposi Sarcoma.</a:t>
            </a:r>
          </a:p>
          <a:p>
            <a:pPr defTabSz="457200">
              <a:defRPr sz="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50" dirty="0"/>
              <a:t>3.Liu Z, Fang Q, </a:t>
            </a:r>
            <a:r>
              <a:rPr sz="550" dirty="0" err="1"/>
              <a:t>Zuo</a:t>
            </a:r>
            <a:r>
              <a:rPr sz="550" dirty="0"/>
              <a:t> J, Minhas V, Wood C, Zhang T. The world-wide incidence of Kaposi's sarcoma in the HIV/AIDS era. </a:t>
            </a:r>
            <a:r>
              <a:rPr sz="550" i="1" dirty="0"/>
              <a:t>HIV Med</a:t>
            </a:r>
            <a:r>
              <a:rPr sz="550" dirty="0"/>
              <a:t>. 2018;19(5):355-364.</a:t>
            </a:r>
          </a:p>
          <a:p>
            <a:pPr defTabSz="457200">
              <a:defRPr sz="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50" dirty="0"/>
              <a:t>3. </a:t>
            </a:r>
            <a:r>
              <a:rPr sz="550" dirty="0" err="1"/>
              <a:t>Venkateswaran</a:t>
            </a:r>
            <a:r>
              <a:rPr sz="550" dirty="0"/>
              <a:t> N, Ramos JC, Cohen AK, et al. Spotlight on ocular Kaposi's sarcoma: an update on the presentation, diagnosis, and management options. </a:t>
            </a:r>
            <a:r>
              <a:rPr sz="550" i="1" dirty="0"/>
              <a:t>Expert Rev </a:t>
            </a:r>
            <a:r>
              <a:rPr sz="550" i="1" dirty="0" err="1"/>
              <a:t>Ophthalmol</a:t>
            </a:r>
            <a:r>
              <a:rPr sz="550" dirty="0"/>
              <a:t>. 2021;16(6):477-489. </a:t>
            </a:r>
          </a:p>
          <a:p>
            <a:pPr defTabSz="457200">
              <a:defRPr sz="6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50" dirty="0"/>
              <a:t>4. Sousa Neves, F., Braga, J., Cardoso da Costa, J. </a:t>
            </a:r>
            <a:r>
              <a:rPr sz="550" i="1" dirty="0"/>
              <a:t>et al.</a:t>
            </a:r>
            <a:r>
              <a:rPr sz="550" dirty="0"/>
              <a:t> Kaposi’s sarcoma of the conjunctiva and the eyelid leads to the diagnosis of human immunodeficiency virus infection – a case report. </a:t>
            </a:r>
            <a:r>
              <a:rPr sz="550" i="1" dirty="0"/>
              <a:t>BMC Cancer</a:t>
            </a:r>
            <a:r>
              <a:rPr sz="550" dirty="0"/>
              <a:t> 18, 708 (2018). </a:t>
            </a: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770</Words>
  <Application>Microsoft Macintosh PowerPoint</Application>
  <PresentationFormat>Apresentação na tela (16:9)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Goldfarb Cyrino, Laura</cp:lastModifiedBy>
  <cp:revision>15</cp:revision>
  <dcterms:created xsi:type="dcterms:W3CDTF">2024-01-09T13:58:08Z</dcterms:created>
  <dcterms:modified xsi:type="dcterms:W3CDTF">2024-01-17T16:41:13Z</dcterms:modified>
</cp:coreProperties>
</file>