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29"/>
  </p:normalViewPr>
  <p:slideViewPr>
    <p:cSldViewPr>
      <p:cViewPr>
        <p:scale>
          <a:sx n="140" d="100"/>
          <a:sy n="140" d="100"/>
        </p:scale>
        <p:origin x="2592" y="14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185FE-857F-AB40-B82B-B9AE517BA2F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78DAA-4C3A-B74E-BB22-86A0CC498E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78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78DAA-4C3A-B74E-BB22-86A0CC498ED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34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DF7483F3-693A-46EF-DC55-125056C7D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22" y="1603351"/>
            <a:ext cx="2470551" cy="735171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900" b="1" kern="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arterite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temporal ou 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arterite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células gigantes (ACG) é a vasculite primária mais comum, causando inúmeras manifestações clínicas. Se não tratada, pode levar à cegueira em mais de 50% dos casos, devido a uma neuropatia óptica isquêmica anterior 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arterítica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(NOIA-A), afetando as artérias ciliares posteriores curtas que nutrem a cabeça do nervo óptico. Embora a biópsia da artéria temporal seja o padrão-ouro diagnóstico, não é aconselhável aguardar o resultado para iniciar a 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corticoterapia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importância deste relato é reforçar a necessidade de suspeitar de casos típicos e atípicos de 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arterite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temporal, para redução do número de pacientes com sequelas irreversíveis, por meio de diagnóstico e tratamento precoces.</a:t>
            </a:r>
            <a:r>
              <a:rPr lang="pt-BR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9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Estudo observacional, descritivo, não intervencionista, de relato de caso, produzido através da análise de prontuário do paciente em questão. </a:t>
            </a:r>
            <a:endParaRPr lang="pt-BR" sz="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JCAL, 76 anos, sexo masculino, foi ao pronto atendimento oftalmológico referindo sensação de corpo estranho, lacrimejamento em olho direito (OD) e cefaleia frontal à direita. Prescrito tratamento para blefarite e 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meibomite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Sem melhora, foi ao otorrinolaringologista, sendo tratado para sinusite, com corticoide, antibiótico e anti-inflamatório. Após o tratamento, teve piora da dor e hiperestesia de couro cabeludo. Encaminhado ao neurologista e internado com quadro sugestivo de 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arterite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temporal (cefaleia lancinante com irradiação para região orbital e marcadores inflamatórios elevados). Foi ao oftalmologista, 10 dias após a alta, queixando-se de escotoma em visão de OD. Relatou diplopia e visão turva antes da internação e artérias temporais mais saltadas. Ao exame, apresentava catarata N2 e visão 20/25 em ambos os</a:t>
            </a:r>
            <a:endParaRPr lang="pt-BR" sz="7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AC8DC7B-D451-AD03-45E0-80F1AA7BBF44}"/>
              </a:ext>
            </a:extLst>
          </p:cNvPr>
          <p:cNvSpPr txBox="1"/>
          <p:nvPr/>
        </p:nvSpPr>
        <p:spPr>
          <a:xfrm>
            <a:off x="2596678" y="4915758"/>
            <a:ext cx="2436274" cy="3558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9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ACG nem sempre se manifestará em suas apresentações típicas. Portanto, este relato demonstra a importância de suspeitar, diagnosticar e intervir precocemente em casos potenciais de NOIA-A, a fim de diminuir os riscos de complicações isquêmicas da doença, principalmente a perda visual irreversível e suas consequências na qualidade de vida do paciente.</a:t>
            </a:r>
            <a:endParaRPr lang="pt-PT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9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9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BOWLING, B. </a:t>
            </a:r>
            <a:r>
              <a:rPr lang="pt-BR" sz="800" b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Kanski</a:t>
            </a:r>
            <a:r>
              <a:rPr lang="pt-BR" sz="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Oftalmologia Clínica: Uma abordagem sistemática</a:t>
            </a:r>
            <a:r>
              <a:rPr lang="pt-BR" sz="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8. ed. Rio de Janeiro: Elsevier, 2016.</a:t>
            </a:r>
            <a:endParaRPr lang="pt-BR" sz="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LYONS, H. S. et al. </a:t>
            </a:r>
            <a:r>
              <a:rPr lang="en-US" sz="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new era for giant cell arteritis. </a:t>
            </a:r>
            <a:r>
              <a:rPr lang="pt-BR" sz="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Eye</a:t>
            </a:r>
            <a:r>
              <a:rPr lang="pt-BR" sz="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v. 34, </a:t>
            </a:r>
            <a:r>
              <a:rPr lang="pt-BR" sz="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6, p. 1013–1026, 2020.</a:t>
            </a:r>
            <a:endParaRPr lang="pt-BR" sz="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MARTINS, C. R., Jr. </a:t>
            </a:r>
            <a:r>
              <a:rPr lang="pt-BR" sz="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Neurologia de A-Z: um compêndio de doenças incomuns</a:t>
            </a:r>
            <a:r>
              <a:rPr lang="pt-BR" sz="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1. ed. Rio de Janeiro: </a:t>
            </a:r>
            <a:r>
              <a:rPr lang="pt-BR" sz="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Thieme</a:t>
            </a:r>
            <a:r>
              <a:rPr lang="pt-BR" sz="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Revinter</a:t>
            </a:r>
            <a:r>
              <a:rPr lang="pt-BR" sz="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2021.</a:t>
            </a:r>
            <a:endParaRPr lang="pt-BR" sz="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MONTEIRO, M. L. R. </a:t>
            </a:r>
            <a:r>
              <a:rPr lang="pt-BR" sz="800" b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Neuroftalmologia</a:t>
            </a:r>
            <a:r>
              <a:rPr lang="pt-BR" sz="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3. ed. Rio de Janeiro: Cultura Médica, 2013.</a:t>
            </a:r>
            <a:endParaRPr lang="pt-BR" sz="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3709FA-11EB-983E-C6B7-99F71E2FBBCE}"/>
              </a:ext>
            </a:extLst>
          </p:cNvPr>
          <p:cNvSpPr txBox="1"/>
          <p:nvPr/>
        </p:nvSpPr>
        <p:spPr>
          <a:xfrm>
            <a:off x="2738100" y="3233897"/>
            <a:ext cx="21602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C8B6953-1214-BAA3-EFAF-FB0EE32FC92F}"/>
              </a:ext>
            </a:extLst>
          </p:cNvPr>
          <p:cNvSpPr/>
          <p:nvPr/>
        </p:nvSpPr>
        <p:spPr>
          <a:xfrm>
            <a:off x="123479" y="659106"/>
            <a:ext cx="50200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NOIA-A FRUSTRA: UMA APRESENTAÇÃO ATÍPICA</a:t>
            </a:r>
            <a:endParaRPr lang="en-US" sz="14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BFB519-B7C6-16D0-875E-AC3A239B79CB}"/>
              </a:ext>
            </a:extLst>
          </p:cNvPr>
          <p:cNvSpPr/>
          <p:nvPr/>
        </p:nvSpPr>
        <p:spPr>
          <a:xfrm>
            <a:off x="454599" y="989931"/>
            <a:ext cx="4357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8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Lucas Santos Barbosa; </a:t>
            </a:r>
            <a:r>
              <a:rPr lang="pt-BR" altLang="pt-BR" sz="800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Edivanei</a:t>
            </a:r>
            <a:r>
              <a:rPr lang="pt-BR" altLang="pt-BR" sz="8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Siqueira da Silva; Giovanna </a:t>
            </a:r>
            <a:r>
              <a:rPr lang="pt-BR" altLang="pt-BR" sz="800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Luisa</a:t>
            </a:r>
            <a:r>
              <a:rPr lang="pt-BR" altLang="pt-BR" sz="8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Martins Vargas; </a:t>
            </a:r>
            <a:r>
              <a:rPr lang="pt-BR" altLang="pt-BR" sz="800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Glêndha</a:t>
            </a:r>
            <a:r>
              <a:rPr lang="pt-BR" altLang="pt-BR" sz="8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Santos Pereira; Natanael de Abreu Sousa; Rafaela Costa de </a:t>
            </a:r>
            <a:r>
              <a:rPr lang="pt-BR" altLang="pt-BR" sz="800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Aranda</a:t>
            </a:r>
            <a:r>
              <a:rPr lang="pt-BR" altLang="pt-BR" sz="8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Lima</a:t>
            </a:r>
          </a:p>
          <a:p>
            <a:pPr algn="ctr"/>
            <a:endParaRPr lang="en-US" altLang="pt-BR" sz="8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pt-BR" sz="8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Hospital </a:t>
            </a:r>
            <a:r>
              <a:rPr lang="en-US" altLang="pt-BR" sz="800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Oftalmológico</a:t>
            </a:r>
            <a:r>
              <a:rPr lang="en-US" altLang="pt-BR" sz="8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de Brasília - HOB</a:t>
            </a:r>
            <a:endParaRPr lang="pt-BR" altLang="pt-BR" sz="8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Luz do sol&#10;&#10;Descrição gerada automaticamente com confiança baixa">
            <a:extLst>
              <a:ext uri="{FF2B5EF4-FFF2-40B4-BE49-F238E27FC236}">
                <a16:creationId xmlns:a16="http://schemas.microsoft.com/office/drawing/2014/main" id="{2A12C97F-51E3-8361-7654-32F1187D4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12" y="3423444"/>
            <a:ext cx="1062246" cy="1062246"/>
          </a:xfrm>
          <a:prstGeom prst="rect">
            <a:avLst/>
          </a:prstGeom>
        </p:spPr>
      </p:pic>
      <p:pic>
        <p:nvPicPr>
          <p:cNvPr id="14" name="Imagem 13" descr="Foto preta e branca da lua&#10;&#10;Descrição gerada automaticamente">
            <a:extLst>
              <a:ext uri="{FF2B5EF4-FFF2-40B4-BE49-F238E27FC236}">
                <a16:creationId xmlns:a16="http://schemas.microsoft.com/office/drawing/2014/main" id="{CCC6FAC7-6538-4651-F810-0D7CCC09D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13" y="3423444"/>
            <a:ext cx="1062246" cy="106224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64E0F73-46E3-B7BB-F5A6-67AB393DC3AB}"/>
              </a:ext>
            </a:extLst>
          </p:cNvPr>
          <p:cNvSpPr txBox="1"/>
          <p:nvPr/>
        </p:nvSpPr>
        <p:spPr>
          <a:xfrm>
            <a:off x="2664633" y="4473631"/>
            <a:ext cx="1068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" dirty="0"/>
              <a:t>Figura 1: </a:t>
            </a:r>
            <a:r>
              <a:rPr lang="pt-BR" sz="600" dirty="0" err="1"/>
              <a:t>Retinografia</a:t>
            </a:r>
            <a:r>
              <a:rPr lang="pt-BR" sz="600" dirty="0"/>
              <a:t> deste caso durante o tratamento.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16345DD-6917-6959-D6E8-AF3E386DC63C}"/>
              </a:ext>
            </a:extLst>
          </p:cNvPr>
          <p:cNvSpPr txBox="1"/>
          <p:nvPr/>
        </p:nvSpPr>
        <p:spPr>
          <a:xfrm>
            <a:off x="3801320" y="4464264"/>
            <a:ext cx="123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" dirty="0"/>
              <a:t>Figura 2: </a:t>
            </a:r>
            <a:r>
              <a:rPr lang="pt-BR" sz="600" dirty="0" err="1"/>
              <a:t>Angiofluoresceinografia</a:t>
            </a:r>
            <a:r>
              <a:rPr lang="pt-BR" sz="600" dirty="0"/>
              <a:t> demonstrando NOIA-A deste caso durante o tratamento.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565B47C-5846-6A59-D2E0-405DBCA8200C}"/>
              </a:ext>
            </a:extLst>
          </p:cNvPr>
          <p:cNvSpPr txBox="1"/>
          <p:nvPr/>
        </p:nvSpPr>
        <p:spPr>
          <a:xfrm>
            <a:off x="2575381" y="1602007"/>
            <a:ext cx="24462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olhos (AO). Fundoscopia de OD mostrava palidez difusa com edema e hemorragia em chama de vela peridiscal. Após o uso prolongado de prednisona, metotrexato e ácido fólico, apresentou melhora das alterações visuais e do fundo de olho, porém evoluiu com piora importante da catarata e visão corrigida de 20/50 em AO. Encaminhado à equipe de catarata para realização de 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facectomia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implante de lente intraocular, com melhora da acuidade visual para 20/20 em AO.</a:t>
            </a:r>
            <a:r>
              <a:rPr lang="pt-BR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900"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E082EDB4-24B5-285F-A08D-6E3F4AF042F7}"/>
              </a:ext>
            </a:extLst>
          </p:cNvPr>
          <p:cNvSpPr txBox="1"/>
          <p:nvPr/>
        </p:nvSpPr>
        <p:spPr>
          <a:xfrm>
            <a:off x="195486" y="1671300"/>
            <a:ext cx="2307635" cy="239828"/>
          </a:xfrm>
          <a:prstGeom prst="rect">
            <a:avLst/>
          </a:prstGeom>
          <a:solidFill>
            <a:srgbClr val="002F87"/>
          </a:solidFill>
          <a:ln w="5911">
            <a:solidFill>
              <a:srgbClr val="70AD47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252980">
              <a:lnSpc>
                <a:spcPct val="100000"/>
              </a:lnSpc>
              <a:spcBef>
                <a:spcPts val="20"/>
              </a:spcBef>
            </a:pPr>
            <a:endParaRPr lang="pt-BR" sz="800" dirty="0">
              <a:latin typeface="Times New Roman"/>
              <a:cs typeface="Times New Roman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868A7C90-F8F2-C3A9-C448-6CB8EAF04161}"/>
              </a:ext>
            </a:extLst>
          </p:cNvPr>
          <p:cNvSpPr txBox="1"/>
          <p:nvPr/>
        </p:nvSpPr>
        <p:spPr>
          <a:xfrm>
            <a:off x="195486" y="4713682"/>
            <a:ext cx="2314556" cy="239828"/>
          </a:xfrm>
          <a:prstGeom prst="rect">
            <a:avLst/>
          </a:prstGeom>
          <a:solidFill>
            <a:srgbClr val="002F87"/>
          </a:solidFill>
          <a:ln w="5911">
            <a:solidFill>
              <a:srgbClr val="70AD47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252980">
              <a:lnSpc>
                <a:spcPct val="100000"/>
              </a:lnSpc>
              <a:spcBef>
                <a:spcPts val="20"/>
              </a:spcBef>
            </a:pPr>
            <a:endParaRPr lang="pt-BR" sz="800" dirty="0">
              <a:latin typeface="Times New Roman"/>
              <a:cs typeface="Times New Roman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C0BD9887-7AB9-427F-BA9B-D51B28EC3BE2}"/>
              </a:ext>
            </a:extLst>
          </p:cNvPr>
          <p:cNvSpPr txBox="1"/>
          <p:nvPr/>
        </p:nvSpPr>
        <p:spPr>
          <a:xfrm>
            <a:off x="195486" y="5657927"/>
            <a:ext cx="2314556" cy="239828"/>
          </a:xfrm>
          <a:prstGeom prst="rect">
            <a:avLst/>
          </a:prstGeom>
          <a:solidFill>
            <a:srgbClr val="002F87"/>
          </a:solidFill>
          <a:ln w="5911">
            <a:solidFill>
              <a:srgbClr val="70AD47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252980">
              <a:lnSpc>
                <a:spcPct val="100000"/>
              </a:lnSpc>
              <a:spcBef>
                <a:spcPts val="20"/>
              </a:spcBef>
            </a:pPr>
            <a:endParaRPr lang="pt-BR" sz="800" dirty="0">
              <a:latin typeface="Times New Roman"/>
              <a:cs typeface="Times New Roman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375D658C-ABA1-DE7E-53EE-94A1D5E81396}"/>
              </a:ext>
            </a:extLst>
          </p:cNvPr>
          <p:cNvSpPr txBox="1"/>
          <p:nvPr/>
        </p:nvSpPr>
        <p:spPr>
          <a:xfrm>
            <a:off x="2657537" y="4908651"/>
            <a:ext cx="2314556" cy="239828"/>
          </a:xfrm>
          <a:prstGeom prst="rect">
            <a:avLst/>
          </a:prstGeom>
          <a:solidFill>
            <a:srgbClr val="002F87"/>
          </a:solidFill>
          <a:ln w="5911">
            <a:solidFill>
              <a:srgbClr val="70AD47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252980">
              <a:lnSpc>
                <a:spcPct val="100000"/>
              </a:lnSpc>
              <a:spcBef>
                <a:spcPts val="20"/>
              </a:spcBef>
            </a:pPr>
            <a:endParaRPr lang="pt-BR" sz="800" dirty="0">
              <a:latin typeface="Times New Roman"/>
              <a:cs typeface="Times New Roman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45DFDA9C-1718-0640-4547-5B9ED280D18A}"/>
              </a:ext>
            </a:extLst>
          </p:cNvPr>
          <p:cNvSpPr txBox="1"/>
          <p:nvPr/>
        </p:nvSpPr>
        <p:spPr>
          <a:xfrm>
            <a:off x="2653779" y="6765702"/>
            <a:ext cx="2314556" cy="239828"/>
          </a:xfrm>
          <a:prstGeom prst="rect">
            <a:avLst/>
          </a:prstGeom>
          <a:solidFill>
            <a:srgbClr val="002F87"/>
          </a:solidFill>
          <a:ln w="5911">
            <a:solidFill>
              <a:srgbClr val="70AD47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252980">
              <a:lnSpc>
                <a:spcPct val="100000"/>
              </a:lnSpc>
              <a:spcBef>
                <a:spcPts val="20"/>
              </a:spcBef>
            </a:pPr>
            <a:endParaRPr lang="pt-BR" sz="800" dirty="0">
              <a:latin typeface="Times New Roman"/>
              <a:cs typeface="Times New Roman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C69BC3E-8EF2-BF0B-FD4C-9275F901E56A}"/>
              </a:ext>
            </a:extLst>
          </p:cNvPr>
          <p:cNvSpPr txBox="1"/>
          <p:nvPr/>
        </p:nvSpPr>
        <p:spPr>
          <a:xfrm>
            <a:off x="265507" y="1671868"/>
            <a:ext cx="216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F23DC2C-5590-30B9-31FF-821E39144DB4}"/>
              </a:ext>
            </a:extLst>
          </p:cNvPr>
          <p:cNvSpPr txBox="1"/>
          <p:nvPr/>
        </p:nvSpPr>
        <p:spPr>
          <a:xfrm>
            <a:off x="267494" y="4713682"/>
            <a:ext cx="216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</a:rPr>
              <a:t>MÉTODOS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C719B94-DF28-E117-8879-427B969FE6C6}"/>
              </a:ext>
            </a:extLst>
          </p:cNvPr>
          <p:cNvSpPr txBox="1"/>
          <p:nvPr/>
        </p:nvSpPr>
        <p:spPr>
          <a:xfrm>
            <a:off x="265507" y="5657927"/>
            <a:ext cx="216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574955B-430A-7CA5-5F0E-D5CCA97B43DA}"/>
              </a:ext>
            </a:extLst>
          </p:cNvPr>
          <p:cNvSpPr txBox="1"/>
          <p:nvPr/>
        </p:nvSpPr>
        <p:spPr>
          <a:xfrm>
            <a:off x="2729977" y="4905454"/>
            <a:ext cx="216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65EF6E5-1BCF-C448-BAEF-F07FD7276AB7}"/>
              </a:ext>
            </a:extLst>
          </p:cNvPr>
          <p:cNvSpPr txBox="1"/>
          <p:nvPr/>
        </p:nvSpPr>
        <p:spPr>
          <a:xfrm>
            <a:off x="2717449" y="6770523"/>
            <a:ext cx="216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607</Words>
  <Application>Microsoft Macintosh PowerPoint</Application>
  <PresentationFormat>Apresentação na tela (16:9)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Lucas Santos</cp:lastModifiedBy>
  <cp:revision>16</cp:revision>
  <dcterms:created xsi:type="dcterms:W3CDTF">2024-01-09T13:58:08Z</dcterms:created>
  <dcterms:modified xsi:type="dcterms:W3CDTF">2024-01-31T02:48:19Z</dcterms:modified>
</cp:coreProperties>
</file>