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4"/>
  </p:normalViewPr>
  <p:slideViewPr>
    <p:cSldViewPr>
      <p:cViewPr varScale="1">
        <p:scale>
          <a:sx n="68" d="100"/>
          <a:sy n="68" d="100"/>
        </p:scale>
        <p:origin x="2731" y="3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ís Armando Gondim" userId="568f30b6e2e7acd9" providerId="LiveId" clId="{14043212-5387-4D39-809E-036D17F1EA60}"/>
    <pc:docChg chg="modSld">
      <pc:chgData name="Luís Armando Gondim" userId="568f30b6e2e7acd9" providerId="LiveId" clId="{14043212-5387-4D39-809E-036D17F1EA60}" dt="2024-01-30T16:21:54.267" v="2" actId="20577"/>
      <pc:docMkLst>
        <pc:docMk/>
      </pc:docMkLst>
      <pc:sldChg chg="modSp mod">
        <pc:chgData name="Luís Armando Gondim" userId="568f30b6e2e7acd9" providerId="LiveId" clId="{14043212-5387-4D39-809E-036D17F1EA60}" dt="2024-01-30T16:21:54.267" v="2" actId="20577"/>
        <pc:sldMkLst>
          <pc:docMk/>
          <pc:sldMk cId="734094553" sldId="256"/>
        </pc:sldMkLst>
        <pc:spChg chg="mod">
          <ac:chgData name="Luís Armando Gondim" userId="568f30b6e2e7acd9" providerId="LiveId" clId="{14043212-5387-4D39-809E-036D17F1EA60}" dt="2024-01-30T16:21:54.267" v="2" actId="20577"/>
          <ac:spMkLst>
            <pc:docMk/>
            <pc:sldMk cId="734094553" sldId="256"/>
            <ac:spMk id="13" creationId="{1B84776A-5173-A344-A326-1DB1878428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74317" y="553027"/>
            <a:ext cx="5020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Esclerite</a:t>
            </a:r>
            <a: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necrosante com inflamação associada a úlcera de córnea por exposição e </a:t>
            </a:r>
            <a:r>
              <a:rPr lang="pt-BR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coloboma</a:t>
            </a:r>
            <a: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nervo óptico em um paciente alto míope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77171" y="1089316"/>
            <a:ext cx="494801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Luís Armando Vitorino Alves de Souza Gondim¹ Roberto Mathias Machado¹ Alec </a:t>
            </a:r>
            <a:r>
              <a:rPr lang="pt-BR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Yuji</a:t>
            </a:r>
            <a:r>
              <a:rPr lang="pt-BR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Fudihara¹ Natalia Pellegrinelli¹ Eugênia Diniz Adán Langella¹ Sergio Felberg¹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1 - Santa Casa de Misericórdia de São Paulo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2D4C721-82B5-B3D6-D14F-5A0C1C329F1A}"/>
              </a:ext>
            </a:extLst>
          </p:cNvPr>
          <p:cNvSpPr/>
          <p:nvPr/>
        </p:nvSpPr>
        <p:spPr>
          <a:xfrm>
            <a:off x="25157" y="1600208"/>
            <a:ext cx="2571750" cy="21356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967F69-0AF0-381E-B5EA-AED633FC736E}"/>
              </a:ext>
            </a:extLst>
          </p:cNvPr>
          <p:cNvSpPr/>
          <p:nvPr/>
        </p:nvSpPr>
        <p:spPr>
          <a:xfrm>
            <a:off x="2643760" y="2210834"/>
            <a:ext cx="2490023" cy="21531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Figuras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8A2B743-2534-46CD-AEDD-0430CE5A2A96}"/>
              </a:ext>
            </a:extLst>
          </p:cNvPr>
          <p:cNvSpPr/>
          <p:nvPr/>
        </p:nvSpPr>
        <p:spPr>
          <a:xfrm>
            <a:off x="19062" y="3327985"/>
            <a:ext cx="2546592" cy="21531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Relato de caso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E3342D8-DCFC-0BF5-B280-A36726A73BD3}"/>
              </a:ext>
            </a:extLst>
          </p:cNvPr>
          <p:cNvSpPr/>
          <p:nvPr/>
        </p:nvSpPr>
        <p:spPr>
          <a:xfrm>
            <a:off x="2643760" y="5822918"/>
            <a:ext cx="2450870" cy="16392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19A7C21-406F-DFCA-D50C-C99A490CB78F}"/>
              </a:ext>
            </a:extLst>
          </p:cNvPr>
          <p:cNvSpPr/>
          <p:nvPr/>
        </p:nvSpPr>
        <p:spPr>
          <a:xfrm>
            <a:off x="12578" y="7762265"/>
            <a:ext cx="5107495" cy="16392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B84776A-5173-A344-A326-1DB187842844}"/>
              </a:ext>
            </a:extLst>
          </p:cNvPr>
          <p:cNvSpPr txBox="1"/>
          <p:nvPr/>
        </p:nvSpPr>
        <p:spPr>
          <a:xfrm>
            <a:off x="-39247" y="1780156"/>
            <a:ext cx="2721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solidFill>
                  <a:srgbClr val="212121"/>
                </a:solidFill>
                <a:latin typeface="BlinkMacSystemFont"/>
                <a:cs typeface="Arial" panose="020B0604020202020204" pitchFamily="34" charset="0"/>
              </a:rPr>
              <a:t>A </a:t>
            </a:r>
            <a:r>
              <a:rPr lang="pt-BR" sz="8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esclerite</a:t>
            </a:r>
            <a:r>
              <a:rPr lang="pt-BR" sz="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necrosante é a forma mais destrutiva d</a:t>
            </a:r>
            <a:r>
              <a:rPr lang="pt-BR" sz="8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os tipos de </a:t>
            </a:r>
            <a:r>
              <a:rPr lang="pt-BR" sz="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esclerite¹. </a:t>
            </a:r>
            <a:r>
              <a:rPr lang="pt-BR" sz="8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rtrite reumatoide e granulomatose com </a:t>
            </a:r>
            <a:r>
              <a:rPr lang="pt-BR" sz="8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poliangeíte</a:t>
            </a:r>
            <a:r>
              <a:rPr lang="pt-BR" sz="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são as doenças mais associadas à forma necrosante¹. O conhecimento dessa doença auxilia na determinação do tratamento ocular e de condições sistêmicas associadas, diminuindo sua morbidade e a mortalidade². A </a:t>
            </a:r>
            <a:r>
              <a:rPr lang="pt-BR" sz="8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ceratopatia</a:t>
            </a:r>
            <a:r>
              <a:rPr lang="pt-BR" sz="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exposição é uma ceratite primariamente não infecciosa, resultante da incapacidade de fechamento palpebral completo durante o piscar ou sono³. O </a:t>
            </a:r>
            <a:r>
              <a:rPr lang="pt-BR" sz="8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lagoftalmo</a:t>
            </a:r>
            <a:r>
              <a:rPr lang="pt-BR" sz="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frequentemente causado por proptose ou pseudoproptose³.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95EF4A1-A4E5-6710-9C38-2ED13250361A}"/>
              </a:ext>
            </a:extLst>
          </p:cNvPr>
          <p:cNvSpPr txBox="1"/>
          <p:nvPr/>
        </p:nvSpPr>
        <p:spPr>
          <a:xfrm>
            <a:off x="-40450" y="3532027"/>
            <a:ext cx="262268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A. S., sexo feminino, 34 anos, entrou no pronto-socorro queixando-se de dor e proptose no OD há 01 semana. Referiu que recebeu diagnóstico de glaucoma em serviço externo. Usava timolol em ambos os olhos de 12/12 horas. Relatava cirurgia de catarata em ambos os olhos. Negou trauma e quaisquer doenças sistêmicas. Referia baixa visão do olho direito desde infância, porém sem diagnóstico etiológico.</a:t>
            </a:r>
          </a:p>
          <a:p>
            <a:pPr algn="just"/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exame: 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apresentava acuidade visual sem correção do OD: sem percepção luminosa; e no OE: 20/100, além de  proptose no OD. </a:t>
            </a:r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Biomicroscopia: 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OD: hiperemia conjuntival 4+, afilamento escleral superiormente com necro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se na 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região anterior nasal, úlcera de córnea medindo 5x5mm, sem infiltrado (</a:t>
            </a:r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1 e 2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No OE: lente-intraocular tópica, demais sem alterações. </a:t>
            </a:r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Fundoscopia: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OD: impossível devido a opacidade de meios. OE: crescente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miópico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peripapilar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escavação 0,4, EPR atrófico. </a:t>
            </a:r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HD: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esclerite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necrosante com inflamação e úlcera de córnea por exposição devido a proptose. Rastreio infeccioso foi negativo. Tomografia de órbita: sem alterações. Realizada tarsorrafia temporária no OD e prescrito AINE sistêmico de 8/8h inicialmente. Após 03 dias, foi realizada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pulsoterapia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metilprednisolona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1g/dia por 03 dias. Após 06 dias, paciente retorna com melhora completa dos sintomas e epitélio fechado (</a:t>
            </a:r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3 e 4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Foi retirada a tarsorrafia e mantido AINE sistêmico de 8/8h. A USG ocular foi realizada após término do tratamento devido a disponibilidade de data, demonstrou-se comprimentos axiais grandes e assimétricos, OD maior que OE,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coloboma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nervo óptico (</a:t>
            </a:r>
            <a:r>
              <a:rPr lang="pt-B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5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e estafiloma macular do OD,</a:t>
            </a:r>
            <a:endParaRPr lang="pt-BR" sz="8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34DECBA-DD8F-1654-F093-C7EB9E11BC80}"/>
              </a:ext>
            </a:extLst>
          </p:cNvPr>
          <p:cNvSpPr txBox="1"/>
          <p:nvPr/>
        </p:nvSpPr>
        <p:spPr>
          <a:xfrm>
            <a:off x="2565654" y="1530643"/>
            <a:ext cx="2571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justificando a baixa acuidade visual do OD (ambliopia), porém com os dois olhos alto míopes, retificando o diagnóstico equívoco de glaucoma em serviço externo devido ao achado de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coloboma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nervo óptico direito.</a:t>
            </a:r>
            <a:endParaRPr lang="pt-BR" sz="8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625E5A0-92F4-09A9-9223-A2A762E34760}"/>
              </a:ext>
            </a:extLst>
          </p:cNvPr>
          <p:cNvSpPr txBox="1"/>
          <p:nvPr/>
        </p:nvSpPr>
        <p:spPr>
          <a:xfrm>
            <a:off x="2571750" y="5941296"/>
            <a:ext cx="248687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terapia convencional da </a:t>
            </a:r>
            <a:r>
              <a:rPr lang="pt-BR" sz="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esclerite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necrosante 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inflamação com corticosteroides 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imunossupressores pode não ser suficiente para controlar a inflamação ocular em pacientes refratários</a:t>
            </a:r>
            <a:r>
              <a:rPr lang="pt-BR" sz="800" b="0" i="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ovos agentes terapêuticos com efeito mais seletivo sobre a resposta imune (modificadores da resposta biológica), tem sido utilizados</a:t>
            </a:r>
            <a:r>
              <a:rPr lang="pt-BR" sz="800" b="0" i="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Todavia, no caso apresentado, a terapia convencional foi bem sucedida. A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tarsorrafia temporária foi realizada devido ao epitélio aberto. P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rocedimento muito eficaz e seguro no manejo de defeitos epiteliais não cicatrizantes</a:t>
            </a:r>
            <a:r>
              <a:rPr lang="pt-BR" sz="800" b="0" i="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8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1D5004E-BDE3-2236-0D50-4EC7CE9317F7}"/>
              </a:ext>
            </a:extLst>
          </p:cNvPr>
          <p:cNvSpPr txBox="1"/>
          <p:nvPr/>
        </p:nvSpPr>
        <p:spPr>
          <a:xfrm>
            <a:off x="-35442" y="7900477"/>
            <a:ext cx="5069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Dutta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Majumder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Agarwal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S, Shah M,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Srinivasan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B, K P,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Iyer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G, Sharma N,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Biswas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McCluskey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Esclerite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necrosante: Uma revisão.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Ocul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Immunol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Inflamm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2023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6:1-15.</a:t>
            </a:r>
          </a:p>
          <a:p>
            <a:pPr algn="just"/>
            <a:r>
              <a:rPr lang="pt-BR" sz="7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Machado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O, Curi AL, Fernandes RS, Bessa TF, Campos WR,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Oréfice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Esclerite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características clínicas, associação sistêmica, tratamento e evolução de 100 pacientes.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Arq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Oftalmol. 100 Mar-Abr;2009(72):2-231.</a:t>
            </a:r>
          </a:p>
          <a:p>
            <a:pPr algn="just"/>
            <a:r>
              <a:rPr lang="pt-BR" sz="7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Gheorghe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Keratopatia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expunere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keratita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inocluzie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palpebrală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[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Lagophthalmic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keratopathy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]. Oftalmologia. 2007;51(2):3-12.</a:t>
            </a:r>
          </a:p>
          <a:p>
            <a:pPr algn="just"/>
            <a:r>
              <a:rPr lang="pt-BR" sz="7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Oray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Meese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H, Foster CS.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infectious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immune-mediated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scleritis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status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future prospects. Expert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Clin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Immunol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2016 Aug;12(8):827-37.</a:t>
            </a:r>
          </a:p>
          <a:p>
            <a:pPr algn="just"/>
            <a:r>
              <a:rPr lang="pt-BR" sz="7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5 -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Cosar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CB, Cohen EJ,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Rapuano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CJ, Maus M, Penne RP, Flanagan JC,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Laibson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Tarsorrhaphy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cornea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7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Cornea</a:t>
            </a:r>
            <a:r>
              <a:rPr lang="pt-BR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2001 Nov;20(8):787-91.</a:t>
            </a:r>
          </a:p>
          <a:p>
            <a:endParaRPr lang="pt-BR" dirty="0"/>
          </a:p>
        </p:txBody>
      </p:sp>
      <p:pic>
        <p:nvPicPr>
          <p:cNvPr id="18" name="Imagem 17" descr="Uma imagem contendo luz, perto, tráfego, mesa&#10;&#10;Descrição gerada automaticamente">
            <a:extLst>
              <a:ext uri="{FF2B5EF4-FFF2-40B4-BE49-F238E27FC236}">
                <a16:creationId xmlns:a16="http://schemas.microsoft.com/office/drawing/2014/main" id="{5A4A640A-7C27-5E7D-F248-B2F5A7C88D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864" y="2452338"/>
            <a:ext cx="1151520" cy="661584"/>
          </a:xfrm>
          <a:prstGeom prst="rect">
            <a:avLst/>
          </a:prstGeom>
        </p:spPr>
      </p:pic>
      <p:pic>
        <p:nvPicPr>
          <p:cNvPr id="19" name="Imagem 18" descr="Uma imagem contendo comida, rosquinha, azul&#10;&#10;Descrição gerada automaticamente">
            <a:extLst>
              <a:ext uri="{FF2B5EF4-FFF2-40B4-BE49-F238E27FC236}">
                <a16:creationId xmlns:a16="http://schemas.microsoft.com/office/drawing/2014/main" id="{2D1BC3AA-E5B9-0487-DAD9-C1D93199B1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92" y="2458445"/>
            <a:ext cx="1224481" cy="645189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B17E5921-C535-82D2-257F-2FC58CBDF8AE}"/>
              </a:ext>
            </a:extLst>
          </p:cNvPr>
          <p:cNvSpPr txBox="1"/>
          <p:nvPr/>
        </p:nvSpPr>
        <p:spPr>
          <a:xfrm>
            <a:off x="2597144" y="3066051"/>
            <a:ext cx="2596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1. Biomicroscopia anterior – início do quadro (06/06/2023)</a:t>
            </a:r>
          </a:p>
        </p:txBody>
      </p:sp>
      <p:pic>
        <p:nvPicPr>
          <p:cNvPr id="22" name="Imagem 21" descr="Rosto de homem visto de perto&#10;&#10;Descrição gerada automaticamente">
            <a:extLst>
              <a:ext uri="{FF2B5EF4-FFF2-40B4-BE49-F238E27FC236}">
                <a16:creationId xmlns:a16="http://schemas.microsoft.com/office/drawing/2014/main" id="{27408C35-59C0-C2BF-4BB7-BA846D6BA1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907" y="3349656"/>
            <a:ext cx="1182578" cy="526241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E4AE229D-B075-7493-B94E-0B662BEA45D4}"/>
              </a:ext>
            </a:extLst>
          </p:cNvPr>
          <p:cNvSpPr txBox="1"/>
          <p:nvPr/>
        </p:nvSpPr>
        <p:spPr>
          <a:xfrm>
            <a:off x="3714868" y="3296785"/>
            <a:ext cx="12244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Ectoscopia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– início do quadro (06/06/2023)</a:t>
            </a:r>
          </a:p>
        </p:txBody>
      </p:sp>
      <p:pic>
        <p:nvPicPr>
          <p:cNvPr id="25" name="Imagem 24" descr="Uma imagem contendo mesa, frutas, comida, azul&#10;&#10;Descrição gerada automaticamente">
            <a:extLst>
              <a:ext uri="{FF2B5EF4-FFF2-40B4-BE49-F238E27FC236}">
                <a16:creationId xmlns:a16="http://schemas.microsoft.com/office/drawing/2014/main" id="{4207DD65-EFD6-1938-0222-9D0D1ED91C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0" y="3860972"/>
            <a:ext cx="1179695" cy="604559"/>
          </a:xfrm>
          <a:prstGeom prst="rect">
            <a:avLst/>
          </a:prstGeom>
        </p:spPr>
      </p:pic>
      <p:pic>
        <p:nvPicPr>
          <p:cNvPr id="26" name="Imagem 25" descr="Uma imagem contendo luz, tráfego, mesa, verde&#10;&#10;Descrição gerada automaticamente">
            <a:extLst>
              <a:ext uri="{FF2B5EF4-FFF2-40B4-BE49-F238E27FC236}">
                <a16:creationId xmlns:a16="http://schemas.microsoft.com/office/drawing/2014/main" id="{872AC537-DCD6-941A-6323-B9B717A36D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214" y="3848806"/>
            <a:ext cx="1224481" cy="604559"/>
          </a:xfrm>
          <a:prstGeom prst="rect">
            <a:avLst/>
          </a:prstGeom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15D9C641-0114-B9D5-710E-BF92604C0FF1}"/>
              </a:ext>
            </a:extLst>
          </p:cNvPr>
          <p:cNvSpPr txBox="1"/>
          <p:nvPr/>
        </p:nvSpPr>
        <p:spPr>
          <a:xfrm>
            <a:off x="2563155" y="4411373"/>
            <a:ext cx="26395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3. Biomicroscopia anterior – final do tratamento (13/06/2023)</a:t>
            </a:r>
          </a:p>
        </p:txBody>
      </p:sp>
      <p:pic>
        <p:nvPicPr>
          <p:cNvPr id="29" name="Imagem 28" descr="Pessoa com a mão no rosto&#10;&#10;Descrição gerada automaticamente com confiança média">
            <a:extLst>
              <a:ext uri="{FF2B5EF4-FFF2-40B4-BE49-F238E27FC236}">
                <a16:creationId xmlns:a16="http://schemas.microsoft.com/office/drawing/2014/main" id="{DE535C64-D6FF-9784-426D-81377C29EE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81" y="4710527"/>
            <a:ext cx="1114845" cy="472535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7F507BE9-55CF-06CF-4F54-80B28E723D80}"/>
              </a:ext>
            </a:extLst>
          </p:cNvPr>
          <p:cNvSpPr txBox="1"/>
          <p:nvPr/>
        </p:nvSpPr>
        <p:spPr>
          <a:xfrm>
            <a:off x="3643936" y="4687586"/>
            <a:ext cx="14427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Ectoscopia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– final do tratamento (13/06/2023)</a:t>
            </a:r>
          </a:p>
        </p:txBody>
      </p:sp>
      <p:pic>
        <p:nvPicPr>
          <p:cNvPr id="32" name="Imagem 31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18335FCE-B767-2D41-A5E3-A0F035D7E41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81" y="5214756"/>
            <a:ext cx="1114845" cy="569618"/>
          </a:xfrm>
          <a:prstGeom prst="rect">
            <a:avLst/>
          </a:prstGeom>
        </p:spPr>
      </p:pic>
      <p:sp>
        <p:nvSpPr>
          <p:cNvPr id="34" name="CaixaDeTexto 33">
            <a:extLst>
              <a:ext uri="{FF2B5EF4-FFF2-40B4-BE49-F238E27FC236}">
                <a16:creationId xmlns:a16="http://schemas.microsoft.com/office/drawing/2014/main" id="{D00704FC-96B9-7463-862D-165E32FF6F25}"/>
              </a:ext>
            </a:extLst>
          </p:cNvPr>
          <p:cNvSpPr txBox="1"/>
          <p:nvPr/>
        </p:nvSpPr>
        <p:spPr>
          <a:xfrm>
            <a:off x="3637470" y="5199635"/>
            <a:ext cx="1166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5. USG OD –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coloboma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de nervo óptico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810</Words>
  <Application>Microsoft Office PowerPoint</Application>
  <PresentationFormat>Apresentação na tela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BlinkMacSystemFont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Luís Armando Gondim</cp:lastModifiedBy>
  <cp:revision>13</cp:revision>
  <dcterms:created xsi:type="dcterms:W3CDTF">2024-01-09T13:58:08Z</dcterms:created>
  <dcterms:modified xsi:type="dcterms:W3CDTF">2024-01-30T16:21:58Z</dcterms:modified>
</cp:coreProperties>
</file>