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B185C-80C8-40A9-ADF8-7DE43F38DAD4}" v="391" dt="2024-01-30T21:25:49.295"/>
    <p1510:client id="{4F250DAA-CA23-4240-9076-59C96D328E4D}" v="707" dt="2024-01-29T17:05:12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846" y="5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-70459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6454" y="455558"/>
            <a:ext cx="495144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Times New Roman"/>
                <a:ea typeface="Geneva"/>
                <a:cs typeface="Arial"/>
              </a:rPr>
              <a:t>Desafios na realização da biometria ocular: um relato de caso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2514" y="682538"/>
            <a:ext cx="5142757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altLang="pt-BR" sz="1000" b="1" dirty="0">
                <a:latin typeface="Times New Roman"/>
                <a:ea typeface="Geneva"/>
                <a:cs typeface="Arial"/>
              </a:rPr>
              <a:t> João Victor V. Brito, Ana Luiza S. Matos, Juliano Alves C. Filho, Natália S. Meireles, Mario S. Silva, Malthus Thiago F. de O. Pinheiro</a:t>
            </a:r>
          </a:p>
          <a:p>
            <a:pPr algn="ctr"/>
            <a:r>
              <a:rPr lang="pt-BR" altLang="pt-BR" sz="1000" dirty="0">
                <a:latin typeface="Times New Roman"/>
                <a:ea typeface="Geneva"/>
                <a:cs typeface="Arial"/>
              </a:rPr>
              <a:t>Universidade Federal de Rondonópolis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Gráfico, Diagrama&#10;&#10;Descrição gerada automaticamente">
            <a:extLst>
              <a:ext uri="{FF2B5EF4-FFF2-40B4-BE49-F238E27FC236}">
                <a16:creationId xmlns:a16="http://schemas.microsoft.com/office/drawing/2014/main" id="{5F60BBAF-3956-F884-4E46-12900377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90" y="8132195"/>
            <a:ext cx="1208488" cy="765700"/>
          </a:xfrm>
          <a:prstGeom prst="rect">
            <a:avLst/>
          </a:prstGeom>
        </p:spPr>
      </p:pic>
      <p:pic>
        <p:nvPicPr>
          <p:cNvPr id="3" name="Imagem 2" descr="Gráfico, Diagrama&#10;&#10;Descrição gerada automaticamente">
            <a:extLst>
              <a:ext uri="{FF2B5EF4-FFF2-40B4-BE49-F238E27FC236}">
                <a16:creationId xmlns:a16="http://schemas.microsoft.com/office/drawing/2014/main" id="{032F2AC0-4773-0581-EED3-3B87984E3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49" y="8131879"/>
            <a:ext cx="1208587" cy="7815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77E718-A72E-64ED-51EB-FEFA3C4DB8D3}"/>
              </a:ext>
            </a:extLst>
          </p:cNvPr>
          <p:cNvSpPr txBox="1"/>
          <p:nvPr/>
        </p:nvSpPr>
        <p:spPr>
          <a:xfrm>
            <a:off x="2563019" y="8856950"/>
            <a:ext cx="260552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800" err="1">
                <a:latin typeface="Times New Roman"/>
                <a:ea typeface="Calibri"/>
                <a:cs typeface="Arial"/>
              </a:rPr>
              <a:t>Pentacam</a:t>
            </a:r>
            <a:r>
              <a:rPr lang="pt-BR" sz="800" dirty="0">
                <a:latin typeface="Times New Roman"/>
                <a:ea typeface="Calibri"/>
                <a:cs typeface="Arial"/>
              </a:rPr>
              <a:t> - Mapas de elevação OE e OD respectivamente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7CDF6F-E050-B4D0-B41B-A1CB01F59A62}"/>
              </a:ext>
            </a:extLst>
          </p:cNvPr>
          <p:cNvSpPr txBox="1"/>
          <p:nvPr/>
        </p:nvSpPr>
        <p:spPr>
          <a:xfrm>
            <a:off x="45" y="1022966"/>
            <a:ext cx="2637705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000" b="1" dirty="0">
                <a:latin typeface="Times New Roman"/>
                <a:cs typeface="Times New Roman"/>
              </a:rPr>
              <a:t>Introdução:</a:t>
            </a: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 A biometria óptica é um exame que realiza a medição de diversas estruturas oculares com o fito de calcular o poder dióptrico da lente intraocular mais adequada ao paciente candidato a realização da </a:t>
            </a:r>
            <a:r>
              <a:rPr lang="pt-BR" sz="1000" err="1">
                <a:latin typeface="Times New Roman"/>
                <a:cs typeface="Times New Roman"/>
              </a:rPr>
              <a:t>facectomia</a:t>
            </a:r>
            <a:r>
              <a:rPr lang="pt-BR" sz="1000" dirty="0">
                <a:latin typeface="Times New Roman"/>
                <a:cs typeface="Times New Roman"/>
              </a:rPr>
              <a:t>, sendo este um dos exames do protocolo pré-operatório (BARATA, 2017). Porém, mesmo levando em consideração diversos dados, como, a medida de profundidade da câmara anterior, espessura do cristalino, distância branco a branco, idade, refração prévia e posição efetiva da lente, a acurácia do exame não é completa, apresentando problemas refrativos após a realização da cirurgia de catarata, sobretudo em pacientes com ectasias e assimetria corneana, devido às cirurgias refrativas prévias (FERREIRA et al., 2022).</a:t>
            </a: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   Pacientes submetidos à cirurgia refrativa anterior, devido às alterações corneanas, como ablação irregular, zona óptica pequena ou descentrada e trauma com grandes cicatrizes, apresentam grande dificuldade para a realização da </a:t>
            </a:r>
            <a:r>
              <a:rPr lang="pt-BR" sz="1000" err="1">
                <a:latin typeface="Times New Roman"/>
                <a:cs typeface="Times New Roman"/>
              </a:rPr>
              <a:t>facoemulsificação</a:t>
            </a:r>
            <a:r>
              <a:rPr lang="pt-BR" sz="1000" dirty="0">
                <a:latin typeface="Times New Roman"/>
                <a:cs typeface="Times New Roman"/>
              </a:rPr>
              <a:t> do cristalino (FACO) com  implante de lente intraocular (LIO), não apresentando uma fórmula biométrica universalmente determinada para esses casos.   Desse modo, utilizar </a:t>
            </a:r>
            <a:r>
              <a:rPr lang="pt-BR" sz="1000" err="1">
                <a:latin typeface="Times New Roman"/>
                <a:cs typeface="Times New Roman"/>
              </a:rPr>
              <a:t>ceratometria</a:t>
            </a:r>
            <a:r>
              <a:rPr lang="pt-BR" sz="1000" dirty="0">
                <a:latin typeface="Times New Roman"/>
                <a:cs typeface="Times New Roman"/>
              </a:rPr>
              <a:t> analisada erroneamente, após a </a:t>
            </a:r>
            <a:r>
              <a:rPr lang="pt-BR" sz="1000" err="1">
                <a:latin typeface="Times New Roman"/>
                <a:cs typeface="Times New Roman"/>
              </a:rPr>
              <a:t>cirugia</a:t>
            </a:r>
            <a:r>
              <a:rPr lang="pt-BR" sz="1000" dirty="0">
                <a:latin typeface="Times New Roman"/>
                <a:cs typeface="Times New Roman"/>
              </a:rPr>
              <a:t> refrativa, pode ocasionar valores </a:t>
            </a:r>
            <a:r>
              <a:rPr lang="pt-BR" sz="1000" err="1">
                <a:latin typeface="Times New Roman"/>
                <a:cs typeface="Times New Roman"/>
              </a:rPr>
              <a:t>hipoestimados</a:t>
            </a:r>
            <a:r>
              <a:rPr lang="pt-BR" sz="1000" dirty="0">
                <a:latin typeface="Times New Roman"/>
                <a:cs typeface="Times New Roman"/>
              </a:rPr>
              <a:t> da dioptria da LIO, o que, consequentemente, promove hipermetropia após a operação cirúrgica e frustração ao paciente (FERREIRA et al., 2022).         </a:t>
            </a:r>
            <a:endParaRPr lang="pt-BR" sz="1000"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 Com isso, o trabalho objetiva relatar um caso clínico de baixa acuidade visual com diagnóstico de catarata nuclear e história de cirurgia refrativa, o qual apresentou ectasia e </a:t>
            </a:r>
            <a:r>
              <a:rPr lang="pt-BR" sz="1000" err="1">
                <a:latin typeface="Times New Roman"/>
                <a:cs typeface="Times New Roman"/>
              </a:rPr>
              <a:t>asfericidade</a:t>
            </a:r>
            <a:r>
              <a:rPr lang="pt-BR" sz="1000" dirty="0">
                <a:latin typeface="Times New Roman"/>
                <a:cs typeface="Times New Roman"/>
              </a:rPr>
              <a:t>, dificultando a realização do cálculo biométrico pré-operatório.  </a:t>
            </a:r>
          </a:p>
          <a:p>
            <a:pPr algn="l"/>
            <a:endParaRPr lang="pt-BR" sz="1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08B602-A9EF-753A-8675-CDD0B561FD77}"/>
              </a:ext>
            </a:extLst>
          </p:cNvPr>
          <p:cNvSpPr txBox="1"/>
          <p:nvPr/>
        </p:nvSpPr>
        <p:spPr>
          <a:xfrm>
            <a:off x="2566511" y="1148039"/>
            <a:ext cx="2643256" cy="757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950" dirty="0">
                <a:latin typeface="Times New Roman"/>
                <a:cs typeface="Times New Roman"/>
              </a:rPr>
              <a:t> </a:t>
            </a:r>
            <a:r>
              <a:rPr lang="pt-BR" sz="1000" dirty="0">
                <a:latin typeface="Times New Roman"/>
                <a:cs typeface="Times New Roman"/>
              </a:rPr>
              <a:t>O </a:t>
            </a:r>
            <a:r>
              <a:rPr lang="pt-BR" sz="1000" err="1">
                <a:latin typeface="Times New Roman"/>
                <a:cs typeface="Times New Roman"/>
              </a:rPr>
              <a:t>autorrefrator</a:t>
            </a:r>
            <a:r>
              <a:rPr lang="pt-BR" sz="1000" dirty="0">
                <a:latin typeface="Times New Roman"/>
                <a:cs typeface="Times New Roman"/>
              </a:rPr>
              <a:t> apresentou dioptria de -13,35 AO. A biomicroscopia evidenciava catarata nuclear em AO. </a:t>
            </a:r>
            <a:endParaRPr lang="pt-BR" sz="1000">
              <a:latin typeface="Arial"/>
              <a:cs typeface="Times New Roman"/>
            </a:endParaRP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 Na reavaliação, após 6 meses, queixou-se de piora progressiva da qualidade visual. Ao exame, AV corrigida em 20/100 em OD e 20/40 em OE. Foram então solicitadas a topografia, biometria, paquimetria e microscopia especular para o planejamento </a:t>
            </a:r>
            <a:r>
              <a:rPr lang="pt-BR" sz="1000" dirty="0" err="1">
                <a:latin typeface="Times New Roman"/>
                <a:cs typeface="Times New Roman"/>
              </a:rPr>
              <a:t>refratométrico</a:t>
            </a:r>
            <a:r>
              <a:rPr lang="pt-BR" sz="1000" dirty="0">
                <a:latin typeface="Times New Roman"/>
                <a:cs typeface="Times New Roman"/>
              </a:rPr>
              <a:t>. Em razão da ectasia e </a:t>
            </a:r>
            <a:r>
              <a:rPr lang="pt-BR" sz="1000" dirty="0" err="1">
                <a:latin typeface="Times New Roman"/>
                <a:cs typeface="Times New Roman"/>
              </a:rPr>
              <a:t>asfericidade</a:t>
            </a:r>
            <a:r>
              <a:rPr lang="pt-BR" sz="1000" dirty="0">
                <a:latin typeface="Times New Roman"/>
                <a:cs typeface="Times New Roman"/>
              </a:rPr>
              <a:t> positiva observada em </a:t>
            </a:r>
            <a:r>
              <a:rPr lang="pt-BR" sz="1000" dirty="0" err="1">
                <a:latin typeface="Times New Roman"/>
                <a:cs typeface="Times New Roman"/>
              </a:rPr>
              <a:t>pentacam</a:t>
            </a:r>
            <a:r>
              <a:rPr lang="pt-BR" sz="1000" dirty="0">
                <a:latin typeface="Times New Roman"/>
                <a:cs typeface="Times New Roman"/>
              </a:rPr>
              <a:t>, houve dificuldade em realizar o cálculo biométrico. </a:t>
            </a:r>
            <a:endParaRPr lang="pt-BR" sz="1000">
              <a:latin typeface="Arial"/>
              <a:cs typeface="Times New Roman"/>
            </a:endParaRP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 Sendo assim, considerando as necessidades do paciente e a </a:t>
            </a:r>
            <a:r>
              <a:rPr lang="pt-BR" sz="1000" err="1">
                <a:latin typeface="Times New Roman"/>
                <a:cs typeface="Times New Roman"/>
              </a:rPr>
              <a:t>ceratopatia</a:t>
            </a:r>
            <a:r>
              <a:rPr lang="pt-BR" sz="1000" dirty="0">
                <a:latin typeface="Times New Roman"/>
                <a:cs typeface="Times New Roman"/>
              </a:rPr>
              <a:t> estabelecida, optou-se por uma lente esférica monofocal. E, devido a córnea plana e comprimento axial de 30.0 mm, foi calculada a lente intraocular (LIO) na calculadora </a:t>
            </a:r>
            <a:r>
              <a:rPr lang="pt-BR" sz="1000" err="1">
                <a:latin typeface="Times New Roman"/>
                <a:cs typeface="Times New Roman"/>
              </a:rPr>
              <a:t>barrett</a:t>
            </a:r>
            <a:r>
              <a:rPr lang="pt-BR" sz="1000" dirty="0">
                <a:latin typeface="Times New Roman"/>
                <a:cs typeface="Times New Roman"/>
              </a:rPr>
              <a:t> com resultado </a:t>
            </a:r>
            <a:r>
              <a:rPr lang="pt-BR" sz="1000" err="1">
                <a:latin typeface="Times New Roman"/>
                <a:cs typeface="Times New Roman"/>
              </a:rPr>
              <a:t>refratométrico</a:t>
            </a:r>
            <a:r>
              <a:rPr lang="pt-BR" sz="1000" dirty="0">
                <a:latin typeface="Times New Roman"/>
                <a:cs typeface="Times New Roman"/>
              </a:rPr>
              <a:t> de -1,25. Não houveram intercorrências durante a cirurgia. </a:t>
            </a: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 Em pós-operatório,  observou-se resultado </a:t>
            </a:r>
            <a:r>
              <a:rPr lang="pt-BR" sz="1000" err="1">
                <a:latin typeface="Times New Roman"/>
                <a:cs typeface="Times New Roman"/>
              </a:rPr>
              <a:t>refratométrico</a:t>
            </a:r>
            <a:r>
              <a:rPr lang="pt-BR" sz="1000" dirty="0">
                <a:latin typeface="Times New Roman"/>
                <a:cs typeface="Times New Roman"/>
              </a:rPr>
              <a:t> 20/20, sem correção em AO, e paciente apresentando-se satisfeito com o resultado. </a:t>
            </a:r>
            <a:endParaRPr lang="pt-BR" sz="1000">
              <a:latin typeface="Arial"/>
              <a:cs typeface="Times New Roman"/>
            </a:endParaRPr>
          </a:p>
          <a:p>
            <a:pPr algn="just"/>
            <a:r>
              <a:rPr lang="pt-BR" sz="1000" b="1" dirty="0">
                <a:latin typeface="Times New Roman"/>
                <a:cs typeface="Times New Roman"/>
              </a:rPr>
              <a:t>Conclusão:</a:t>
            </a:r>
            <a:endParaRPr lang="pt-BR" sz="1000">
              <a:latin typeface="Times New Roman"/>
              <a:cs typeface="Arial"/>
            </a:endParaRP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 O relato destaca a complexidade do manejo de um paciente que apresenta queixa de baixa acuidade visual após cirurgia refrativa, e presença de </a:t>
            </a:r>
            <a:r>
              <a:rPr lang="pt-BR" sz="1000" err="1">
                <a:latin typeface="Times New Roman"/>
                <a:cs typeface="Times New Roman"/>
              </a:rPr>
              <a:t>ceratopatia</a:t>
            </a:r>
            <a:r>
              <a:rPr lang="pt-BR" sz="1000" dirty="0">
                <a:latin typeface="Times New Roman"/>
                <a:cs typeface="Times New Roman"/>
              </a:rPr>
              <a:t>.</a:t>
            </a:r>
            <a:endParaRPr lang="pt-BR" sz="1000">
              <a:latin typeface="Times New Roman"/>
              <a:cs typeface="Arial"/>
            </a:endParaRP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 Diante da progressiva piora visual, e da dificuldade em calcular o poder dióptrico da lente intraocular (LIO) devido à </a:t>
            </a:r>
            <a:r>
              <a:rPr lang="pt-BR" sz="1000" err="1">
                <a:latin typeface="Times New Roman"/>
                <a:cs typeface="Times New Roman"/>
              </a:rPr>
              <a:t>asfericidade</a:t>
            </a:r>
            <a:r>
              <a:rPr lang="pt-BR" sz="1000" dirty="0">
                <a:latin typeface="Times New Roman"/>
                <a:cs typeface="Times New Roman"/>
              </a:rPr>
              <a:t> positiva e ectasia corneana, a abordagem foi cuidadosamente planejada, considerando o estado específico da córnea e as necessidades visuais do paciente, demostrando ser eficaz e resultando na satisfação do paciente. </a:t>
            </a:r>
            <a:endParaRPr lang="pt-BR" sz="1000">
              <a:latin typeface="Times New Roman"/>
              <a:cs typeface="Arial"/>
            </a:endParaRPr>
          </a:p>
          <a:p>
            <a:pPr algn="just"/>
            <a:r>
              <a:rPr lang="pt-BR" sz="1000" dirty="0">
                <a:latin typeface="Times New Roman"/>
                <a:cs typeface="Times New Roman"/>
              </a:rPr>
              <a:t> Sendo assim, o caso destaca a importância da avaliação abrangente e do planejamento cuidadoso em situações desafiadoras, permitindo a obtenção de resultados positivos no contexto da </a:t>
            </a:r>
            <a:r>
              <a:rPr lang="pt-BR" sz="1000" err="1">
                <a:latin typeface="Times New Roman"/>
                <a:cs typeface="Times New Roman"/>
              </a:rPr>
              <a:t>facectomia</a:t>
            </a:r>
            <a:r>
              <a:rPr lang="pt-BR" sz="1000" dirty="0">
                <a:latin typeface="Times New Roman"/>
                <a:cs typeface="Times New Roman"/>
              </a:rPr>
              <a:t> pós-cirurgia refrativa.</a:t>
            </a:r>
            <a:endParaRPr lang="pt-BR" sz="1000">
              <a:latin typeface="Times New Roman"/>
              <a:cs typeface="Arial"/>
            </a:endParaRPr>
          </a:p>
          <a:p>
            <a:pPr algn="just"/>
            <a:br>
              <a:rPr lang="en-US" dirty="0"/>
            </a:b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36050-42E5-9237-84F7-F8E35BC69419}"/>
              </a:ext>
            </a:extLst>
          </p:cNvPr>
          <p:cNvSpPr txBox="1"/>
          <p:nvPr/>
        </p:nvSpPr>
        <p:spPr>
          <a:xfrm>
            <a:off x="3268" y="7192495"/>
            <a:ext cx="263501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000" b="1" dirty="0">
                <a:latin typeface="Times New Roman"/>
                <a:ea typeface="+mn-lt"/>
                <a:cs typeface="Times New Roman"/>
              </a:rPr>
              <a:t>Relato de caso:</a:t>
            </a:r>
            <a:endParaRPr lang="pt-BR"/>
          </a:p>
          <a:p>
            <a:pPr algn="just"/>
            <a:r>
              <a:rPr lang="pt-BR" sz="1000" dirty="0">
                <a:latin typeface="Times New Roman"/>
                <a:ea typeface="+mn-lt"/>
                <a:cs typeface="Times New Roman"/>
              </a:rPr>
              <a:t> Paciente, sexo masculino, 40 anos, professor, comparece ao serviço de oftalmologia queixando-se de baixa acuidade visual (AV) em ambos os olhos (AO). </a:t>
            </a:r>
            <a:r>
              <a:rPr lang="pt-BR" sz="1000" dirty="0">
                <a:latin typeface="Times New Roman"/>
                <a:ea typeface="Calibri"/>
                <a:cs typeface="Times New Roman"/>
              </a:rPr>
              <a:t>Nega o uso de medicações e comorbidades pré-existentes. Relatava cirurgia refrativa há 12 anos sem outros antecedentes oftalmológicos. Ao exame, apresentava acuidade visual (AV) com correção de 20/30 em AO, sendo 3,00 -1,50 x 1,75 no olho direito (OD) e -2,00 -0,50x80 no olho esquerdo (OE). </a:t>
            </a:r>
            <a:endParaRPr lang="pt-BR" sz="1000" dirty="0">
              <a:latin typeface="Times New Roman"/>
              <a:cs typeface="Times New Roman"/>
            </a:endParaRPr>
          </a:p>
          <a:p>
            <a:pPr algn="just"/>
            <a:endParaRPr lang="pt-BR" sz="1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EC6682-9426-73A6-9A8E-84AC5A7F1A75}"/>
              </a:ext>
            </a:extLst>
          </p:cNvPr>
          <p:cNvSpPr txBox="1"/>
          <p:nvPr/>
        </p:nvSpPr>
        <p:spPr>
          <a:xfrm>
            <a:off x="2601498" y="7984558"/>
            <a:ext cx="2385425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700">
                <a:latin typeface="Times New Roman"/>
                <a:cs typeface="Times New Roman"/>
              </a:rPr>
              <a:t>Palavras chave: Biometria óptica; Cirurgia refrativa; Lente.</a:t>
            </a:r>
          </a:p>
          <a:p>
            <a:pPr algn="l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102</Words>
  <Application>Microsoft Office PowerPoint</Application>
  <PresentationFormat>Apresentação na tela (16:9)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Milena Cristina Peres</cp:lastModifiedBy>
  <cp:revision>369</cp:revision>
  <dcterms:created xsi:type="dcterms:W3CDTF">2024-01-09T13:58:08Z</dcterms:created>
  <dcterms:modified xsi:type="dcterms:W3CDTF">2024-01-30T21:38:05Z</dcterms:modified>
</cp:coreProperties>
</file>