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32404050" cy="43205400"/>
  <p:notesSz cx="6858000" cy="9144000"/>
  <p:defaultTextStyle>
    <a:defPPr marL="0" marR="0" indent="0" algn="l" defTabSz="2592324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1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648081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1296162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944243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2592324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3240405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3888486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4536567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5184648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BE9"/>
    <a:srgbClr val="FCF7D4"/>
    <a:srgbClr val="EDCA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6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6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6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929292"/>
              </a:solidFill>
              <a:prstDash val="solid"/>
              <a:miter lim="400000"/>
            </a:ln>
          </a:top>
          <a:bottom>
            <a:ln w="3175" cap="flat">
              <a:solidFill>
                <a:srgbClr val="929292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AAAAA"/>
              </a:solidFill>
              <a:prstDash val="solid"/>
              <a:miter lim="400000"/>
            </a:ln>
          </a:left>
          <a:right>
            <a:ln w="3175" cap="flat">
              <a:solidFill>
                <a:srgbClr val="AAAAAA"/>
              </a:solidFill>
              <a:prstDash val="solid"/>
              <a:miter lim="400000"/>
            </a:ln>
          </a:right>
          <a:top>
            <a:ln w="3175" cap="flat">
              <a:solidFill>
                <a:srgbClr val="AAAAAA"/>
              </a:solidFill>
              <a:prstDash val="solid"/>
              <a:miter lim="400000"/>
            </a:ln>
          </a:top>
          <a:bottom>
            <a:ln w="3175" cap="flat">
              <a:solidFill>
                <a:srgbClr val="AAAAAA"/>
              </a:solidFill>
              <a:prstDash val="solid"/>
              <a:miter lim="400000"/>
            </a:ln>
          </a:bottom>
          <a:insideH>
            <a:ln w="3175" cap="flat">
              <a:solidFill>
                <a:srgbClr val="AAAAAA"/>
              </a:solidFill>
              <a:prstDash val="solid"/>
              <a:miter lim="400000"/>
            </a:ln>
          </a:insideH>
          <a:insideV>
            <a:ln w="3175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09090"/>
              </a:solidFill>
              <a:prstDash val="solid"/>
              <a:miter lim="400000"/>
            </a:ln>
          </a:left>
          <a:right>
            <a:ln w="3175" cap="flat">
              <a:solidFill>
                <a:srgbClr val="909090"/>
              </a:solidFill>
              <a:prstDash val="solid"/>
              <a:miter lim="400000"/>
            </a:ln>
          </a:right>
          <a:top>
            <a:ln w="3175" cap="flat">
              <a:solidFill>
                <a:srgbClr val="909090"/>
              </a:solidFill>
              <a:prstDash val="solid"/>
              <a:miter lim="400000"/>
            </a:ln>
          </a:top>
          <a:bottom>
            <a:ln w="3175" cap="flat">
              <a:solidFill>
                <a:srgbClr val="909090"/>
              </a:solidFill>
              <a:prstDash val="solid"/>
              <a:miter lim="400000"/>
            </a:ln>
          </a:bottom>
          <a:insideH>
            <a:ln w="3175" cap="flat">
              <a:solidFill>
                <a:srgbClr val="909090"/>
              </a:solidFill>
              <a:prstDash val="solid"/>
              <a:miter lim="400000"/>
            </a:ln>
          </a:insideH>
          <a:insideV>
            <a:ln w="3175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929292"/>
              </a:solidFill>
              <a:prstDash val="solid"/>
              <a:miter lim="400000"/>
            </a:ln>
          </a:top>
          <a:bottom>
            <a:ln w="3175" cap="flat">
              <a:solidFill>
                <a:srgbClr val="929292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929292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9" d="100"/>
          <a:sy n="19" d="100"/>
        </p:scale>
        <p:origin x="-2874" y="234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1pPr>
    <a:lvl2pPr indent="648081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2pPr>
    <a:lvl3pPr indent="1296162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3pPr>
    <a:lvl4pPr indent="1944243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4pPr>
    <a:lvl5pPr indent="2592324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5pPr>
    <a:lvl6pPr indent="3240405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6pPr>
    <a:lvl7pPr indent="3888486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7pPr>
    <a:lvl8pPr indent="4536567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8pPr>
    <a:lvl9pPr indent="5184648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Resumo:</a:t>
            </a:r>
            <a:r>
              <a:rPr lang="pt-BR" baseline="0" dirty="0"/>
              <a:t> </a:t>
            </a:r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>
            <a:spLocks noGrp="1"/>
          </p:cNvSpPr>
          <p:nvPr>
            <p:ph type="title"/>
          </p:nvPr>
        </p:nvSpPr>
        <p:spPr>
          <a:xfrm>
            <a:off x="2362794" y="18514189"/>
            <a:ext cx="27678462" cy="6177023"/>
          </a:xfrm>
          <a:prstGeom prst="rect">
            <a:avLst/>
          </a:prstGeom>
        </p:spPr>
        <p:txBody>
          <a:bodyPr anchor="ctr"/>
          <a:lstStyle/>
          <a:p>
            <a:r>
              <a:t>Texto do Título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m de perto de uma flor laranja rodeada por grandes folhas tropicais"/>
          <p:cNvSpPr>
            <a:spLocks noGrp="1"/>
          </p:cNvSpPr>
          <p:nvPr>
            <p:ph type="pic" sz="half" idx="21"/>
          </p:nvPr>
        </p:nvSpPr>
        <p:spPr>
          <a:xfrm>
            <a:off x="7712840" y="13754843"/>
            <a:ext cx="22905068" cy="15240033"/>
          </a:xfrm>
          <a:prstGeom prst="rect">
            <a:avLst/>
          </a:prstGeom>
        </p:spPr>
        <p:txBody>
          <a:bodyPr lIns="259230" tIns="129613" rIns="259230" bIns="129613">
            <a:noAutofit/>
          </a:bodyPr>
          <a:lstStyle/>
          <a:p>
            <a:endParaRPr/>
          </a:p>
        </p:txBody>
      </p:sp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xfrm>
            <a:off x="2194024" y="13754843"/>
            <a:ext cx="13586074" cy="7375301"/>
          </a:xfrm>
          <a:prstGeom prst="rect">
            <a:avLst/>
          </a:prstGeom>
        </p:spPr>
        <p:txBody>
          <a:bodyPr/>
          <a:lstStyle>
            <a:lvl1pPr>
              <a:defRPr sz="26100"/>
            </a:lvl1pPr>
          </a:lstStyle>
          <a:p>
            <a:r>
              <a:t>Texto do Título</a:t>
            </a:r>
          </a:p>
        </p:txBody>
      </p:sp>
      <p:sp>
        <p:nvSpPr>
          <p:cNvPr id="4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2194024" y="21163894"/>
            <a:ext cx="13586074" cy="7611581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>
            <a:spLocks noGrp="1"/>
          </p:cNvSpPr>
          <p:nvPr>
            <p:ph type="title"/>
          </p:nvPr>
        </p:nvSpPr>
        <p:spPr>
          <a:xfrm>
            <a:off x="2244654" y="12961621"/>
            <a:ext cx="27914742" cy="3037881"/>
          </a:xfrm>
          <a:prstGeom prst="rect">
            <a:avLst/>
          </a:prstGeom>
        </p:spPr>
        <p:txBody>
          <a:bodyPr anchor="ctr"/>
          <a:lstStyle/>
          <a:p>
            <a:r>
              <a:t>Texto do Título</a:t>
            </a:r>
          </a:p>
        </p:txBody>
      </p:sp>
      <p:sp>
        <p:nvSpPr>
          <p:cNvPr id="4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m de perto de uma rã de olhos vermelhos sobre uma folha"/>
          <p:cNvSpPr>
            <a:spLocks noGrp="1"/>
          </p:cNvSpPr>
          <p:nvPr>
            <p:ph type="pic" sz="quarter" idx="21"/>
          </p:nvPr>
        </p:nvSpPr>
        <p:spPr>
          <a:xfrm>
            <a:off x="11628328" y="16674583"/>
            <a:ext cx="18531068" cy="12354045"/>
          </a:xfrm>
          <a:prstGeom prst="rect">
            <a:avLst/>
          </a:prstGeom>
        </p:spPr>
        <p:txBody>
          <a:bodyPr lIns="259230" tIns="129613" rIns="259230" bIns="129613">
            <a:noAutofit/>
          </a:bodyPr>
          <a:lstStyle/>
          <a:p>
            <a:endParaRPr/>
          </a:p>
        </p:txBody>
      </p:sp>
      <p:sp>
        <p:nvSpPr>
          <p:cNvPr id="66" name="Texto do Título"/>
          <p:cNvSpPr txBox="1">
            <a:spLocks noGrp="1"/>
          </p:cNvSpPr>
          <p:nvPr>
            <p:ph type="title"/>
          </p:nvPr>
        </p:nvSpPr>
        <p:spPr>
          <a:xfrm>
            <a:off x="2244654" y="12961621"/>
            <a:ext cx="27914742" cy="3037881"/>
          </a:xfrm>
          <a:prstGeom prst="rect">
            <a:avLst/>
          </a:prstGeom>
        </p:spPr>
        <p:txBody>
          <a:bodyPr anchor="ctr"/>
          <a:lstStyle/>
          <a:p>
            <a:r>
              <a:t>Texto do Título</a:t>
            </a:r>
          </a:p>
        </p:txBody>
      </p:sp>
      <p:sp>
        <p:nvSpPr>
          <p:cNvPr id="67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2244655" y="16674583"/>
            <a:ext cx="13586077" cy="12354045"/>
          </a:xfrm>
          <a:prstGeom prst="rect">
            <a:avLst/>
          </a:prstGeom>
        </p:spPr>
        <p:txBody>
          <a:bodyPr anchor="ctr"/>
          <a:lstStyle>
            <a:lvl1pPr marL="1750956" indent="-1750956" algn="l">
              <a:spcBef>
                <a:spcPts val="14175"/>
              </a:spcBef>
              <a:buSzPct val="125000"/>
              <a:buChar char="•"/>
              <a:defRPr sz="11900"/>
            </a:lvl1pPr>
            <a:lvl2pPr marL="3335154" indent="-1750956" algn="l">
              <a:spcBef>
                <a:spcPts val="14175"/>
              </a:spcBef>
              <a:buSzPct val="125000"/>
              <a:buChar char="•"/>
              <a:defRPr sz="11900"/>
            </a:lvl2pPr>
            <a:lvl3pPr marL="4919352" indent="-1750956" algn="l">
              <a:spcBef>
                <a:spcPts val="14175"/>
              </a:spcBef>
              <a:buSzPct val="125000"/>
              <a:buChar char="•"/>
              <a:defRPr sz="11900"/>
            </a:lvl3pPr>
            <a:lvl4pPr marL="6503550" indent="-1750956" algn="l">
              <a:spcBef>
                <a:spcPts val="14175"/>
              </a:spcBef>
              <a:buSzPct val="125000"/>
              <a:buChar char="•"/>
              <a:defRPr sz="11900"/>
            </a:lvl4pPr>
            <a:lvl5pPr marL="8087748" indent="-1750956" algn="l">
              <a:spcBef>
                <a:spcPts val="14175"/>
              </a:spcBef>
              <a:buSzPct val="125000"/>
              <a:buChar char="•"/>
              <a:defRPr sz="119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2244654" y="14851856"/>
            <a:ext cx="27914742" cy="13501688"/>
          </a:xfrm>
          <a:prstGeom prst="rect">
            <a:avLst/>
          </a:prstGeom>
        </p:spPr>
        <p:txBody>
          <a:bodyPr anchor="ctr"/>
          <a:lstStyle>
            <a:lvl1pPr marL="1950242" indent="-1950242" algn="l">
              <a:spcBef>
                <a:spcPts val="18428"/>
              </a:spcBef>
              <a:buSzPct val="125000"/>
              <a:buChar char="•"/>
              <a:defRPr sz="14700"/>
            </a:lvl1pPr>
            <a:lvl2pPr marL="3750467" indent="-1950242" algn="l">
              <a:spcBef>
                <a:spcPts val="18428"/>
              </a:spcBef>
              <a:buSzPct val="125000"/>
              <a:buChar char="•"/>
              <a:defRPr sz="14700"/>
            </a:lvl2pPr>
            <a:lvl3pPr marL="5550692" indent="-1950242" algn="l">
              <a:spcBef>
                <a:spcPts val="18428"/>
              </a:spcBef>
              <a:buSzPct val="125000"/>
              <a:buChar char="•"/>
              <a:defRPr sz="14700"/>
            </a:lvl3pPr>
            <a:lvl4pPr marL="7350917" indent="-1950242" algn="l">
              <a:spcBef>
                <a:spcPts val="18428"/>
              </a:spcBef>
              <a:buSzPct val="125000"/>
              <a:buChar char="•"/>
              <a:defRPr sz="14700"/>
            </a:lvl4pPr>
            <a:lvl5pPr marL="9151142" indent="-1950242" algn="l">
              <a:spcBef>
                <a:spcPts val="18428"/>
              </a:spcBef>
              <a:buSzPct val="125000"/>
              <a:buChar char="•"/>
              <a:defRPr sz="147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m de perto de uma flor laranja rodeada por grandes folhas tropicais"/>
          <p:cNvSpPr>
            <a:spLocks noGrp="1"/>
          </p:cNvSpPr>
          <p:nvPr>
            <p:ph type="pic" sz="quarter" idx="21"/>
          </p:nvPr>
        </p:nvSpPr>
        <p:spPr>
          <a:xfrm>
            <a:off x="20321801" y="21619577"/>
            <a:ext cx="11084737" cy="7375298"/>
          </a:xfrm>
          <a:prstGeom prst="rect">
            <a:avLst/>
          </a:prstGeom>
        </p:spPr>
        <p:txBody>
          <a:bodyPr lIns="259230" tIns="129613" rIns="259230" bIns="129613">
            <a:noAutofit/>
          </a:bodyPr>
          <a:lstStyle/>
          <a:p>
            <a:endParaRPr/>
          </a:p>
        </p:txBody>
      </p:sp>
      <p:sp>
        <p:nvSpPr>
          <p:cNvPr id="84" name="Imagem de perto de uma rã de olhos vermelhos sobre uma folha"/>
          <p:cNvSpPr>
            <a:spLocks noGrp="1"/>
          </p:cNvSpPr>
          <p:nvPr>
            <p:ph type="pic" sz="quarter" idx="22"/>
          </p:nvPr>
        </p:nvSpPr>
        <p:spPr>
          <a:xfrm>
            <a:off x="19746217" y="13754843"/>
            <a:ext cx="11062947" cy="7375301"/>
          </a:xfrm>
          <a:prstGeom prst="rect">
            <a:avLst/>
          </a:prstGeom>
        </p:spPr>
        <p:txBody>
          <a:bodyPr lIns="259230" tIns="129613" rIns="259230" bIns="129613">
            <a:noAutofit/>
          </a:bodyPr>
          <a:lstStyle/>
          <a:p>
            <a:endParaRPr/>
          </a:p>
        </p:txBody>
      </p:sp>
      <p:sp>
        <p:nvSpPr>
          <p:cNvPr id="85" name="Rio correndo por uma floresta tropical"/>
          <p:cNvSpPr>
            <a:spLocks noGrp="1"/>
          </p:cNvSpPr>
          <p:nvPr>
            <p:ph type="pic" sz="half" idx="23"/>
          </p:nvPr>
        </p:nvSpPr>
        <p:spPr>
          <a:xfrm>
            <a:off x="865433" y="13754843"/>
            <a:ext cx="20310640" cy="15240033"/>
          </a:xfrm>
          <a:prstGeom prst="rect">
            <a:avLst/>
          </a:prstGeom>
        </p:spPr>
        <p:txBody>
          <a:bodyPr lIns="259230" tIns="129613" rIns="259230" bIns="129613">
            <a:noAutofit/>
          </a:bodyPr>
          <a:lstStyle/>
          <a:p>
            <a:endParaRPr/>
          </a:p>
        </p:txBody>
      </p:sp>
      <p:sp>
        <p:nvSpPr>
          <p:cNvPr id="8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aime Silveira"/>
          <p:cNvSpPr txBox="1">
            <a:spLocks noGrp="1"/>
          </p:cNvSpPr>
          <p:nvPr>
            <p:ph type="body" sz="quarter" idx="21"/>
          </p:nvPr>
        </p:nvSpPr>
        <p:spPr>
          <a:xfrm>
            <a:off x="3172897" y="24387421"/>
            <a:ext cx="26075136" cy="161366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9600" i="1"/>
            </a:lvl1pPr>
          </a:lstStyle>
          <a:p>
            <a:r>
              <a:t>–Jaime Silveira</a:t>
            </a:r>
          </a:p>
        </p:txBody>
      </p:sp>
      <p:sp>
        <p:nvSpPr>
          <p:cNvPr id="94" name="“Digite uma citação aqui.”"/>
          <p:cNvSpPr txBox="1">
            <a:spLocks noGrp="1"/>
          </p:cNvSpPr>
          <p:nvPr>
            <p:ph type="body" sz="quarter" idx="22"/>
          </p:nvPr>
        </p:nvSpPr>
        <p:spPr>
          <a:xfrm>
            <a:off x="3172897" y="19920763"/>
            <a:ext cx="26075136" cy="2385000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147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“Digite uma citação aqui.” </a:t>
            </a:r>
          </a:p>
        </p:txBody>
      </p:sp>
      <p:sp>
        <p:nvSpPr>
          <p:cNvPr id="9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io correndo por uma floresta tropical"/>
          <p:cNvSpPr>
            <a:spLocks noGrp="1"/>
          </p:cNvSpPr>
          <p:nvPr>
            <p:ph type="pic" idx="21"/>
          </p:nvPr>
        </p:nvSpPr>
        <p:spPr>
          <a:xfrm>
            <a:off x="0" y="9445554"/>
            <a:ext cx="32404050" cy="24314292"/>
          </a:xfrm>
          <a:prstGeom prst="rect">
            <a:avLst/>
          </a:prstGeom>
        </p:spPr>
        <p:txBody>
          <a:bodyPr lIns="259230" tIns="129613" rIns="259230" bIns="129613">
            <a:noAutofit/>
          </a:bodyPr>
          <a:lstStyle/>
          <a:p>
            <a:endParaRPr/>
          </a:p>
        </p:txBody>
      </p:sp>
      <p:sp>
        <p:nvSpPr>
          <p:cNvPr id="10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2362794" y="15543817"/>
            <a:ext cx="27678462" cy="61770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507" tIns="67507" rIns="67507" bIns="67507" anchor="b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2362794" y="21889612"/>
            <a:ext cx="27678462" cy="21096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507" tIns="67507" rIns="67507" bIns="67507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5587594" y="29872483"/>
            <a:ext cx="1641553" cy="1275106"/>
          </a:xfrm>
          <a:prstGeom prst="rect">
            <a:avLst/>
          </a:prstGeom>
          <a:ln w="3175">
            <a:miter lim="400000"/>
          </a:ln>
        </p:spPr>
        <p:txBody>
          <a:bodyPr wrap="none" lIns="67507" tIns="67507" rIns="67507" bIns="67507">
            <a:spAutoFit/>
          </a:bodyPr>
          <a:lstStyle>
            <a:lvl1pPr>
              <a:defRPr sz="7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648081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296162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944243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2592324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3240405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3888486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4536567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5184648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ERATOCONJUNTIVITE VERNAL"/>
          <p:cNvSpPr txBox="1"/>
          <p:nvPr/>
        </p:nvSpPr>
        <p:spPr>
          <a:xfrm>
            <a:off x="771417" y="7941664"/>
            <a:ext cx="30784063" cy="47529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7507" tIns="67507" rIns="67507" bIns="67507" anchor="ctr">
            <a:spAutoFit/>
          </a:bodyPr>
          <a:lstStyle>
            <a:lvl1pPr>
              <a:defRPr sz="4500">
                <a:solidFill>
                  <a:srgbClr val="A1E1C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 lang="pt-BR" sz="15000" dirty="0" err="1">
                <a:solidFill>
                  <a:schemeClr val="accent1">
                    <a:lumMod val="75000"/>
                  </a:schemeClr>
                </a:solidFill>
              </a:rPr>
              <a:t>Subluxação</a:t>
            </a:r>
            <a:r>
              <a:rPr lang="pt-BR" sz="15000" dirty="0">
                <a:solidFill>
                  <a:schemeClr val="accent1">
                    <a:lumMod val="75000"/>
                  </a:schemeClr>
                </a:solidFill>
              </a:rPr>
              <a:t> de cristalino por Síndrome de Marfan  </a:t>
            </a:r>
            <a:endParaRPr sz="15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1" name="Dayana C. Borges…"/>
          <p:cNvSpPr txBox="1"/>
          <p:nvPr/>
        </p:nvSpPr>
        <p:spPr>
          <a:xfrm>
            <a:off x="914293" y="29103690"/>
            <a:ext cx="30289712" cy="39835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7507" tIns="67507" rIns="67507" bIns="67507" anchor="ctr">
            <a:spAutoFit/>
          </a:bodyPr>
          <a:lstStyle/>
          <a:p>
            <a:pP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pt-BR" sz="5000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Ana Carolina Araújo Lemos Cavalcanti ¹, </a:t>
            </a:r>
            <a:r>
              <a:rPr lang="pt-BR" sz="5000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Stela</a:t>
            </a:r>
            <a:r>
              <a:rPr lang="pt-BR" sz="5000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Souza Peña¹, </a:t>
            </a:r>
            <a:r>
              <a:rPr lang="pt-BR" sz="5000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Jaqueline</a:t>
            </a:r>
            <a:r>
              <a:rPr lang="pt-BR" sz="5000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Azevedo Leão¹, Isabela Rosa </a:t>
            </a:r>
            <a:r>
              <a:rPr lang="pt-BR" sz="5000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Bruzadin</a:t>
            </a:r>
            <a:r>
              <a:rPr lang="pt-BR" sz="5000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¹, Maria Olívia Cardoso Costa¹, Ana Carolina Ferrari </a:t>
            </a:r>
            <a:r>
              <a:rPr lang="pt-BR" sz="5000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Nassar</a:t>
            </a:r>
            <a:r>
              <a:rPr lang="pt-BR" sz="5000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¹, Vagner </a:t>
            </a:r>
            <a:r>
              <a:rPr lang="pt-BR" sz="5000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Loduca</a:t>
            </a:r>
            <a:r>
              <a:rPr lang="pt-BR" sz="5000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Lima¹, </a:t>
            </a:r>
            <a:r>
              <a:rPr lang="pt-BR" sz="5000" i="1">
                <a:solidFill>
                  <a:schemeClr val="bg1">
                    <a:lumMod val="85000"/>
                    <a:lumOff val="15000"/>
                  </a:schemeClr>
                </a:solidFill>
              </a:rPr>
              <a:t>Nadia </a:t>
            </a:r>
            <a:r>
              <a:rPr lang="pt-BR" sz="5000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L</a:t>
            </a:r>
            <a:r>
              <a:rPr lang="pt-BR" sz="5000" i="1">
                <a:solidFill>
                  <a:schemeClr val="bg1">
                    <a:lumMod val="85000"/>
                    <a:lumOff val="15000"/>
                  </a:schemeClr>
                </a:solidFill>
              </a:rPr>
              <a:t>una </a:t>
            </a:r>
            <a:r>
              <a:rPr lang="pt-BR" sz="5000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Zanardo¹ </a:t>
            </a:r>
          </a:p>
          <a:p>
            <a:pPr>
              <a:defRPr sz="3500" b="0">
                <a:latin typeface="Arial"/>
                <a:ea typeface="Arial"/>
                <a:cs typeface="Arial"/>
                <a:sym typeface="Arial"/>
              </a:defRPr>
            </a:pPr>
            <a:endParaRPr lang="pt-BR" sz="5000" i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pt-BR" sz="5000" i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¹Instituição: Centro Universitário da Faculdade de Medicina do ABC</a:t>
            </a:r>
          </a:p>
        </p:txBody>
      </p:sp>
      <p:sp>
        <p:nvSpPr>
          <p:cNvPr id="2050" name="AutoShape 2" descr="Disciplina de Oftalmologia da Faculdade de Medicina do ABC"/>
          <p:cNvSpPr>
            <a:spLocks noChangeAspect="1" noChangeArrowheads="1"/>
          </p:cNvSpPr>
          <p:nvPr/>
        </p:nvSpPr>
        <p:spPr bwMode="auto">
          <a:xfrm>
            <a:off x="441055" y="-409551"/>
            <a:ext cx="864108" cy="864111"/>
          </a:xfrm>
          <a:prstGeom prst="rect">
            <a:avLst/>
          </a:prstGeom>
          <a:noFill/>
        </p:spPr>
        <p:txBody>
          <a:bodyPr vert="horz" wrap="square" lIns="259232" tIns="129616" rIns="259232" bIns="129616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2" name="AutoShape 4" descr="Disciplina de Oftalmologia da Faculdade de Medicina do ABC"/>
          <p:cNvSpPr>
            <a:spLocks noChangeAspect="1" noChangeArrowheads="1"/>
          </p:cNvSpPr>
          <p:nvPr/>
        </p:nvSpPr>
        <p:spPr bwMode="auto">
          <a:xfrm>
            <a:off x="441055" y="-409551"/>
            <a:ext cx="864108" cy="864111"/>
          </a:xfrm>
          <a:prstGeom prst="rect">
            <a:avLst/>
          </a:prstGeom>
          <a:noFill/>
        </p:spPr>
        <p:txBody>
          <a:bodyPr vert="horz" wrap="square" lIns="259232" tIns="129616" rIns="259232" bIns="129616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479"/>
          <a:stretch/>
        </p:blipFill>
        <p:spPr>
          <a:xfrm>
            <a:off x="0" y="0"/>
            <a:ext cx="32404050" cy="41718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15481" y="33961474"/>
            <a:ext cx="11430080" cy="855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1271483" y="18391657"/>
            <a:ext cx="29146704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pt-BR" sz="6600" b="0" dirty="0" err="1">
                <a:solidFill>
                  <a:schemeClr val="bg1">
                    <a:lumMod val="85000"/>
                    <a:lumOff val="15000"/>
                  </a:schemeClr>
                </a:solidFill>
                <a:sym typeface="Arial"/>
              </a:rPr>
              <a:t>Subluxação</a:t>
            </a:r>
            <a:r>
              <a:rPr lang="pt-BR" sz="6600" b="0" dirty="0">
                <a:solidFill>
                  <a:schemeClr val="bg1">
                    <a:lumMod val="85000"/>
                    <a:lumOff val="15000"/>
                  </a:schemeClr>
                </a:solidFill>
                <a:sym typeface="Arial"/>
              </a:rPr>
              <a:t> de cristalino temporal superior por Síndrome De Marfan. M</a:t>
            </a:r>
            <a:r>
              <a:rPr lang="pt-BR" sz="6600" b="0" i="0" u="none" strike="noStrike" dirty="0">
                <a:solidFill>
                  <a:srgbClr val="403D39"/>
                </a:solidFill>
                <a:effectLst/>
                <a:latin typeface="Arial" panose="020B0604020202020204" pitchFamily="34" charset="0"/>
              </a:rPr>
              <a:t>anifestação ocular mais encontrada na síndrome. É o deslocamento do cristalino da sua posição normal no eixo visual. De 60 a 80% dos pacientes acometidos apresentam </a:t>
            </a:r>
            <a:r>
              <a:rPr lang="pt-BR" sz="6600" b="0" i="0" u="none" strike="noStrike" dirty="0" err="1">
                <a:solidFill>
                  <a:srgbClr val="403D39"/>
                </a:solidFill>
                <a:effectLst/>
                <a:latin typeface="Arial" panose="020B0604020202020204" pitchFamily="34" charset="0"/>
              </a:rPr>
              <a:t>subluxação</a:t>
            </a:r>
            <a:r>
              <a:rPr lang="pt-BR" sz="6600" b="0" i="0" u="none" strike="noStrike" dirty="0">
                <a:solidFill>
                  <a:srgbClr val="403D39"/>
                </a:solidFill>
                <a:effectLst/>
                <a:latin typeface="Arial" panose="020B0604020202020204" pitchFamily="34" charset="0"/>
              </a:rPr>
              <a:t> do cristalino. </a:t>
            </a:r>
            <a:r>
              <a:rPr lang="pt-BR" sz="6600" b="0">
                <a:solidFill>
                  <a:srgbClr val="403D39"/>
                </a:solidFill>
                <a:latin typeface="Arial" panose="020B0604020202020204" pitchFamily="34" charset="0"/>
              </a:rPr>
              <a:t>U</a:t>
            </a:r>
            <a:r>
              <a:rPr lang="pt-BR" sz="6600" b="0" i="0" u="none" strike="noStrike">
                <a:solidFill>
                  <a:srgbClr val="403D39"/>
                </a:solidFill>
                <a:effectLst/>
                <a:latin typeface="Arial" panose="020B0604020202020204" pitchFamily="34" charset="0"/>
              </a:rPr>
              <a:t>sualmente </a:t>
            </a:r>
            <a:r>
              <a:rPr lang="pt-BR" sz="6600" b="0" i="0" u="none" strike="noStrike" dirty="0">
                <a:solidFill>
                  <a:srgbClr val="403D39"/>
                </a:solidFill>
                <a:effectLst/>
                <a:latin typeface="Arial" panose="020B0604020202020204" pitchFamily="34" charset="0"/>
              </a:rPr>
              <a:t>bilateral e o cristalino pode estar deslocado em qualquer direção, sendo em 77% dos casos deslocado para cima, nasal superior ou temporal superior</a:t>
            </a:r>
            <a:r>
              <a:rPr lang="pt-BR" sz="4800" b="0" baseline="30000" dirty="0">
                <a:solidFill>
                  <a:srgbClr val="403D39"/>
                </a:solidFill>
                <a:latin typeface="Arial" panose="020B0604020202020204" pitchFamily="34" charset="0"/>
              </a:rPr>
              <a:t>.</a:t>
            </a:r>
            <a:endParaRPr lang="pt-BR" sz="8000" b="0" dirty="0">
              <a:solidFill>
                <a:schemeClr val="bg1">
                  <a:lumMod val="85000"/>
                  <a:lumOff val="15000"/>
                </a:schemeClr>
              </a:solidFill>
              <a:sym typeface="Arial"/>
            </a:endParaRPr>
          </a:p>
          <a:p>
            <a:pPr algn="just">
              <a:defRPr sz="3500" b="0">
                <a:latin typeface="Arial"/>
                <a:ea typeface="Arial"/>
                <a:cs typeface="Arial"/>
                <a:sym typeface="Arial"/>
              </a:defRPr>
            </a:pPr>
            <a:endParaRPr lang="pt-BR" sz="8000" b="0" dirty="0">
              <a:solidFill>
                <a:schemeClr val="bg1">
                  <a:lumMod val="85000"/>
                  <a:lumOff val="15000"/>
                </a:schemeClr>
              </a:solidFill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isciplina de Oftalmologia da Faculdade de Medicina do ABC"/>
          <p:cNvSpPr>
            <a:spLocks noChangeAspect="1" noChangeArrowheads="1"/>
          </p:cNvSpPr>
          <p:nvPr/>
        </p:nvSpPr>
        <p:spPr bwMode="auto">
          <a:xfrm>
            <a:off x="441055" y="-409551"/>
            <a:ext cx="864108" cy="864111"/>
          </a:xfrm>
          <a:prstGeom prst="rect">
            <a:avLst/>
          </a:prstGeom>
          <a:noFill/>
        </p:spPr>
        <p:txBody>
          <a:bodyPr vert="horz" wrap="square" lIns="259232" tIns="129616" rIns="259232" bIns="129616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2" name="AutoShape 4" descr="Disciplina de Oftalmologia da Faculdade de Medicina do ABC"/>
          <p:cNvSpPr>
            <a:spLocks noChangeAspect="1" noChangeArrowheads="1"/>
          </p:cNvSpPr>
          <p:nvPr/>
        </p:nvSpPr>
        <p:spPr bwMode="auto">
          <a:xfrm>
            <a:off x="441055" y="-409551"/>
            <a:ext cx="864108" cy="864111"/>
          </a:xfrm>
          <a:prstGeom prst="rect">
            <a:avLst/>
          </a:prstGeom>
          <a:noFill/>
        </p:spPr>
        <p:txBody>
          <a:bodyPr vert="horz" wrap="square" lIns="259232" tIns="129616" rIns="259232" bIns="129616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8306065-08A9-FE70-E508-8865510AD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18" y="10915981"/>
            <a:ext cx="30583814" cy="213734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3812" tIns="23812" rIns="23812" bIns="23812" numCol="1" spcCol="38100" rtlCol="0" anchor="ctr">
        <a:spAutoFit/>
      </a:bodyPr>
      <a:lstStyle>
        <a:defPPr marL="0" marR="0" indent="0" algn="ctr" defTabSz="9172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3812" tIns="23812" rIns="23812" bIns="23812" numCol="1" spcCol="38100" rtlCol="0" anchor="ctr">
        <a:spAutoFit/>
      </a:bodyPr>
      <a:lstStyle>
        <a:defPPr marL="0" marR="0" indent="0" algn="ctr" defTabSz="9172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3812" tIns="23812" rIns="23812" bIns="23812" numCol="1" spcCol="38100" rtlCol="0" anchor="ctr">
        <a:spAutoFit/>
      </a:bodyPr>
      <a:lstStyle>
        <a:defPPr marL="0" marR="0" indent="0" algn="ctr" defTabSz="9172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3812" tIns="23812" rIns="23812" bIns="23812" numCol="1" spcCol="38100" rtlCol="0" anchor="ctr">
        <a:spAutoFit/>
      </a:bodyPr>
      <a:lstStyle>
        <a:defPPr marL="0" marR="0" indent="0" algn="ctr" defTabSz="9172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83</Words>
  <Application>Microsoft Office PowerPoint</Application>
  <PresentationFormat>Personalizar</PresentationFormat>
  <Paragraphs>7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3" baseType="lpstr">
      <vt:lpstr>Black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emilio</dc:creator>
  <cp:lastModifiedBy>Carol Araújo R2</cp:lastModifiedBy>
  <cp:revision>38</cp:revision>
  <dcterms:modified xsi:type="dcterms:W3CDTF">2024-01-31T23:32:47Z</dcterms:modified>
</cp:coreProperties>
</file>