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43500" cy="9144000" type="screen16x9"/>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2842" y="62"/>
      </p:cViewPr>
      <p:guideLst>
        <p:guide orient="horz" pos="2880"/>
        <p:guide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85763" y="2840568"/>
            <a:ext cx="4371975" cy="1960033"/>
          </a:xfrm>
        </p:spPr>
        <p:txBody>
          <a:bodyPr/>
          <a:lstStyle/>
          <a:p>
            <a:r>
              <a:rPr lang="pt-BR"/>
              <a:t>Clique para editar o título mestre</a:t>
            </a:r>
          </a:p>
        </p:txBody>
      </p:sp>
      <p:sp>
        <p:nvSpPr>
          <p:cNvPr id="3" name="Subtítulo 2"/>
          <p:cNvSpPr>
            <a:spLocks noGrp="1"/>
          </p:cNvSpPr>
          <p:nvPr>
            <p:ph type="subTitle" idx="1"/>
          </p:nvPr>
        </p:nvSpPr>
        <p:spPr>
          <a:xfrm>
            <a:off x="771525" y="5181600"/>
            <a:ext cx="360045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17/01/2024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7110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17/01/2024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05600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366185"/>
            <a:ext cx="1157288" cy="7802033"/>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257175" y="366185"/>
            <a:ext cx="3386138" cy="7802033"/>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17/01/2024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388688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17/01/2024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863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406301" y="5875867"/>
            <a:ext cx="4371975" cy="1816100"/>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406301" y="3875618"/>
            <a:ext cx="4371975"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17/01/2024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3931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257175"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2614612"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6321BFB-67ED-4A23-9D37-EAD255324F57}" type="datetimeFigureOut">
              <a:rPr lang="pt-BR" smtClean="0"/>
              <a:t>17/01/2024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21270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257175" y="2046817"/>
            <a:ext cx="2272606"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257175" y="2899833"/>
            <a:ext cx="2272606"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2612827" y="2046817"/>
            <a:ext cx="2273498"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2612827" y="2899833"/>
            <a:ext cx="2273498"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6321BFB-67ED-4A23-9D37-EAD255324F57}" type="datetimeFigureOut">
              <a:rPr lang="pt-BR" smtClean="0"/>
              <a:t>17/01/2024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46626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6321BFB-67ED-4A23-9D37-EAD255324F57}" type="datetimeFigureOut">
              <a:rPr lang="pt-BR" smtClean="0"/>
              <a:t>17/01/2024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632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6321BFB-67ED-4A23-9D37-EAD255324F57}" type="datetimeFigureOut">
              <a:rPr lang="pt-BR" smtClean="0"/>
              <a:t>17/01/2024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82267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57175" y="364067"/>
            <a:ext cx="1692176" cy="154940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2010966" y="364067"/>
            <a:ext cx="2875359"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257175" y="1913467"/>
            <a:ext cx="1692176"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17/01/2024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4548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008162" y="6400800"/>
            <a:ext cx="3086100" cy="755651"/>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008162" y="817033"/>
            <a:ext cx="30861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008162" y="7156451"/>
            <a:ext cx="30861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17/01/2024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540284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257175" y="366184"/>
            <a:ext cx="4629150" cy="1524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257175" y="2133601"/>
            <a:ext cx="4629150" cy="6034617"/>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257175" y="8475134"/>
            <a:ext cx="120015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6321BFB-67ED-4A23-9D37-EAD255324F57}" type="datetimeFigureOut">
              <a:rPr lang="pt-BR" smtClean="0"/>
              <a:t>17/01/2024</a:t>
            </a:fld>
            <a:endParaRPr lang="pt-BR"/>
          </a:p>
        </p:txBody>
      </p:sp>
      <p:sp>
        <p:nvSpPr>
          <p:cNvPr id="5" name="Espaço Reservado para Rodapé 4"/>
          <p:cNvSpPr>
            <a:spLocks noGrp="1"/>
          </p:cNvSpPr>
          <p:nvPr>
            <p:ph type="ftr" sz="quarter" idx="3"/>
          </p:nvPr>
        </p:nvSpPr>
        <p:spPr>
          <a:xfrm>
            <a:off x="1757363" y="8475134"/>
            <a:ext cx="1628775"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3686175" y="8475134"/>
            <a:ext cx="120015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4C0C279-9013-4432-9609-5078629E0928}" type="slidenum">
              <a:rPr lang="pt-BR" smtClean="0"/>
              <a:t>‹nº›</a:t>
            </a:fld>
            <a:endParaRPr lang="pt-BR"/>
          </a:p>
        </p:txBody>
      </p:sp>
    </p:spTree>
    <p:extLst>
      <p:ext uri="{BB962C8B-B14F-4D97-AF65-F5344CB8AC3E}">
        <p14:creationId xmlns:p14="http://schemas.microsoft.com/office/powerpoint/2010/main" val="2371981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DBA36AF8-1894-714D-AA7D-98A010FA418A}"/>
              </a:ext>
            </a:extLst>
          </p:cNvPr>
          <p:cNvPicPr>
            <a:picLocks noChangeAspect="1"/>
          </p:cNvPicPr>
          <p:nvPr/>
        </p:nvPicPr>
        <p:blipFill rotWithShape="1">
          <a:blip r:embed="rId2"/>
          <a:srcRect b="77479"/>
          <a:stretch/>
        </p:blipFill>
        <p:spPr>
          <a:xfrm>
            <a:off x="-377" y="-16728"/>
            <a:ext cx="5143499" cy="659106"/>
          </a:xfrm>
          <a:prstGeom prst="rect">
            <a:avLst/>
          </a:prstGeom>
        </p:spPr>
      </p:pic>
      <p:sp>
        <p:nvSpPr>
          <p:cNvPr id="8" name="CaixaDeTexto 7">
            <a:extLst>
              <a:ext uri="{FF2B5EF4-FFF2-40B4-BE49-F238E27FC236}">
                <a16:creationId xmlns:a16="http://schemas.microsoft.com/office/drawing/2014/main" id="{03DCFAD5-4240-E08C-5276-543D1EB3A6B9}"/>
              </a:ext>
            </a:extLst>
          </p:cNvPr>
          <p:cNvSpPr txBox="1"/>
          <p:nvPr/>
        </p:nvSpPr>
        <p:spPr>
          <a:xfrm>
            <a:off x="68434" y="1804009"/>
            <a:ext cx="5052038" cy="1231106"/>
          </a:xfrm>
          <a:prstGeom prst="rect">
            <a:avLst/>
          </a:prstGeom>
          <a:noFill/>
          <a:ln>
            <a:solidFill>
              <a:schemeClr val="tx1"/>
            </a:solidFill>
          </a:ln>
        </p:spPr>
        <p:txBody>
          <a:bodyPr wrap="square" numCol="1" rtlCol="0">
            <a:spAutoFit/>
          </a:bodyPr>
          <a:lstStyle/>
          <a:p>
            <a:pPr lvl="0" algn="just">
              <a:spcBef>
                <a:spcPts val="600"/>
              </a:spcBef>
              <a:spcAft>
                <a:spcPts val="600"/>
              </a:spcAft>
            </a:pPr>
            <a:r>
              <a:rPr lang="pt-BR" sz="1400" b="1" dirty="0">
                <a:latin typeface="Arial" panose="020B0604020202020204" pitchFamily="34" charset="0"/>
                <a:cs typeface="Arial" panose="020B0604020202020204" pitchFamily="34" charset="0"/>
              </a:rPr>
              <a:t>Introdução</a:t>
            </a:r>
            <a:r>
              <a:rPr lang="pt-BR" sz="1200" dirty="0">
                <a:latin typeface="Arial" panose="020B0604020202020204" pitchFamily="34" charset="0"/>
                <a:cs typeface="Arial" panose="020B0604020202020204" pitchFamily="34" charset="0"/>
              </a:rPr>
              <a:t>: A córnea cumpre funções fisiológicas essenciais e, a </a:t>
            </a:r>
            <a:r>
              <a:rPr lang="pt-BR" sz="1200" dirty="0" err="1">
                <a:latin typeface="Arial" panose="020B0604020202020204" pitchFamily="34" charset="0"/>
                <a:cs typeface="Arial" panose="020B0604020202020204" pitchFamily="34" charset="0"/>
              </a:rPr>
              <a:t>ceratoplastia</a:t>
            </a:r>
            <a:r>
              <a:rPr lang="pt-BR" sz="1200" dirty="0">
                <a:latin typeface="Arial" panose="020B0604020202020204" pitchFamily="34" charset="0"/>
                <a:cs typeface="Arial" panose="020B0604020202020204" pitchFamily="34" charset="0"/>
              </a:rPr>
              <a:t> acaba sendo tratamento de condições graves que afetam esse órgão, ao exemplo de certos afinamentos, distorções, fibroses e edemas. Objetiva-se, avaliar os aspectos numéricos e de permanência média nos hospitais relacionados aos transplantes de córnea (em cirurgias combinadas) realizados </a:t>
            </a:r>
            <a:r>
              <a:rPr lang="pt-BR" sz="1200">
                <a:latin typeface="Arial" panose="020B0604020202020204" pitchFamily="34" charset="0"/>
                <a:cs typeface="Arial" panose="020B0604020202020204" pitchFamily="34" charset="0"/>
              </a:rPr>
              <a:t>pelo Sistema </a:t>
            </a:r>
            <a:r>
              <a:rPr lang="pt-BR" sz="1200" dirty="0">
                <a:latin typeface="Arial" panose="020B0604020202020204" pitchFamily="34" charset="0"/>
                <a:cs typeface="Arial" panose="020B0604020202020204" pitchFamily="34" charset="0"/>
              </a:rPr>
              <a:t>Único de Saúde (SUS).</a:t>
            </a:r>
          </a:p>
        </p:txBody>
      </p:sp>
      <p:sp>
        <p:nvSpPr>
          <p:cNvPr id="10" name="Retângulo 9"/>
          <p:cNvSpPr/>
          <p:nvPr/>
        </p:nvSpPr>
        <p:spPr>
          <a:xfrm>
            <a:off x="0" y="533334"/>
            <a:ext cx="5020021" cy="738664"/>
          </a:xfrm>
          <a:prstGeom prst="rect">
            <a:avLst/>
          </a:prstGeom>
        </p:spPr>
        <p:txBody>
          <a:bodyPr wrap="square">
            <a:spAutoFit/>
          </a:bodyPr>
          <a:lstStyle/>
          <a:p>
            <a:pPr algn="ctr">
              <a:defRPr/>
            </a:pPr>
            <a:r>
              <a:rPr lang="pt-BR" sz="1400" b="1" dirty="0">
                <a:latin typeface="Arial" panose="020B0604020202020204" pitchFamily="34" charset="0"/>
                <a:ea typeface="Geneva" panose="020B0503030404040204" pitchFamily="124" charset="-128"/>
                <a:cs typeface="Arial" panose="020B0604020202020204" pitchFamily="34" charset="0"/>
              </a:rPr>
              <a:t>Aspectos relacionados aos transplantes de córnea (em cirurgias combinadas) realizados pelo SUS em um período de 10 anos.</a:t>
            </a:r>
            <a:endParaRPr lang="en-US" sz="1400" dirty="0">
              <a:latin typeface="Arial" panose="020B0604020202020204" pitchFamily="34" charset="0"/>
              <a:ea typeface="Geneva" panose="020B0503030404040204" pitchFamily="124" charset="-128"/>
              <a:cs typeface="Arial" panose="020B0604020202020204" pitchFamily="34" charset="0"/>
            </a:endParaRPr>
          </a:p>
        </p:txBody>
      </p:sp>
      <p:sp>
        <p:nvSpPr>
          <p:cNvPr id="11" name="Retângulo 10"/>
          <p:cNvSpPr/>
          <p:nvPr/>
        </p:nvSpPr>
        <p:spPr>
          <a:xfrm>
            <a:off x="120447" y="1191117"/>
            <a:ext cx="4948013" cy="646331"/>
          </a:xfrm>
          <a:prstGeom prst="rect">
            <a:avLst/>
          </a:prstGeom>
        </p:spPr>
        <p:txBody>
          <a:bodyPr wrap="square">
            <a:spAutoFit/>
          </a:bodyPr>
          <a:lstStyle/>
          <a:p>
            <a:pPr algn="ctr"/>
            <a:r>
              <a:rPr lang="pt-BR" altLang="pt-BR" sz="1200" b="1" dirty="0">
                <a:latin typeface="Arial" panose="020B0604020202020204" pitchFamily="34" charset="0"/>
                <a:ea typeface="Geneva" pitchFamily="34" charset="0"/>
                <a:cs typeface="Arial" panose="020B0604020202020204" pitchFamily="34" charset="0"/>
              </a:rPr>
              <a:t>Matheus </a:t>
            </a:r>
            <a:r>
              <a:rPr lang="pt-BR" altLang="pt-BR" sz="1200" b="1" dirty="0" err="1">
                <a:latin typeface="Arial" panose="020B0604020202020204" pitchFamily="34" charset="0"/>
                <a:ea typeface="Geneva" pitchFamily="34" charset="0"/>
                <a:cs typeface="Arial" panose="020B0604020202020204" pitchFamily="34" charset="0"/>
              </a:rPr>
              <a:t>Mizerani</a:t>
            </a:r>
            <a:r>
              <a:rPr lang="pt-BR" altLang="pt-BR" sz="1200" b="1" dirty="0">
                <a:latin typeface="Arial" panose="020B0604020202020204" pitchFamily="34" charset="0"/>
                <a:ea typeface="Geneva" pitchFamily="34" charset="0"/>
                <a:cs typeface="Arial" panose="020B0604020202020204" pitchFamily="34" charset="0"/>
              </a:rPr>
              <a:t>, </a:t>
            </a:r>
            <a:r>
              <a:rPr lang="pt-BR" altLang="pt-BR" sz="1200" b="1" dirty="0" err="1">
                <a:latin typeface="Arial" panose="020B0604020202020204" pitchFamily="34" charset="0"/>
                <a:ea typeface="Geneva" pitchFamily="34" charset="0"/>
                <a:cs typeface="Arial" panose="020B0604020202020204" pitchFamily="34" charset="0"/>
              </a:rPr>
              <a:t>Gabryella</a:t>
            </a:r>
            <a:r>
              <a:rPr lang="pt-BR" altLang="pt-BR" sz="1200" b="1" dirty="0">
                <a:latin typeface="Arial" panose="020B0604020202020204" pitchFamily="34" charset="0"/>
                <a:ea typeface="Geneva" pitchFamily="34" charset="0"/>
                <a:cs typeface="Arial" panose="020B0604020202020204" pitchFamily="34" charset="0"/>
              </a:rPr>
              <a:t> </a:t>
            </a:r>
            <a:r>
              <a:rPr lang="pt-BR" altLang="pt-BR" sz="1200" b="1" dirty="0" err="1">
                <a:latin typeface="Arial" panose="020B0604020202020204" pitchFamily="34" charset="0"/>
                <a:ea typeface="Geneva" pitchFamily="34" charset="0"/>
                <a:cs typeface="Arial" panose="020B0604020202020204" pitchFamily="34" charset="0"/>
              </a:rPr>
              <a:t>Tuczynski</a:t>
            </a:r>
            <a:r>
              <a:rPr lang="pt-BR" altLang="pt-BR" sz="1200" b="1" dirty="0">
                <a:latin typeface="Arial" panose="020B0604020202020204" pitchFamily="34" charset="0"/>
                <a:ea typeface="Geneva" pitchFamily="34" charset="0"/>
                <a:cs typeface="Arial" panose="020B0604020202020204" pitchFamily="34" charset="0"/>
              </a:rPr>
              <a:t>, Bruno </a:t>
            </a:r>
            <a:r>
              <a:rPr lang="pt-BR" altLang="pt-BR" sz="1200" b="1" dirty="0" err="1">
                <a:latin typeface="Arial" panose="020B0604020202020204" pitchFamily="34" charset="0"/>
                <a:ea typeface="Geneva" pitchFamily="34" charset="0"/>
                <a:cs typeface="Arial" panose="020B0604020202020204" pitchFamily="34" charset="0"/>
              </a:rPr>
              <a:t>Ieker</a:t>
            </a:r>
            <a:r>
              <a:rPr lang="pt-BR" altLang="pt-BR" sz="1200" b="1" dirty="0">
                <a:latin typeface="Arial" panose="020B0604020202020204" pitchFamily="34" charset="0"/>
                <a:ea typeface="Geneva" pitchFamily="34" charset="0"/>
                <a:cs typeface="Arial" panose="020B0604020202020204" pitchFamily="34" charset="0"/>
              </a:rPr>
              <a:t>, Lucas Bogado, Natália Tavares, </a:t>
            </a:r>
            <a:r>
              <a:rPr lang="pt-BR" altLang="pt-BR" sz="1200" b="1" dirty="0" err="1">
                <a:latin typeface="Arial" panose="020B0604020202020204" pitchFamily="34" charset="0"/>
                <a:ea typeface="Geneva" pitchFamily="34" charset="0"/>
                <a:cs typeface="Arial" panose="020B0604020202020204" pitchFamily="34" charset="0"/>
              </a:rPr>
              <a:t>Tayana</a:t>
            </a:r>
            <a:r>
              <a:rPr lang="pt-BR" altLang="pt-BR" sz="1200" b="1" dirty="0">
                <a:latin typeface="Arial" panose="020B0604020202020204" pitchFamily="34" charset="0"/>
                <a:ea typeface="Geneva" pitchFamily="34" charset="0"/>
                <a:cs typeface="Arial" panose="020B0604020202020204" pitchFamily="34" charset="0"/>
              </a:rPr>
              <a:t> da Silva.</a:t>
            </a:r>
          </a:p>
          <a:p>
            <a:pPr algn="ctr"/>
            <a:r>
              <a:rPr lang="pt-BR" altLang="pt-BR" sz="1200" dirty="0">
                <a:latin typeface="Arial" panose="020B0604020202020204" pitchFamily="34" charset="0"/>
                <a:ea typeface="Geneva" pitchFamily="34" charset="0"/>
                <a:cs typeface="Arial" panose="020B0604020202020204" pitchFamily="34" charset="0"/>
              </a:rPr>
              <a:t>UNIFAA</a:t>
            </a:r>
            <a:endParaRPr lang="en-US" altLang="pt-BR" sz="1200" dirty="0">
              <a:latin typeface="Arial" panose="020B0604020202020204" pitchFamily="34" charset="0"/>
              <a:ea typeface="Geneva" pitchFamily="34" charset="0"/>
              <a:cs typeface="Arial" panose="020B0604020202020204" pitchFamily="34" charset="0"/>
            </a:endParaRPr>
          </a:p>
        </p:txBody>
      </p:sp>
      <p:sp>
        <p:nvSpPr>
          <p:cNvPr id="12" name="Retângulo 11"/>
          <p:cNvSpPr/>
          <p:nvPr/>
        </p:nvSpPr>
        <p:spPr>
          <a:xfrm>
            <a:off x="0" y="9090248"/>
            <a:ext cx="5143500" cy="53752"/>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CaixaDeTexto 2">
            <a:extLst>
              <a:ext uri="{FF2B5EF4-FFF2-40B4-BE49-F238E27FC236}">
                <a16:creationId xmlns:a16="http://schemas.microsoft.com/office/drawing/2014/main" id="{D3DDFF22-EEDB-68AA-16CE-045A8A707484}"/>
              </a:ext>
            </a:extLst>
          </p:cNvPr>
          <p:cNvSpPr txBox="1"/>
          <p:nvPr/>
        </p:nvSpPr>
        <p:spPr>
          <a:xfrm>
            <a:off x="62876" y="3028583"/>
            <a:ext cx="5052038" cy="677108"/>
          </a:xfrm>
          <a:prstGeom prst="rect">
            <a:avLst/>
          </a:prstGeom>
          <a:noFill/>
          <a:ln>
            <a:solidFill>
              <a:schemeClr val="tx1"/>
            </a:solidFill>
          </a:ln>
        </p:spPr>
        <p:txBody>
          <a:bodyPr wrap="square" numCol="1" rtlCol="0">
            <a:spAutoFit/>
          </a:bodyPr>
          <a:lstStyle/>
          <a:p>
            <a:pPr lvl="0" algn="just">
              <a:spcBef>
                <a:spcPts val="600"/>
              </a:spcBef>
              <a:spcAft>
                <a:spcPts val="600"/>
              </a:spcAft>
            </a:pPr>
            <a:r>
              <a:rPr lang="pt-BR" sz="1400" b="1" dirty="0">
                <a:latin typeface="Arial" panose="020B0604020202020204" pitchFamily="34" charset="0"/>
                <a:cs typeface="Arial" panose="020B0604020202020204" pitchFamily="34" charset="0"/>
              </a:rPr>
              <a:t>Métodos</a:t>
            </a:r>
            <a:r>
              <a:rPr lang="pt-BR" sz="1200" dirty="0">
                <a:latin typeface="Arial" panose="020B0604020202020204" pitchFamily="34" charset="0"/>
                <a:cs typeface="Arial" panose="020B0604020202020204" pitchFamily="34" charset="0"/>
              </a:rPr>
              <a:t>: Os dados foram colhidos conforme disponibilização do Departamento de Informática do </a:t>
            </a:r>
            <a:r>
              <a:rPr lang="pt-BR" sz="1200">
                <a:latin typeface="Arial" panose="020B0604020202020204" pitchFamily="34" charset="0"/>
                <a:cs typeface="Arial" panose="020B0604020202020204" pitchFamily="34" charset="0"/>
              </a:rPr>
              <a:t>Sistema Único </a:t>
            </a:r>
            <a:r>
              <a:rPr lang="pt-BR" sz="1200" dirty="0">
                <a:latin typeface="Arial" panose="020B0604020202020204" pitchFamily="34" charset="0"/>
                <a:cs typeface="Arial" panose="020B0604020202020204" pitchFamily="34" charset="0"/>
              </a:rPr>
              <a:t>de Saúde no período de novembro de 2013 </a:t>
            </a:r>
            <a:r>
              <a:rPr lang="pt-BR" sz="1200">
                <a:latin typeface="Arial" panose="020B0604020202020204" pitchFamily="34" charset="0"/>
                <a:cs typeface="Arial" panose="020B0604020202020204" pitchFamily="34" charset="0"/>
              </a:rPr>
              <a:t>a novembro </a:t>
            </a:r>
            <a:r>
              <a:rPr lang="pt-BR" sz="1200" dirty="0">
                <a:latin typeface="Arial" panose="020B0604020202020204" pitchFamily="34" charset="0"/>
                <a:cs typeface="Arial" panose="020B0604020202020204" pitchFamily="34" charset="0"/>
              </a:rPr>
              <a:t>de 2023.</a:t>
            </a:r>
          </a:p>
        </p:txBody>
      </p:sp>
      <p:sp>
        <p:nvSpPr>
          <p:cNvPr id="4" name="CaixaDeTexto 3">
            <a:extLst>
              <a:ext uri="{FF2B5EF4-FFF2-40B4-BE49-F238E27FC236}">
                <a16:creationId xmlns:a16="http://schemas.microsoft.com/office/drawing/2014/main" id="{9A0D070B-D05B-07FB-3067-DBEA0B77E79B}"/>
              </a:ext>
            </a:extLst>
          </p:cNvPr>
          <p:cNvSpPr txBox="1"/>
          <p:nvPr/>
        </p:nvSpPr>
        <p:spPr>
          <a:xfrm>
            <a:off x="62876" y="3699159"/>
            <a:ext cx="5052038" cy="1969770"/>
          </a:xfrm>
          <a:prstGeom prst="rect">
            <a:avLst/>
          </a:prstGeom>
          <a:noFill/>
          <a:ln>
            <a:solidFill>
              <a:schemeClr val="tx1"/>
            </a:solidFill>
          </a:ln>
        </p:spPr>
        <p:txBody>
          <a:bodyPr wrap="square" numCol="1" rtlCol="0">
            <a:spAutoFit/>
          </a:bodyPr>
          <a:lstStyle/>
          <a:p>
            <a:pPr lvl="0" algn="just">
              <a:spcBef>
                <a:spcPts val="600"/>
              </a:spcBef>
              <a:spcAft>
                <a:spcPts val="600"/>
              </a:spcAft>
            </a:pPr>
            <a:r>
              <a:rPr lang="pt-BR" sz="1400" b="1" dirty="0">
                <a:latin typeface="Arial" panose="020B0604020202020204" pitchFamily="34" charset="0"/>
                <a:cs typeface="Arial" panose="020B0604020202020204" pitchFamily="34" charset="0"/>
              </a:rPr>
              <a:t>Resultados</a:t>
            </a:r>
            <a:r>
              <a:rPr lang="pt-BR" sz="1200" dirty="0">
                <a:latin typeface="Arial" panose="020B0604020202020204" pitchFamily="34" charset="0"/>
                <a:cs typeface="Arial" panose="020B0604020202020204" pitchFamily="34" charset="0"/>
              </a:rPr>
              <a:t>: No país, houve 606 internações para transplante de córnea (em cirurgias combinadas), sendo citados em ordem crescente de procedimentos: Piauí (1), Paraíba (1), Rondônia (2), Tocantins (3), Rio Grande do Sul (3), Alagoas (4), Pará (5), Distrito Federal (6), Pernambuco (8), Mato Grosso do Sul (9), Bahia (10), Santa Catarina (11), Ceará (11), Rio de Janeiro (14), Minas Gerais (28), Paraná (77), Espírito Santo (105) e São Paulo (308). O tempo de permanência médio de hospitalização foi de aproximadamente 22 horas, sendo que o estado de Rondônia obteve o maior tempo, 108 horas, Bahia obteve a menor média, de aproximadamente 5 horas.</a:t>
            </a:r>
          </a:p>
        </p:txBody>
      </p:sp>
      <p:sp>
        <p:nvSpPr>
          <p:cNvPr id="9" name="CaixaDeTexto 8">
            <a:extLst>
              <a:ext uri="{FF2B5EF4-FFF2-40B4-BE49-F238E27FC236}">
                <a16:creationId xmlns:a16="http://schemas.microsoft.com/office/drawing/2014/main" id="{F7FF0ED8-3734-6C22-B7AE-CA365358EDBB}"/>
              </a:ext>
            </a:extLst>
          </p:cNvPr>
          <p:cNvSpPr txBox="1"/>
          <p:nvPr/>
        </p:nvSpPr>
        <p:spPr>
          <a:xfrm>
            <a:off x="62876" y="5662396"/>
            <a:ext cx="5052038" cy="1785104"/>
          </a:xfrm>
          <a:prstGeom prst="rect">
            <a:avLst/>
          </a:prstGeom>
          <a:noFill/>
          <a:ln>
            <a:solidFill>
              <a:schemeClr val="tx1"/>
            </a:solidFill>
          </a:ln>
        </p:spPr>
        <p:txBody>
          <a:bodyPr wrap="square" numCol="1" rtlCol="0">
            <a:spAutoFit/>
          </a:bodyPr>
          <a:lstStyle/>
          <a:p>
            <a:pPr lvl="0" algn="just">
              <a:spcBef>
                <a:spcPts val="600"/>
              </a:spcBef>
              <a:spcAft>
                <a:spcPts val="600"/>
              </a:spcAft>
            </a:pPr>
            <a:r>
              <a:rPr lang="pt-BR" sz="1400" b="1" dirty="0">
                <a:latin typeface="Arial" panose="020B0604020202020204" pitchFamily="34" charset="0"/>
                <a:cs typeface="Arial" panose="020B0604020202020204" pitchFamily="34" charset="0"/>
              </a:rPr>
              <a:t>Conclusão</a:t>
            </a:r>
            <a:r>
              <a:rPr lang="pt-BR" sz="1200" dirty="0">
                <a:latin typeface="Arial" panose="020B0604020202020204" pitchFamily="34" charset="0"/>
                <a:cs typeface="Arial" panose="020B0604020202020204" pitchFamily="34" charset="0"/>
              </a:rPr>
              <a:t>: A região que apresentou maior volume numérico de transplantes de córnea (em cirurgias combinadas) foi o Sudeste, sendo o estado de São Paulo principal protagonista, o qual realizou próximo da metade dos procedimentos do país. A região Norte demonstrou ter o maior número de estados com ausência de registros de </a:t>
            </a:r>
            <a:r>
              <a:rPr lang="pt-BR" sz="1200" dirty="0" err="1">
                <a:latin typeface="Arial" panose="020B0604020202020204" pitchFamily="34" charset="0"/>
                <a:cs typeface="Arial" panose="020B0604020202020204" pitchFamily="34" charset="0"/>
              </a:rPr>
              <a:t>ceratoplastias</a:t>
            </a:r>
            <a:r>
              <a:rPr lang="pt-BR" sz="1200" dirty="0">
                <a:latin typeface="Arial" panose="020B0604020202020204" pitchFamily="34" charset="0"/>
                <a:cs typeface="Arial" panose="020B0604020202020204" pitchFamily="34" charset="0"/>
              </a:rPr>
              <a:t> combinadas. Outro ponto é a diferença entre o tempo de permanência médio, no hospital, relacionado à internação, sendo que, Rondônia demonstrou ter um tempo elevadamente maior que a média, o que faz necessário novos estudos para compreender as razões de tal fato.</a:t>
            </a:r>
          </a:p>
        </p:txBody>
      </p:sp>
      <p:sp>
        <p:nvSpPr>
          <p:cNvPr id="2" name="CaixaDeTexto 1">
            <a:extLst>
              <a:ext uri="{FF2B5EF4-FFF2-40B4-BE49-F238E27FC236}">
                <a16:creationId xmlns:a16="http://schemas.microsoft.com/office/drawing/2014/main" id="{E2991499-C142-FE59-05B2-085448479FAA}"/>
              </a:ext>
            </a:extLst>
          </p:cNvPr>
          <p:cNvSpPr txBox="1"/>
          <p:nvPr/>
        </p:nvSpPr>
        <p:spPr>
          <a:xfrm>
            <a:off x="62876" y="7447500"/>
            <a:ext cx="5052038" cy="1692771"/>
          </a:xfrm>
          <a:prstGeom prst="rect">
            <a:avLst/>
          </a:prstGeom>
          <a:noFill/>
          <a:ln>
            <a:solidFill>
              <a:schemeClr val="tx1"/>
            </a:solidFill>
          </a:ln>
        </p:spPr>
        <p:txBody>
          <a:bodyPr wrap="square" numCol="1" rtlCol="0">
            <a:spAutoFit/>
          </a:bodyPr>
          <a:lstStyle/>
          <a:p>
            <a:pPr algn="just"/>
            <a:r>
              <a:rPr lang="pt-BR" sz="1400" b="1" dirty="0">
                <a:latin typeface="Arial" panose="020B0604020202020204" pitchFamily="34" charset="0"/>
                <a:cs typeface="Arial" panose="020B0604020202020204" pitchFamily="34" charset="0"/>
              </a:rPr>
              <a:t>Referências: </a:t>
            </a:r>
            <a:r>
              <a:rPr lang="pt-BR" sz="1200" kern="100" dirty="0">
                <a:effectLst/>
                <a:latin typeface="Arial" panose="020B0604020202020204" pitchFamily="34" charset="0"/>
                <a:ea typeface="Calibri" panose="020F0502020204030204" pitchFamily="34" charset="0"/>
                <a:cs typeface="Arial" panose="020B0604020202020204" pitchFamily="34" charset="0"/>
              </a:rPr>
              <a:t>BRASIL. Ministério da Saúde. </a:t>
            </a:r>
            <a:r>
              <a:rPr lang="pt-BR" sz="1200" b="1" kern="100" dirty="0">
                <a:effectLst/>
                <a:latin typeface="Arial" panose="020B0604020202020204" pitchFamily="34" charset="0"/>
                <a:ea typeface="Calibri" panose="020F0502020204030204" pitchFamily="34" charset="0"/>
                <a:cs typeface="Arial" panose="020B0604020202020204" pitchFamily="34" charset="0"/>
              </a:rPr>
              <a:t>DATASUS,</a:t>
            </a:r>
            <a:r>
              <a:rPr lang="pt-BR" sz="1200" kern="100" dirty="0">
                <a:effectLst/>
                <a:latin typeface="Arial" panose="020B0604020202020204" pitchFamily="34" charset="0"/>
                <a:ea typeface="Calibri" panose="020F0502020204030204" pitchFamily="34" charset="0"/>
                <a:cs typeface="Arial" panose="020B0604020202020204" pitchFamily="34" charset="0"/>
              </a:rPr>
              <a:t> </a:t>
            </a:r>
            <a:r>
              <a:rPr lang="pt-BR" sz="1200" kern="100" dirty="0" err="1">
                <a:effectLst/>
                <a:latin typeface="Arial" panose="020B0604020202020204" pitchFamily="34" charset="0"/>
                <a:ea typeface="Calibri" panose="020F0502020204030204" pitchFamily="34" charset="0"/>
                <a:cs typeface="Arial" panose="020B0604020202020204" pitchFamily="34" charset="0"/>
              </a:rPr>
              <a:t>Tabnet</a:t>
            </a:r>
            <a:r>
              <a:rPr lang="pt-BR" sz="1200" kern="100" dirty="0">
                <a:effectLst/>
                <a:latin typeface="Arial" panose="020B0604020202020204" pitchFamily="34" charset="0"/>
                <a:ea typeface="Calibri" panose="020F0502020204030204" pitchFamily="34" charset="0"/>
                <a:cs typeface="Arial" panose="020B0604020202020204" pitchFamily="34" charset="0"/>
              </a:rPr>
              <a:t>. Brasília, DF: Ministério da Saúde, 2023. Disponível em: https://datasus.saude.gov.br/</a:t>
            </a:r>
            <a:r>
              <a:rPr lang="pt-BR" sz="1200" kern="100" dirty="0" err="1">
                <a:effectLst/>
                <a:latin typeface="Arial" panose="020B0604020202020204" pitchFamily="34" charset="0"/>
                <a:ea typeface="Calibri" panose="020F0502020204030204" pitchFamily="34" charset="0"/>
                <a:cs typeface="Arial" panose="020B0604020202020204" pitchFamily="34" charset="0"/>
              </a:rPr>
              <a:t>informacoes</a:t>
            </a:r>
            <a:r>
              <a:rPr lang="pt-BR" sz="1200" kern="100" dirty="0">
                <a:effectLst/>
                <a:latin typeface="Arial" panose="020B0604020202020204" pitchFamily="34" charset="0"/>
                <a:ea typeface="Calibri" panose="020F0502020204030204" pitchFamily="34" charset="0"/>
                <a:cs typeface="Arial" panose="020B0604020202020204" pitchFamily="34" charset="0"/>
              </a:rPr>
              <a:t>-de-</a:t>
            </a:r>
            <a:r>
              <a:rPr lang="pt-BR" sz="1200" kern="100" dirty="0" err="1">
                <a:effectLst/>
                <a:latin typeface="Arial" panose="020B0604020202020204" pitchFamily="34" charset="0"/>
                <a:ea typeface="Calibri" panose="020F0502020204030204" pitchFamily="34" charset="0"/>
                <a:cs typeface="Arial" panose="020B0604020202020204" pitchFamily="34" charset="0"/>
              </a:rPr>
              <a:t>saude</a:t>
            </a:r>
            <a:r>
              <a:rPr lang="pt-BR" sz="1200" kern="100" dirty="0">
                <a:effectLst/>
                <a:latin typeface="Arial" panose="020B0604020202020204" pitchFamily="34" charset="0"/>
                <a:ea typeface="Calibri" panose="020F0502020204030204" pitchFamily="34" charset="0"/>
                <a:cs typeface="Arial" panose="020B0604020202020204" pitchFamily="34" charset="0"/>
              </a:rPr>
              <a:t>-</a:t>
            </a:r>
            <a:r>
              <a:rPr lang="pt-BR" sz="1200" kern="100" dirty="0" err="1">
                <a:effectLst/>
                <a:latin typeface="Arial" panose="020B0604020202020204" pitchFamily="34" charset="0"/>
                <a:ea typeface="Calibri" panose="020F0502020204030204" pitchFamily="34" charset="0"/>
                <a:cs typeface="Arial" panose="020B0604020202020204" pitchFamily="34" charset="0"/>
              </a:rPr>
              <a:t>tabnet</a:t>
            </a:r>
            <a:r>
              <a:rPr lang="pt-BR" sz="1200" kern="100" dirty="0">
                <a:effectLst/>
                <a:latin typeface="Arial" panose="020B0604020202020204" pitchFamily="34" charset="0"/>
                <a:ea typeface="Calibri" panose="020F0502020204030204" pitchFamily="34" charset="0"/>
                <a:cs typeface="Arial" panose="020B0604020202020204" pitchFamily="34" charset="0"/>
              </a:rPr>
              <a:t>/. Acesso em: 23 dez. 2023.</a:t>
            </a:r>
          </a:p>
          <a:p>
            <a:pPr algn="just"/>
            <a:r>
              <a:rPr lang="pt-BR" sz="1200" kern="100" dirty="0">
                <a:effectLst/>
                <a:latin typeface="Arial" panose="020B0604020202020204" pitchFamily="34" charset="0"/>
                <a:ea typeface="Calibri" panose="020F0502020204030204" pitchFamily="34" charset="0"/>
                <a:cs typeface="Arial" panose="020B0604020202020204" pitchFamily="34" charset="0"/>
              </a:rPr>
              <a:t>RIORDAN-EVA, Paul; WHITCHER, John P. </a:t>
            </a:r>
            <a:r>
              <a:rPr lang="pt-BR" sz="1200" b="1" kern="100" dirty="0">
                <a:effectLst/>
                <a:latin typeface="Arial" panose="020B0604020202020204" pitchFamily="34" charset="0"/>
                <a:ea typeface="Calibri" panose="020F0502020204030204" pitchFamily="34" charset="0"/>
                <a:cs typeface="Arial" panose="020B0604020202020204" pitchFamily="34" charset="0"/>
              </a:rPr>
              <a:t>Oftalmologia geral de Vaughan &amp; </a:t>
            </a:r>
            <a:r>
              <a:rPr lang="pt-BR" sz="1200" b="1" kern="100" dirty="0" err="1">
                <a:effectLst/>
                <a:latin typeface="Arial" panose="020B0604020202020204" pitchFamily="34" charset="0"/>
                <a:ea typeface="Calibri" panose="020F0502020204030204" pitchFamily="34" charset="0"/>
                <a:cs typeface="Arial" panose="020B0604020202020204" pitchFamily="34" charset="0"/>
              </a:rPr>
              <a:t>Asbury</a:t>
            </a:r>
            <a:r>
              <a:rPr lang="pt-BR" sz="1200" kern="100" dirty="0">
                <a:effectLst/>
                <a:latin typeface="Arial" panose="020B0604020202020204" pitchFamily="34" charset="0"/>
                <a:ea typeface="Calibri" panose="020F0502020204030204" pitchFamily="34" charset="0"/>
                <a:cs typeface="Arial" panose="020B0604020202020204" pitchFamily="34" charset="0"/>
              </a:rPr>
              <a:t>. Tradução de Denise Costa Rodrigues, </a:t>
            </a:r>
            <a:r>
              <a:rPr lang="pt-BR" sz="1200" kern="100" dirty="0" err="1">
                <a:effectLst/>
                <a:latin typeface="Arial" panose="020B0604020202020204" pitchFamily="34" charset="0"/>
                <a:ea typeface="Calibri" panose="020F0502020204030204" pitchFamily="34" charset="0"/>
                <a:cs typeface="Arial" panose="020B0604020202020204" pitchFamily="34" charset="0"/>
              </a:rPr>
              <a:t>Idilia</a:t>
            </a:r>
            <a:r>
              <a:rPr lang="pt-BR" sz="1200" kern="100" dirty="0">
                <a:effectLst/>
                <a:latin typeface="Arial" panose="020B0604020202020204" pitchFamily="34" charset="0"/>
                <a:ea typeface="Calibri" panose="020F0502020204030204" pitchFamily="34" charset="0"/>
                <a:cs typeface="Arial" panose="020B0604020202020204" pitchFamily="34" charset="0"/>
              </a:rPr>
              <a:t> Ribeiro </a:t>
            </a:r>
            <a:r>
              <a:rPr lang="pt-BR" sz="1200" kern="100" dirty="0" err="1">
                <a:effectLst/>
                <a:latin typeface="Arial" panose="020B0604020202020204" pitchFamily="34" charset="0"/>
                <a:ea typeface="Calibri" panose="020F0502020204030204" pitchFamily="34" charset="0"/>
                <a:cs typeface="Arial" panose="020B0604020202020204" pitchFamily="34" charset="0"/>
              </a:rPr>
              <a:t>Vanzellotti</a:t>
            </a:r>
            <a:r>
              <a:rPr lang="pt-BR" sz="1200" kern="100" dirty="0">
                <a:effectLst/>
                <a:latin typeface="Arial" panose="020B0604020202020204" pitchFamily="34" charset="0"/>
                <a:ea typeface="Calibri" panose="020F0502020204030204" pitchFamily="34" charset="0"/>
                <a:cs typeface="Arial" panose="020B0604020202020204" pitchFamily="34" charset="0"/>
              </a:rPr>
              <a:t> e Marcio Moacyr Vasconcelos. 17. ed. Porto Alegre: AMGH, 2011</a:t>
            </a:r>
            <a:r>
              <a:rPr lang="pt-BR" sz="1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pt-BR"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409455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477</Words>
  <Application>Microsoft Office PowerPoint</Application>
  <PresentationFormat>Apresentação na tela (16:9)</PresentationFormat>
  <Paragraphs>9</Paragraphs>
  <Slides>1</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Mateus</cp:lastModifiedBy>
  <cp:revision>17</cp:revision>
  <dcterms:created xsi:type="dcterms:W3CDTF">2024-01-09T13:58:08Z</dcterms:created>
  <dcterms:modified xsi:type="dcterms:W3CDTF">2024-01-17T21:56:46Z</dcterms:modified>
</cp:coreProperties>
</file>