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A6"/>
    <a:srgbClr val="0069A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138" y="-1122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3DCFAD5-4240-E08C-5276-543D1EB3A6B9}"/>
              </a:ext>
            </a:extLst>
          </p:cNvPr>
          <p:cNvSpPr txBox="1"/>
          <p:nvPr/>
        </p:nvSpPr>
        <p:spPr>
          <a:xfrm>
            <a:off x="280363" y="1956299"/>
            <a:ext cx="4706250" cy="7110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pt-BR" sz="9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Coriorretinopatia</a:t>
            </a: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erosa Central (CSC) é uma condição oftalmológica caracterizada pela acumulação de fluido </a:t>
            </a: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sub-retiniano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 mácula, resultando em visão turva e distorção visual. Este trabalho tem como objetivo relatar um caso atípico de CSC em um paciente do sexo masculino, com queixa de dificuldade visual súbita no olho direito.</a:t>
            </a:r>
            <a:endParaRPr lang="pt-BR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Relato de caso. Realizada coleta de dados via prontuário e revisão de literatura em base de dados por meio de mídia eletrônica. Realizado termo de consentimento conforme preconizado pelas normas do comitê de ética e pesquisa.</a:t>
            </a: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b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paciente, RBFM, de 41 anos, branco, apresentou-se com dificuldade visual leve e súbita no olho direito há aproximadamente 30 dias, associada a sobrecarga de estresse e ansiedade. Não havia histórico de diabetes mellitus, hipertensão arterial sistêmica ou uso de corticoides. O exame de fundo de olho revelou alteração do reflexo macular no olho direito, enquanto o olho esquerdo estava dentro da normalidade. A medida da pressão intraocular foi de 15 mmHg no olho direito e 16 mmHg no olho esquerdo. AV do OD e OE 20/20. O laudo da Tomografia de Coerência Óptica (OCT) do olho direito indicou os seguintes achados: interface vítreo-retiniana regular, depressão </a:t>
            </a: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foveal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 contornos anatômicos alterados, espessura </a:t>
            </a: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foveal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perifoveal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acima da normalidade, retina externa irregular com elevação e fluido </a:t>
            </a: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sub-retiniano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complexo EPR-</a:t>
            </a: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coriocapilar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espessura normal e coroide com </a:t>
            </a: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reflectividade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óptica normal. No olho esquerdo, os resultados da OCT foram normais, sem evidência de descolamento seroso da retina ou outras anormalidades. Não foram observadas anormalidades na biomicroscopia. </a:t>
            </a:r>
          </a:p>
          <a:p>
            <a:pPr algn="just"/>
            <a:endParaRPr lang="pt-BR" sz="9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caso apresentado destaca uma apresentação incomum de CSC em um paciente adulto, visto que a sua acuidade visual se encontra pouco alterada, tendo em vista</a:t>
            </a: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alto grau de descolamento da retina.</a:t>
            </a:r>
            <a:r>
              <a:rPr lang="pt-BR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rápida evolução dos sintomas e a associação com estresse e ansiedade adicionam complexidade ao diagnóstico e tratamento dessa condição. O oftalmologista deve estar alerta para tais apresentações atípicas e agir prontamente para obter um diagnóstico preciso e instituir um tratamento adequado, visando a melhorar o prognóstico visual desses pacientes. A conduta incluiu encaminhamento para </a:t>
            </a: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retinólogo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também a realização de </a:t>
            </a: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angiofluoresceinografia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para avaliação adicional da perfusão retiniana e planejamento terapêutico adequado. O paciente encontra-se em acompanhamento para monitoramento oftalmológico e possível intervenção terapêutica adicional com </a:t>
            </a:r>
            <a:r>
              <a:rPr lang="pt-B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fotocoagulação</a:t>
            </a: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se necessário.</a:t>
            </a:r>
          </a:p>
          <a:p>
            <a:pPr algn="just"/>
            <a:endParaRPr lang="pt-BR" sz="9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23479" y="602849"/>
            <a:ext cx="50200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600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Coriorretinopatia</a:t>
            </a:r>
            <a:r>
              <a:rPr lang="pt-BR" sz="16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Serosa Central: um relato de caso</a:t>
            </a:r>
            <a:endParaRPr lang="en-US" sz="16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59483" y="1043608"/>
            <a:ext cx="4948013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1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Pedro Henrique Aguiar Lobato¹ Eduardo Nobre Negrão² Sérgio Lucas Vidonho³ Flávia Alessandra Mendes Barbosa⁴ Kalil Yussef Nunes Naim⁵ Carlos Sebastião Castro de Oliveira⁶</a:t>
            </a:r>
            <a:br>
              <a:rPr lang="pt-BR" altLang="pt-BR" sz="1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</a:br>
            <a:r>
              <a:rPr lang="pt-BR" altLang="pt-BR" sz="85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Centro Universitário Metropolitano da Amazônia (UNIFAMAZ) / Centro Universitário do Estado do Pará (CESUPA) / Universidade Estadual do Pará (UEPA)</a:t>
            </a:r>
            <a:endParaRPr lang="en-US" altLang="pt-BR" sz="85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06D97A5-8A84-C257-8612-EB8D222198F9}"/>
              </a:ext>
            </a:extLst>
          </p:cNvPr>
          <p:cNvSpPr/>
          <p:nvPr/>
        </p:nvSpPr>
        <p:spPr>
          <a:xfrm>
            <a:off x="280364" y="1835696"/>
            <a:ext cx="4703653" cy="144016"/>
          </a:xfrm>
          <a:prstGeom prst="rect">
            <a:avLst/>
          </a:prstGeom>
          <a:solidFill>
            <a:srgbClr val="006AA6"/>
          </a:solidFill>
          <a:ln>
            <a:solidFill>
              <a:srgbClr val="0069A3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INTRODUÇÃO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2BAFF1E-91E1-875C-BA60-59B03AFFC5D5}"/>
              </a:ext>
            </a:extLst>
          </p:cNvPr>
          <p:cNvSpPr/>
          <p:nvPr/>
        </p:nvSpPr>
        <p:spPr>
          <a:xfrm>
            <a:off x="280363" y="2555776"/>
            <a:ext cx="4703653" cy="144016"/>
          </a:xfrm>
          <a:prstGeom prst="rect">
            <a:avLst/>
          </a:prstGeom>
          <a:solidFill>
            <a:srgbClr val="006AA6"/>
          </a:solidFill>
          <a:ln>
            <a:solidFill>
              <a:srgbClr val="0069A3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7C23CE1-2FB8-854F-B4BA-C4A049C995E4}"/>
              </a:ext>
            </a:extLst>
          </p:cNvPr>
          <p:cNvSpPr/>
          <p:nvPr/>
        </p:nvSpPr>
        <p:spPr>
          <a:xfrm>
            <a:off x="280363" y="3203848"/>
            <a:ext cx="4703653" cy="144016"/>
          </a:xfrm>
          <a:prstGeom prst="rect">
            <a:avLst/>
          </a:prstGeom>
          <a:solidFill>
            <a:srgbClr val="006AA6"/>
          </a:solidFill>
          <a:ln>
            <a:solidFill>
              <a:srgbClr val="0069A3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F6E2015-6CBD-22DF-93DE-77515717B717}"/>
              </a:ext>
            </a:extLst>
          </p:cNvPr>
          <p:cNvSpPr/>
          <p:nvPr/>
        </p:nvSpPr>
        <p:spPr>
          <a:xfrm>
            <a:off x="280363" y="6876256"/>
            <a:ext cx="4703653" cy="144016"/>
          </a:xfrm>
          <a:prstGeom prst="rect">
            <a:avLst/>
          </a:prstGeom>
          <a:solidFill>
            <a:srgbClr val="006AA6"/>
          </a:solidFill>
          <a:ln>
            <a:solidFill>
              <a:srgbClr val="0069A3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3C68D21-48CF-8D48-5996-2C976BE49079}"/>
              </a:ext>
            </a:extLst>
          </p:cNvPr>
          <p:cNvSpPr/>
          <p:nvPr/>
        </p:nvSpPr>
        <p:spPr>
          <a:xfrm>
            <a:off x="280362" y="8541853"/>
            <a:ext cx="4703653" cy="144016"/>
          </a:xfrm>
          <a:prstGeom prst="rect">
            <a:avLst/>
          </a:prstGeom>
          <a:solidFill>
            <a:srgbClr val="006AA6"/>
          </a:solidFill>
          <a:ln>
            <a:solidFill>
              <a:srgbClr val="0069A3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0AE7954C-3FE7-6BB4-0033-BEDF2CFD29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8295"/>
          <a:stretch/>
        </p:blipFill>
        <p:spPr>
          <a:xfrm>
            <a:off x="511014" y="5282864"/>
            <a:ext cx="1180525" cy="791311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5A96F878-32CE-2C10-ADBA-C507DBCA41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3497" y="5250071"/>
            <a:ext cx="1846837" cy="906105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E4C3639E-CB2C-449B-80A3-816542444B75}"/>
              </a:ext>
            </a:extLst>
          </p:cNvPr>
          <p:cNvSpPr txBox="1"/>
          <p:nvPr/>
        </p:nvSpPr>
        <p:spPr>
          <a:xfrm>
            <a:off x="870075" y="6022792"/>
            <a:ext cx="9301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b="1" dirty="0"/>
              <a:t>Figura 1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C9D0A0F7-678A-EADE-F94D-CDE23C9B12AE}"/>
              </a:ext>
            </a:extLst>
          </p:cNvPr>
          <p:cNvSpPr txBox="1"/>
          <p:nvPr/>
        </p:nvSpPr>
        <p:spPr>
          <a:xfrm>
            <a:off x="853371" y="6698768"/>
            <a:ext cx="9301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b="1" dirty="0"/>
              <a:t>Figura 2</a:t>
            </a:r>
          </a:p>
        </p:txBody>
      </p:sp>
      <p:pic>
        <p:nvPicPr>
          <p:cNvPr id="25" name="Imagem 24">
            <a:extLst>
              <a:ext uri="{FF2B5EF4-FFF2-40B4-BE49-F238E27FC236}">
                <a16:creationId xmlns:a16="http://schemas.microsoft.com/office/drawing/2014/main" id="{0EE294A7-B2AF-B5B8-751A-7B57152C37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5167" b="7141"/>
          <a:stretch/>
        </p:blipFill>
        <p:spPr>
          <a:xfrm>
            <a:off x="511014" y="6168980"/>
            <a:ext cx="1180525" cy="576841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id="{9282E29A-6862-8BE3-9826-8D21372A3C43}"/>
              </a:ext>
            </a:extLst>
          </p:cNvPr>
          <p:cNvSpPr txBox="1"/>
          <p:nvPr/>
        </p:nvSpPr>
        <p:spPr>
          <a:xfrm>
            <a:off x="2322757" y="6172145"/>
            <a:ext cx="9301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b="1" dirty="0"/>
              <a:t>Figura 3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17D3B048-CAEB-F27F-CEFA-052466A42F26}"/>
              </a:ext>
            </a:extLst>
          </p:cNvPr>
          <p:cNvSpPr txBox="1"/>
          <p:nvPr/>
        </p:nvSpPr>
        <p:spPr>
          <a:xfrm>
            <a:off x="3986390" y="6633356"/>
            <a:ext cx="9301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b="1" dirty="0"/>
              <a:t>FIGURA 4</a:t>
            </a: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AC0A8322-2814-5A29-3DCB-5EC2D9276B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4101" y="5325678"/>
            <a:ext cx="890723" cy="1303987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246CEE1D-F94C-BF54-C2EF-B4C47E0A248F}"/>
              </a:ext>
            </a:extLst>
          </p:cNvPr>
          <p:cNvSpPr txBox="1"/>
          <p:nvPr/>
        </p:nvSpPr>
        <p:spPr>
          <a:xfrm>
            <a:off x="1971902" y="6442657"/>
            <a:ext cx="2787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/>
              <a:t>Figuras 1, 2 e 3</a:t>
            </a:r>
            <a:r>
              <a:rPr lang="pt-BR" sz="800" dirty="0"/>
              <a:t>: OCT do OD</a:t>
            </a:r>
          </a:p>
          <a:p>
            <a:r>
              <a:rPr lang="pt-BR" sz="800" b="1" dirty="0"/>
              <a:t>Figura 4:</a:t>
            </a:r>
            <a:r>
              <a:rPr lang="pt-BR" sz="800" dirty="0"/>
              <a:t> OCT do OE 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1065FA88-F4DF-ACDF-18A9-3299D0BC506E}"/>
              </a:ext>
            </a:extLst>
          </p:cNvPr>
          <p:cNvSpPr txBox="1"/>
          <p:nvPr/>
        </p:nvSpPr>
        <p:spPr>
          <a:xfrm>
            <a:off x="277764" y="8675760"/>
            <a:ext cx="47062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CARREIRA, Pedro et al. Características Vasculares na </a:t>
            </a:r>
            <a:r>
              <a:rPr lang="pt-BR" sz="5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Coriorretinopatia</a:t>
            </a:r>
            <a:r>
              <a:rPr lang="pt-BR" sz="5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Serosa Central: Análise por Imagem Multimodal de Campo Alargado. </a:t>
            </a:r>
            <a:r>
              <a:rPr lang="pt-BR" sz="5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Revista Sociedade Portuguesa de Oftalmologia</a:t>
            </a:r>
            <a:r>
              <a:rPr lang="pt-BR" sz="5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2023.</a:t>
            </a:r>
          </a:p>
          <a:p>
            <a:pPr algn="just"/>
            <a:r>
              <a:rPr lang="pt-BR" sz="5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LAMEIRINHA, Daniela Figueiredo. </a:t>
            </a:r>
            <a:r>
              <a:rPr lang="pt-BR" sz="5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Suspeita de </a:t>
            </a:r>
            <a:r>
              <a:rPr lang="pt-BR" sz="5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Coriorretinopatia</a:t>
            </a:r>
            <a:r>
              <a:rPr lang="pt-BR" sz="5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Serosa Central, Insuficiência de Acomodação, Adaptação de Lentes </a:t>
            </a:r>
            <a:r>
              <a:rPr lang="pt-BR" sz="5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Semi-rígidas</a:t>
            </a:r>
            <a:r>
              <a:rPr lang="pt-BR" sz="5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Permeáveis aos Gases</a:t>
            </a:r>
            <a:r>
              <a:rPr lang="pt-BR" sz="5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2020. Tese de Doutorado. Universidade da Beira Interior (Portugal).</a:t>
            </a:r>
            <a:endParaRPr lang="pt-BR" sz="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28850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569</Words>
  <Application>Microsoft Office PowerPoint</Application>
  <PresentationFormat>Apresentação na tela (16:9)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Alessandra Mendes</cp:lastModifiedBy>
  <cp:revision>15</cp:revision>
  <dcterms:created xsi:type="dcterms:W3CDTF">2024-01-09T13:58:08Z</dcterms:created>
  <dcterms:modified xsi:type="dcterms:W3CDTF">2024-02-01T00:15:01Z</dcterms:modified>
</cp:coreProperties>
</file>