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033" autoAdjust="0"/>
  </p:normalViewPr>
  <p:slideViewPr>
    <p:cSldViewPr>
      <p:cViewPr varScale="1">
        <p:scale>
          <a:sx n="62" d="100"/>
          <a:sy n="62" d="100"/>
        </p:scale>
        <p:origin x="3355" y="62"/>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31/01/2024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31/01/2024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31/01/2024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31/01/2024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0" y="0"/>
            <a:ext cx="5143499" cy="659106"/>
          </a:xfrm>
          <a:prstGeom prst="rect">
            <a:avLst/>
          </a:prstGeom>
        </p:spPr>
      </p:pic>
      <p:sp>
        <p:nvSpPr>
          <p:cNvPr id="10" name="Retângulo 9"/>
          <p:cNvSpPr/>
          <p:nvPr/>
        </p:nvSpPr>
        <p:spPr>
          <a:xfrm>
            <a:off x="-20538" y="467544"/>
            <a:ext cx="5200041" cy="1446550"/>
          </a:xfrm>
          <a:prstGeom prst="rect">
            <a:avLst/>
          </a:prstGeom>
        </p:spPr>
        <p:txBody>
          <a:bodyPr wrap="square">
            <a:spAutoFit/>
          </a:bodyPr>
          <a:lstStyle/>
          <a:p>
            <a:pPr algn="ctr">
              <a:defRPr/>
            </a:pPr>
            <a:r>
              <a:rPr lang="pt-BR" sz="2150" b="1" dirty="0">
                <a:latin typeface="Arial" panose="020B0604020202020204" pitchFamily="34" charset="0"/>
                <a:ea typeface="Geneva" panose="020B0503030404040204" pitchFamily="124" charset="-128"/>
                <a:cs typeface="Arial" panose="020B0604020202020204" pitchFamily="34" charset="0"/>
              </a:rPr>
              <a:t>A importância dos exames de ultrassom ocular e tomografia computadorizada de crânio para um melhor planejamento cirúrgico </a:t>
            </a:r>
            <a:endParaRPr lang="en-US" sz="2150" dirty="0">
              <a:latin typeface="Arial" panose="020B0604020202020204" pitchFamily="34" charset="0"/>
              <a:ea typeface="Geneva" panose="020B0503030404040204" pitchFamily="124" charset="-128"/>
              <a:cs typeface="Arial" panose="020B0604020202020204" pitchFamily="34" charset="0"/>
            </a:endParaRPr>
          </a:p>
        </p:txBody>
      </p:sp>
      <p:sp>
        <p:nvSpPr>
          <p:cNvPr id="11" name="Retângulo 10"/>
          <p:cNvSpPr/>
          <p:nvPr/>
        </p:nvSpPr>
        <p:spPr>
          <a:xfrm>
            <a:off x="0" y="1849924"/>
            <a:ext cx="5200041" cy="707886"/>
          </a:xfrm>
          <a:prstGeom prst="rect">
            <a:avLst/>
          </a:prstGeom>
        </p:spPr>
        <p:txBody>
          <a:bodyPr wrap="square">
            <a:spAutoFit/>
          </a:bodyPr>
          <a:lstStyle/>
          <a:p>
            <a:pPr algn="ctr"/>
            <a:r>
              <a:rPr lang="pt-BR" altLang="pt-BR" sz="1600" b="1" dirty="0">
                <a:latin typeface="Arial" panose="020B0604020202020204" pitchFamily="34" charset="0"/>
                <a:ea typeface="Geneva" pitchFamily="34" charset="0"/>
                <a:cs typeface="Arial" panose="020B0604020202020204" pitchFamily="34" charset="0"/>
              </a:rPr>
              <a:t>Pietro D. Macheia¹*, </a:t>
            </a:r>
            <a:r>
              <a:rPr lang="pt-BR" altLang="pt-BR" sz="1600" b="1">
                <a:latin typeface="Arial" panose="020B0604020202020204" pitchFamily="34" charset="0"/>
                <a:ea typeface="Geneva" pitchFamily="34" charset="0"/>
                <a:cs typeface="Arial" panose="020B0604020202020204" pitchFamily="34" charset="0"/>
              </a:rPr>
              <a:t>Fábio H. R</a:t>
            </a:r>
            <a:r>
              <a:rPr lang="pt-BR" altLang="pt-BR" sz="1600" b="1" dirty="0">
                <a:latin typeface="Arial" panose="020B0604020202020204" pitchFamily="34" charset="0"/>
                <a:ea typeface="Geneva" pitchFamily="34" charset="0"/>
                <a:cs typeface="Arial" panose="020B0604020202020204" pitchFamily="34" charset="0"/>
              </a:rPr>
              <a:t>. Mendes¹</a:t>
            </a:r>
          </a:p>
          <a:p>
            <a:pPr algn="ctr"/>
            <a:r>
              <a:rPr lang="pt-BR" altLang="pt-BR" sz="1200" dirty="0">
                <a:latin typeface="Arial" panose="020B0604020202020204" pitchFamily="34" charset="0"/>
                <a:ea typeface="Geneva" pitchFamily="34" charset="0"/>
                <a:cs typeface="Arial" panose="020B0604020202020204" pitchFamily="34" charset="0"/>
              </a:rPr>
              <a:t>¹ Médico veterinário autônomo</a:t>
            </a:r>
          </a:p>
          <a:p>
            <a:pPr algn="ctr"/>
            <a:r>
              <a:rPr lang="pt-BR" altLang="pt-BR" sz="1200" dirty="0">
                <a:latin typeface="Arial" panose="020B0604020202020204" pitchFamily="34" charset="0"/>
                <a:ea typeface="Geneva" pitchFamily="34" charset="0"/>
                <a:cs typeface="Arial" panose="020B0604020202020204" pitchFamily="34" charset="0"/>
              </a:rPr>
              <a:t>*Autor para correspondência: pimacheia@gmail.com</a:t>
            </a:r>
            <a:endParaRPr lang="en-US" altLang="pt-BR" sz="1200" dirty="0">
              <a:latin typeface="Arial" panose="020B0604020202020204" pitchFamily="34" charset="0"/>
              <a:ea typeface="Geneva" pitchFamily="34" charset="0"/>
              <a:cs typeface="Arial" panose="020B0604020202020204" pitchFamily="34" charset="0"/>
            </a:endParaRPr>
          </a:p>
        </p:txBody>
      </p:sp>
      <p:sp>
        <p:nvSpPr>
          <p:cNvPr id="12" name="Retângulo 11"/>
          <p:cNvSpPr/>
          <p:nvPr/>
        </p:nvSpPr>
        <p:spPr>
          <a:xfrm>
            <a:off x="0" y="89607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2" name="CaixaDeTexto 41">
            <a:extLst>
              <a:ext uri="{FF2B5EF4-FFF2-40B4-BE49-F238E27FC236}">
                <a16:creationId xmlns:a16="http://schemas.microsoft.com/office/drawing/2014/main" id="{F5D817E4-FCF8-A5C3-DC58-62D2720F34AF}"/>
              </a:ext>
            </a:extLst>
          </p:cNvPr>
          <p:cNvSpPr txBox="1"/>
          <p:nvPr/>
        </p:nvSpPr>
        <p:spPr>
          <a:xfrm>
            <a:off x="25736" y="2627784"/>
            <a:ext cx="5092029" cy="892552"/>
          </a:xfrm>
          <a:prstGeom prst="rect">
            <a:avLst/>
          </a:prstGeom>
          <a:noFill/>
        </p:spPr>
        <p:txBody>
          <a:bodyPr wrap="square" rtlCol="0">
            <a:spAutoFit/>
          </a:bodyPr>
          <a:lstStyle/>
          <a:p>
            <a:pPr algn="just"/>
            <a:r>
              <a:rPr lang="pt-BR" sz="1300" dirty="0">
                <a:latin typeface="Arial" panose="020B0604020202020204" pitchFamily="34" charset="0"/>
                <a:cs typeface="Arial" panose="020B0604020202020204" pitchFamily="34" charset="0"/>
              </a:rPr>
              <a:t>Este trabalho tem como objetivo demonstrar a importância dos exames de imagem de ultrassom ocular e tomografia computadorizada de crânio para um melhor planejamento cirúrgico para retirada de um tumor </a:t>
            </a:r>
            <a:r>
              <a:rPr lang="pt-BR" sz="1300" dirty="0" err="1">
                <a:latin typeface="Arial" panose="020B0604020202020204" pitchFamily="34" charset="0"/>
                <a:cs typeface="Arial" panose="020B0604020202020204" pitchFamily="34" charset="0"/>
              </a:rPr>
              <a:t>retrobulbar</a:t>
            </a:r>
            <a:r>
              <a:rPr lang="pt-BR" sz="1300" dirty="0">
                <a:latin typeface="Arial" panose="020B0604020202020204" pitchFamily="34" charset="0"/>
                <a:cs typeface="Arial" panose="020B0604020202020204" pitchFamily="34" charset="0"/>
              </a:rPr>
              <a:t> em um cão.</a:t>
            </a:r>
            <a:endParaRPr lang="pt-BR" sz="1300" dirty="0"/>
          </a:p>
        </p:txBody>
      </p:sp>
      <p:sp>
        <p:nvSpPr>
          <p:cNvPr id="44" name="CaixaDeTexto 43">
            <a:extLst>
              <a:ext uri="{FF2B5EF4-FFF2-40B4-BE49-F238E27FC236}">
                <a16:creationId xmlns:a16="http://schemas.microsoft.com/office/drawing/2014/main" id="{A7D21825-BFA0-C076-B9A0-771814B9E995}"/>
              </a:ext>
            </a:extLst>
          </p:cNvPr>
          <p:cNvSpPr txBox="1"/>
          <p:nvPr/>
        </p:nvSpPr>
        <p:spPr>
          <a:xfrm>
            <a:off x="25735" y="3419872"/>
            <a:ext cx="5092030" cy="3370153"/>
          </a:xfrm>
          <a:prstGeom prst="rect">
            <a:avLst/>
          </a:prstGeom>
          <a:noFill/>
        </p:spPr>
        <p:txBody>
          <a:bodyPr wrap="square" rtlCol="0">
            <a:spAutoFit/>
          </a:bodyPr>
          <a:lstStyle/>
          <a:p>
            <a:pPr algn="just"/>
            <a:r>
              <a:rPr lang="pt-BR" sz="1200" dirty="0">
                <a:latin typeface="Arial" panose="020B0604020202020204" pitchFamily="34" charset="0"/>
                <a:cs typeface="Arial" panose="020B0604020202020204" pitchFamily="34" charset="0"/>
              </a:rPr>
              <a:t>Relato de caso: uma paciente canina, fêmea de 12 anos de idade, raça pinscher foi atendida com queixa de aumento de volume em bulbo ocular esquerdo sem melhora após tratamento em clínica geral. No momento do atendimento oftalmológico a paciente apresentava exoftalmia com deslocamento importante do bulbo ocular esquerdo, causando estrabismo divergente, além de dificuldade em piscar, exposição da terceira pálpebra, hiperemia conjuntival 2+, catarata matura e ausência dos reflexos de ofuscamento, reflexo pupilar a luz direto e resposta a ameaça. A pressão intraocular estava elevada e o bulbo estava resistente a </a:t>
            </a:r>
            <a:r>
              <a:rPr lang="pt-BR" sz="1200" dirty="0" err="1">
                <a:latin typeface="Arial" panose="020B0604020202020204" pitchFamily="34" charset="0"/>
                <a:cs typeface="Arial" panose="020B0604020202020204" pitchFamily="34" charset="0"/>
              </a:rPr>
              <a:t>retropulsão</a:t>
            </a:r>
            <a:r>
              <a:rPr lang="pt-BR" sz="1200" dirty="0">
                <a:latin typeface="Arial" panose="020B0604020202020204" pitchFamily="34" charset="0"/>
                <a:cs typeface="Arial" panose="020B0604020202020204" pitchFamily="34" charset="0"/>
              </a:rPr>
              <a:t>. Como a forte suspeita é de alteração em órbita e por já haver recursos de ultrassonografia no momento do atendimento, a paciente foi submetida ao exame de ultrassonografia ocular, onde foi identificada uma alteração </a:t>
            </a:r>
            <a:r>
              <a:rPr lang="pt-BR" sz="1200" dirty="0" err="1">
                <a:latin typeface="Arial" panose="020B0604020202020204" pitchFamily="34" charset="0"/>
                <a:cs typeface="Arial" panose="020B0604020202020204" pitchFamily="34" charset="0"/>
              </a:rPr>
              <a:t>retrobulbar</a:t>
            </a:r>
            <a:r>
              <a:rPr lang="pt-BR" sz="1200" dirty="0">
                <a:latin typeface="Arial" panose="020B0604020202020204" pitchFamily="34" charset="0"/>
                <a:cs typeface="Arial" panose="020B0604020202020204" pitchFamily="34" charset="0"/>
              </a:rPr>
              <a:t> e solicitado como complementação diagnóstica a tomografia computadorizada de crânio. </a:t>
            </a:r>
          </a:p>
          <a:p>
            <a:endParaRPr lang="pt-BR" sz="1500" dirty="0">
              <a:latin typeface="Arial" panose="020B0604020202020204" pitchFamily="34" charset="0"/>
              <a:cs typeface="Arial" panose="020B0604020202020204" pitchFamily="34" charset="0"/>
            </a:endParaRPr>
          </a:p>
          <a:p>
            <a:endParaRPr lang="pt-BR" dirty="0"/>
          </a:p>
        </p:txBody>
      </p:sp>
      <p:pic>
        <p:nvPicPr>
          <p:cNvPr id="46" name="Imagem 45" descr="Cachorro com a boca aberta&#10;&#10;Descrição gerada automaticamente">
            <a:extLst>
              <a:ext uri="{FF2B5EF4-FFF2-40B4-BE49-F238E27FC236}">
                <a16:creationId xmlns:a16="http://schemas.microsoft.com/office/drawing/2014/main" id="{EFC1BD93-6FE1-0913-D964-13117554A2D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1669" r="3096" b="549"/>
          <a:stretch/>
        </p:blipFill>
        <p:spPr>
          <a:xfrm rot="5400000">
            <a:off x="1639552" y="6234342"/>
            <a:ext cx="1401120" cy="1389032"/>
          </a:xfrm>
          <a:prstGeom prst="rect">
            <a:avLst/>
          </a:prstGeom>
        </p:spPr>
      </p:pic>
      <p:pic>
        <p:nvPicPr>
          <p:cNvPr id="48" name="Imagem 47" descr="Animal com a boca aberta&#10;&#10;Descrição gerada automaticamente">
            <a:extLst>
              <a:ext uri="{FF2B5EF4-FFF2-40B4-BE49-F238E27FC236}">
                <a16:creationId xmlns:a16="http://schemas.microsoft.com/office/drawing/2014/main" id="{F474096D-EEF0-2C8F-B73F-CE80E3CA6EC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855" t="9347" r="3956" b="1"/>
          <a:stretch/>
        </p:blipFill>
        <p:spPr>
          <a:xfrm rot="5400000">
            <a:off x="193440" y="6239495"/>
            <a:ext cx="1391969" cy="1387876"/>
          </a:xfrm>
          <a:prstGeom prst="rect">
            <a:avLst/>
          </a:prstGeom>
        </p:spPr>
      </p:pic>
      <p:pic>
        <p:nvPicPr>
          <p:cNvPr id="52" name="Imagem 51">
            <a:extLst>
              <a:ext uri="{FF2B5EF4-FFF2-40B4-BE49-F238E27FC236}">
                <a16:creationId xmlns:a16="http://schemas.microsoft.com/office/drawing/2014/main" id="{C4C1A324-368A-472E-56DE-F821296AD4A0}"/>
              </a:ext>
            </a:extLst>
          </p:cNvPr>
          <p:cNvPicPr>
            <a:picLocks noChangeAspect="1"/>
          </p:cNvPicPr>
          <p:nvPr/>
        </p:nvPicPr>
        <p:blipFill>
          <a:blip r:embed="rId5"/>
          <a:stretch>
            <a:fillRect/>
          </a:stretch>
        </p:blipFill>
        <p:spPr>
          <a:xfrm>
            <a:off x="3085756" y="6228184"/>
            <a:ext cx="1875960" cy="1389600"/>
          </a:xfrm>
          <a:prstGeom prst="rect">
            <a:avLst/>
          </a:prstGeom>
        </p:spPr>
      </p:pic>
      <p:sp>
        <p:nvSpPr>
          <p:cNvPr id="53" name="CaixaDeTexto 52">
            <a:extLst>
              <a:ext uri="{FF2B5EF4-FFF2-40B4-BE49-F238E27FC236}">
                <a16:creationId xmlns:a16="http://schemas.microsoft.com/office/drawing/2014/main" id="{9ED9024F-400B-ACC1-0B8E-8F6DE9B0697C}"/>
              </a:ext>
            </a:extLst>
          </p:cNvPr>
          <p:cNvSpPr txBox="1"/>
          <p:nvPr/>
        </p:nvSpPr>
        <p:spPr>
          <a:xfrm>
            <a:off x="-28270" y="7596336"/>
            <a:ext cx="5200041" cy="1384995"/>
          </a:xfrm>
          <a:prstGeom prst="rect">
            <a:avLst/>
          </a:prstGeom>
          <a:noFill/>
        </p:spPr>
        <p:txBody>
          <a:bodyPr wrap="square" rtlCol="0">
            <a:spAutoFit/>
          </a:bodyPr>
          <a:lstStyle/>
          <a:p>
            <a:r>
              <a:rPr lang="pt-BR" sz="1200" dirty="0">
                <a:latin typeface="Arial" panose="020B0604020202020204" pitchFamily="34" charset="0"/>
                <a:cs typeface="Arial" panose="020B0604020202020204" pitchFamily="34" charset="0"/>
              </a:rPr>
              <a:t>Com os achados no ultrassom ocular e na tomografia computadorizada de crânio a cirurgia proposta foi uma </a:t>
            </a:r>
            <a:r>
              <a:rPr lang="pt-BR" sz="1200" dirty="0" err="1">
                <a:latin typeface="Arial" panose="020B0604020202020204" pitchFamily="34" charset="0"/>
                <a:cs typeface="Arial" panose="020B0604020202020204" pitchFamily="34" charset="0"/>
              </a:rPr>
              <a:t>exenteração</a:t>
            </a:r>
            <a:r>
              <a:rPr lang="pt-BR" sz="1200" dirty="0">
                <a:latin typeface="Arial" panose="020B0604020202020204" pitchFamily="34" charset="0"/>
                <a:cs typeface="Arial" panose="020B0604020202020204" pitchFamily="34" charset="0"/>
              </a:rPr>
              <a:t> orbitária, onde o bulbo ocular e seus anexos foram removidos juntamente com o tumor e mandados para análise histopatológica que identificou um quadro microscópico compatível com carcinoma. A paciente foi acompanhada por cerca de 9 meses com acompanhamentos e exames periódicos, onde não houve recidiva nem metástases detectáveis nos exames de imagem</a:t>
            </a:r>
          </a:p>
        </p:txBody>
      </p:sp>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303</Words>
  <Application>Microsoft Office PowerPoint</Application>
  <PresentationFormat>Apresentação na tela (16:9)</PresentationFormat>
  <Paragraphs>7</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Pietro Demberi Macheia</cp:lastModifiedBy>
  <cp:revision>13</cp:revision>
  <dcterms:created xsi:type="dcterms:W3CDTF">2024-01-09T13:58:08Z</dcterms:created>
  <dcterms:modified xsi:type="dcterms:W3CDTF">2024-02-01T02:11:22Z</dcterms:modified>
</cp:coreProperties>
</file>