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51435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Slide de título">
    <p:spTree>
      <p:nvGrpSpPr>
        <p:cNvPr id="1" name=""/>
        <p:cNvGrpSpPr/>
        <p:nvPr/>
      </p:nvGrpSpPr>
      <p:grpSpPr>
        <a:xfrm>
          <a:off x="0" y="0"/>
          <a:ext cx="0" cy="0"/>
          <a:chOff x="0" y="0"/>
          <a:chExt cx="0" cy="0"/>
        </a:xfrm>
      </p:grpSpPr>
      <p:sp>
        <p:nvSpPr>
          <p:cNvPr id="11" name="Shape 11"/>
          <p:cNvSpPr/>
          <p:nvPr>
            <p:ph type="title"/>
          </p:nvPr>
        </p:nvSpPr>
        <p:spPr>
          <a:xfrm>
            <a:off x="385763" y="2840568"/>
            <a:ext cx="4371976" cy="1960034"/>
          </a:xfrm>
          <a:prstGeom prst="rect">
            <a:avLst/>
          </a:prstGeom>
        </p:spPr>
        <p:txBody>
          <a:bodyPr/>
          <a:lstStyle/>
          <a:p>
            <a:pPr/>
            <a:r>
              <a:t>Clique para editar o título mestre</a:t>
            </a:r>
          </a:p>
        </p:txBody>
      </p:sp>
      <p:sp>
        <p:nvSpPr>
          <p:cNvPr id="12" name="Shape 12"/>
          <p:cNvSpPr/>
          <p:nvPr>
            <p:ph type="body" sz="quarter" idx="1"/>
          </p:nvPr>
        </p:nvSpPr>
        <p:spPr>
          <a:xfrm>
            <a:off x="771525" y="5181600"/>
            <a:ext cx="3600450" cy="2336800"/>
          </a:xfrm>
          <a:prstGeom prst="rect">
            <a:avLst/>
          </a:prstGeom>
        </p:spPr>
        <p:txBody>
          <a:bodyPr/>
          <a:lstStyle>
            <a:lvl1pPr marL="0" indent="0" algn="ctr">
              <a:buSzTx/>
              <a:buFontTx/>
              <a:buNone/>
              <a:defRPr>
                <a:solidFill>
                  <a:srgbClr val="888888"/>
                </a:solidFill>
              </a:defRPr>
            </a:lvl1pPr>
          </a:lstStyle>
          <a:p>
            <a:pPr/>
            <a:r>
              <a:t>Clique para editar o estilo do subtítulo mestre</a:t>
            </a:r>
          </a:p>
        </p:txBody>
      </p:sp>
      <p:sp>
        <p:nvSpPr>
          <p:cNvPr id="13" name="Shape 13"/>
          <p:cNvSpPr/>
          <p:nvPr>
            <p:ph type="sldNum" sz="quarter" idx="2"/>
          </p:nvPr>
        </p:nvSpPr>
        <p:spPr>
          <a:xfrm>
            <a:off x="4622343" y="8583930"/>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ítulo e texto vertical">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Texto do Título</a:t>
            </a:r>
          </a:p>
        </p:txBody>
      </p:sp>
      <p:sp>
        <p:nvSpPr>
          <p:cNvPr id="93" name="Shape 93"/>
          <p:cNvSpPr/>
          <p:nvPr>
            <p:ph type="body" idx="1"/>
          </p:nvPr>
        </p:nvSpPr>
        <p:spPr>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ítulo e texto verticais">
    <p:spTree>
      <p:nvGrpSpPr>
        <p:cNvPr id="1" name=""/>
        <p:cNvGrpSpPr/>
        <p:nvPr/>
      </p:nvGrpSpPr>
      <p:grpSpPr>
        <a:xfrm>
          <a:off x="0" y="0"/>
          <a:ext cx="0" cy="0"/>
          <a:chOff x="0" y="0"/>
          <a:chExt cx="0" cy="0"/>
        </a:xfrm>
      </p:grpSpPr>
      <p:sp>
        <p:nvSpPr>
          <p:cNvPr id="101" name="Shape 101"/>
          <p:cNvSpPr/>
          <p:nvPr>
            <p:ph type="title"/>
          </p:nvPr>
        </p:nvSpPr>
        <p:spPr>
          <a:xfrm>
            <a:off x="3729037" y="366184"/>
            <a:ext cx="1157289" cy="7802035"/>
          </a:xfrm>
          <a:prstGeom prst="rect">
            <a:avLst/>
          </a:prstGeom>
        </p:spPr>
        <p:txBody>
          <a:bodyPr/>
          <a:lstStyle/>
          <a:p>
            <a:pPr/>
            <a:r>
              <a:t>Texto do Título</a:t>
            </a:r>
          </a:p>
        </p:txBody>
      </p:sp>
      <p:sp>
        <p:nvSpPr>
          <p:cNvPr id="102" name="Shape 102"/>
          <p:cNvSpPr/>
          <p:nvPr>
            <p:ph type="body" idx="1"/>
          </p:nvPr>
        </p:nvSpPr>
        <p:spPr>
          <a:xfrm>
            <a:off x="257175" y="366184"/>
            <a:ext cx="3386138" cy="7802035"/>
          </a:xfrm>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ítulo e conteúdo">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Texto do Título</a:t>
            </a:r>
          </a:p>
        </p:txBody>
      </p:sp>
      <p:sp>
        <p:nvSpPr>
          <p:cNvPr id="21" name="Shape 21"/>
          <p:cNvSpPr/>
          <p:nvPr>
            <p:ph type="body" idx="1"/>
          </p:nvPr>
        </p:nvSpPr>
        <p:spPr>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Cabeçalho da Seção">
    <p:spTree>
      <p:nvGrpSpPr>
        <p:cNvPr id="1" name=""/>
        <p:cNvGrpSpPr/>
        <p:nvPr/>
      </p:nvGrpSpPr>
      <p:grpSpPr>
        <a:xfrm>
          <a:off x="0" y="0"/>
          <a:ext cx="0" cy="0"/>
          <a:chOff x="0" y="0"/>
          <a:chExt cx="0" cy="0"/>
        </a:xfrm>
      </p:grpSpPr>
      <p:sp>
        <p:nvSpPr>
          <p:cNvPr id="29" name="Shape 29"/>
          <p:cNvSpPr/>
          <p:nvPr>
            <p:ph type="title"/>
          </p:nvPr>
        </p:nvSpPr>
        <p:spPr>
          <a:xfrm>
            <a:off x="406300" y="5875866"/>
            <a:ext cx="4371976" cy="1816101"/>
          </a:xfrm>
          <a:prstGeom prst="rect">
            <a:avLst/>
          </a:prstGeom>
        </p:spPr>
        <p:txBody>
          <a:bodyPr anchor="t"/>
          <a:lstStyle>
            <a:lvl1pPr algn="l">
              <a:defRPr b="1" cap="all" sz="4000"/>
            </a:lvl1pPr>
          </a:lstStyle>
          <a:p>
            <a:pPr/>
            <a:r>
              <a:t>Texto do Título</a:t>
            </a:r>
          </a:p>
        </p:txBody>
      </p:sp>
      <p:sp>
        <p:nvSpPr>
          <p:cNvPr id="30" name="Shape 30"/>
          <p:cNvSpPr/>
          <p:nvPr>
            <p:ph type="body" sz="quarter" idx="1"/>
          </p:nvPr>
        </p:nvSpPr>
        <p:spPr>
          <a:xfrm>
            <a:off x="406300" y="3875618"/>
            <a:ext cx="4371976" cy="2000250"/>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uas Partes de Conteúdo">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Texto do Título</a:t>
            </a:r>
          </a:p>
        </p:txBody>
      </p:sp>
      <p:sp>
        <p:nvSpPr>
          <p:cNvPr id="39" name="Shape 39"/>
          <p:cNvSpPr/>
          <p:nvPr>
            <p:ph type="body" sz="half" idx="1"/>
          </p:nvPr>
        </p:nvSpPr>
        <p:spPr>
          <a:xfrm>
            <a:off x="257175" y="2133600"/>
            <a:ext cx="2271714" cy="6034618"/>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ação">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a:r>
              <a:t>Texto do Título</a:t>
            </a:r>
          </a:p>
        </p:txBody>
      </p:sp>
      <p:sp>
        <p:nvSpPr>
          <p:cNvPr id="48" name="Shape 48"/>
          <p:cNvSpPr/>
          <p:nvPr>
            <p:ph type="body" sz="quarter" idx="1"/>
          </p:nvPr>
        </p:nvSpPr>
        <p:spPr>
          <a:xfrm>
            <a:off x="257175" y="2046816"/>
            <a:ext cx="2272607" cy="853017"/>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49" name="Shape 49"/>
          <p:cNvSpPr/>
          <p:nvPr>
            <p:ph type="body" sz="quarter" idx="13"/>
          </p:nvPr>
        </p:nvSpPr>
        <p:spPr>
          <a:xfrm>
            <a:off x="2612826" y="2046816"/>
            <a:ext cx="2273499" cy="853016"/>
          </a:xfrm>
          <a:prstGeom prst="rect">
            <a:avLst/>
          </a:prstGeom>
        </p:spPr>
        <p:txBody>
          <a:bodyPr anchor="b"/>
          <a:lstStyle/>
          <a:p>
            <a:pPr marL="0" indent="0">
              <a:spcBef>
                <a:spcPts val="500"/>
              </a:spcBef>
              <a:buSzTx/>
              <a:buFontTx/>
              <a:buNone/>
              <a:defRPr b="1"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Somente título">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Texto do Título</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Em branco">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údo com Legenda">
    <p:spTree>
      <p:nvGrpSpPr>
        <p:cNvPr id="1" name=""/>
        <p:cNvGrpSpPr/>
        <p:nvPr/>
      </p:nvGrpSpPr>
      <p:grpSpPr>
        <a:xfrm>
          <a:off x="0" y="0"/>
          <a:ext cx="0" cy="0"/>
          <a:chOff x="0" y="0"/>
          <a:chExt cx="0" cy="0"/>
        </a:xfrm>
      </p:grpSpPr>
      <p:sp>
        <p:nvSpPr>
          <p:cNvPr id="72" name="Shape 72"/>
          <p:cNvSpPr/>
          <p:nvPr>
            <p:ph type="title"/>
          </p:nvPr>
        </p:nvSpPr>
        <p:spPr>
          <a:xfrm>
            <a:off x="257175" y="364066"/>
            <a:ext cx="1692176" cy="1549401"/>
          </a:xfrm>
          <a:prstGeom prst="rect">
            <a:avLst/>
          </a:prstGeom>
        </p:spPr>
        <p:txBody>
          <a:bodyPr anchor="b"/>
          <a:lstStyle>
            <a:lvl1pPr algn="l">
              <a:defRPr b="1" sz="2000"/>
            </a:lvl1pPr>
          </a:lstStyle>
          <a:p>
            <a:pPr/>
            <a:r>
              <a:t>Texto do Título</a:t>
            </a:r>
          </a:p>
        </p:txBody>
      </p:sp>
      <p:sp>
        <p:nvSpPr>
          <p:cNvPr id="73" name="Shape 73"/>
          <p:cNvSpPr/>
          <p:nvPr>
            <p:ph type="body" idx="1"/>
          </p:nvPr>
        </p:nvSpPr>
        <p:spPr>
          <a:xfrm>
            <a:off x="2010966" y="364066"/>
            <a:ext cx="2875359" cy="7804152"/>
          </a:xfrm>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74" name="Shape 74"/>
          <p:cNvSpPr/>
          <p:nvPr>
            <p:ph type="body" sz="half" idx="13"/>
          </p:nvPr>
        </p:nvSpPr>
        <p:spPr>
          <a:xfrm>
            <a:off x="257175" y="1913466"/>
            <a:ext cx="1692176" cy="6254753"/>
          </a:xfrm>
          <a:prstGeom prst="rect">
            <a:avLst/>
          </a:prstGeom>
        </p:spPr>
        <p:txBody>
          <a:bodyPr/>
          <a:lstStyle/>
          <a:p>
            <a:pPr marL="0" indent="0">
              <a:spcBef>
                <a:spcPts val="300"/>
              </a:spcBef>
              <a:buSzTx/>
              <a:buFontTx/>
              <a:buNone/>
              <a:defRPr sz="1400"/>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Imagem com Legenda">
    <p:spTree>
      <p:nvGrpSpPr>
        <p:cNvPr id="1" name=""/>
        <p:cNvGrpSpPr/>
        <p:nvPr/>
      </p:nvGrpSpPr>
      <p:grpSpPr>
        <a:xfrm>
          <a:off x="0" y="0"/>
          <a:ext cx="0" cy="0"/>
          <a:chOff x="0" y="0"/>
          <a:chExt cx="0" cy="0"/>
        </a:xfrm>
      </p:grpSpPr>
      <p:sp>
        <p:nvSpPr>
          <p:cNvPr id="82" name="Shape 82"/>
          <p:cNvSpPr/>
          <p:nvPr>
            <p:ph type="title"/>
          </p:nvPr>
        </p:nvSpPr>
        <p:spPr>
          <a:xfrm>
            <a:off x="1008162" y="6400800"/>
            <a:ext cx="3086101" cy="755652"/>
          </a:xfrm>
          <a:prstGeom prst="rect">
            <a:avLst/>
          </a:prstGeom>
        </p:spPr>
        <p:txBody>
          <a:bodyPr anchor="b"/>
          <a:lstStyle>
            <a:lvl1pPr algn="l">
              <a:defRPr b="1" sz="2000"/>
            </a:lvl1pPr>
          </a:lstStyle>
          <a:p>
            <a:pPr/>
            <a:r>
              <a:t>Texto do Título</a:t>
            </a:r>
          </a:p>
        </p:txBody>
      </p:sp>
      <p:sp>
        <p:nvSpPr>
          <p:cNvPr id="83" name="Shape 83"/>
          <p:cNvSpPr/>
          <p:nvPr>
            <p:ph type="pic" sz="half" idx="13"/>
          </p:nvPr>
        </p:nvSpPr>
        <p:spPr>
          <a:xfrm>
            <a:off x="1008162" y="817032"/>
            <a:ext cx="3086101" cy="5486401"/>
          </a:xfrm>
          <a:prstGeom prst="rect">
            <a:avLst/>
          </a:prstGeom>
        </p:spPr>
        <p:txBody>
          <a:bodyPr lIns="91439" rIns="91439">
            <a:noAutofit/>
          </a:bodyPr>
          <a:lstStyle/>
          <a:p>
            <a:pPr/>
          </a:p>
        </p:txBody>
      </p:sp>
      <p:sp>
        <p:nvSpPr>
          <p:cNvPr id="84" name="Shape 84"/>
          <p:cNvSpPr/>
          <p:nvPr>
            <p:ph type="body" sz="quarter" idx="1"/>
          </p:nvPr>
        </p:nvSpPr>
        <p:spPr>
          <a:xfrm>
            <a:off x="1008162" y="7156450"/>
            <a:ext cx="3086101" cy="1073150"/>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257175" y="366183"/>
            <a:ext cx="4629150" cy="1524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do Título</a:t>
            </a:r>
          </a:p>
        </p:txBody>
      </p:sp>
      <p:sp>
        <p:nvSpPr>
          <p:cNvPr id="3" name="Shape 3"/>
          <p:cNvSpPr/>
          <p:nvPr>
            <p:ph type="body" idx="1"/>
          </p:nvPr>
        </p:nvSpPr>
        <p:spPr>
          <a:xfrm>
            <a:off x="257175" y="2133600"/>
            <a:ext cx="4629150" cy="603461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4" name="Shape 4"/>
          <p:cNvSpPr/>
          <p:nvPr>
            <p:ph type="sldNum" sz="quarter" idx="2"/>
          </p:nvPr>
        </p:nvSpPr>
        <p:spPr>
          <a:xfrm>
            <a:off x="4622343" y="8583930"/>
            <a:ext cx="263983" cy="269240"/>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143999" y="6029601"/>
            <a:ext cx="2376002" cy="2370092"/>
          </a:xfrm>
          <a:prstGeom prst="rect">
            <a:avLst/>
          </a:prstGeom>
          <a:solidFill>
            <a:srgbClr val="FFFFFF"/>
          </a:solidFill>
          <a:ln w="3175">
            <a:solidFill>
              <a:srgbClr val="D9D9D9"/>
            </a:solidFill>
          </a:ln>
        </p:spPr>
        <p:txBody>
          <a:bodyPr lIns="45719" rIns="45719"/>
          <a:lstStyle/>
          <a:p>
            <a:pPr>
              <a:defRPr>
                <a:solidFill>
                  <a:srgbClr val="FFFFFF"/>
                </a:solidFill>
              </a:defRPr>
            </a:pPr>
          </a:p>
        </p:txBody>
      </p:sp>
      <p:pic>
        <p:nvPicPr>
          <p:cNvPr id="113" name="image1.png"/>
          <p:cNvPicPr>
            <a:picLocks noChangeAspect="1"/>
          </p:cNvPicPr>
          <p:nvPr/>
        </p:nvPicPr>
        <p:blipFill>
          <a:blip r:embed="rId2">
            <a:extLst/>
          </a:blip>
          <a:srcRect l="0" t="0" r="0" b="77479"/>
          <a:stretch>
            <a:fillRect/>
          </a:stretch>
        </p:blipFill>
        <p:spPr>
          <a:xfrm>
            <a:off x="0" y="-1"/>
            <a:ext cx="5143499" cy="659107"/>
          </a:xfrm>
          <a:prstGeom prst="rect">
            <a:avLst/>
          </a:prstGeom>
          <a:ln w="12700">
            <a:miter lim="400000"/>
          </a:ln>
        </p:spPr>
      </p:pic>
      <p:sp>
        <p:nvSpPr>
          <p:cNvPr id="114" name="Shape 114"/>
          <p:cNvSpPr/>
          <p:nvPr/>
        </p:nvSpPr>
        <p:spPr>
          <a:xfrm>
            <a:off x="0" y="9090248"/>
            <a:ext cx="5143500" cy="53753"/>
          </a:xfrm>
          <a:prstGeom prst="rect">
            <a:avLst/>
          </a:prstGeom>
          <a:solidFill>
            <a:srgbClr val="FF6600"/>
          </a:solidFill>
          <a:ln w="25400">
            <a:solidFill>
              <a:srgbClr val="FF6600"/>
            </a:solidFill>
          </a:ln>
        </p:spPr>
        <p:txBody>
          <a:bodyPr lIns="45719" rIns="45719" anchor="ctr"/>
          <a:lstStyle/>
          <a:p>
            <a:pPr algn="ctr">
              <a:defRPr>
                <a:solidFill>
                  <a:srgbClr val="FFFFFF"/>
                </a:solidFill>
              </a:defRPr>
            </a:pPr>
          </a:p>
        </p:txBody>
      </p:sp>
      <p:sp>
        <p:nvSpPr>
          <p:cNvPr id="115" name="Shape 115"/>
          <p:cNvSpPr/>
          <p:nvPr/>
        </p:nvSpPr>
        <p:spPr>
          <a:xfrm>
            <a:off x="246617" y="754374"/>
            <a:ext cx="4650266" cy="1196297"/>
          </a:xfrm>
          <a:prstGeom prst="rect">
            <a:avLst/>
          </a:prstGeom>
          <a:ln w="12700">
            <a:miter lim="400000"/>
          </a:ln>
          <a:extLst>
            <a:ext uri="{C572A759-6A51-4108-AA02-DFA0A04FC94B}">
              <ma14:wrappingTextBoxFlag xmlns:ma14="http://schemas.microsoft.com/office/mac/drawingml/2011/main" val="1"/>
            </a:ext>
          </a:extLst>
        </p:spPr>
        <p:txBody>
          <a:bodyPr lIns="15609" tIns="15609" rIns="15609" bIns="15609" anchor="ctr">
            <a:spAutoFit/>
          </a:bodyPr>
          <a:lstStyle/>
          <a:p>
            <a:pPr algn="ctr">
              <a:defRPr b="1" sz="1600">
                <a:solidFill>
                  <a:srgbClr val="0D0D0D"/>
                </a:solidFill>
                <a:latin typeface="Arial"/>
                <a:ea typeface="Arial"/>
                <a:cs typeface="Arial"/>
                <a:sym typeface="Arial"/>
              </a:defRPr>
            </a:pPr>
            <a:r>
              <a:t>The retinal vasculopathy in dengue fever: </a:t>
            </a:r>
            <a:endParaRPr sz="1400">
              <a:solidFill>
                <a:srgbClr val="FFFFFF"/>
              </a:solidFill>
            </a:endParaRPr>
          </a:p>
          <a:p>
            <a:pPr algn="ctr">
              <a:defRPr b="1" sz="1600">
                <a:solidFill>
                  <a:srgbClr val="0D0D0D"/>
                </a:solidFill>
                <a:latin typeface="Arial"/>
                <a:ea typeface="Arial"/>
                <a:cs typeface="Arial"/>
                <a:sym typeface="Arial"/>
              </a:defRPr>
            </a:pPr>
            <a:r>
              <a:t>a reactive oxygen species (ROS) modulation</a:t>
            </a:r>
            <a:r>
              <a:t>.</a:t>
            </a:r>
            <a:endParaRPr>
              <a:solidFill>
                <a:srgbClr val="48535B"/>
              </a:solidFill>
            </a:endParaRPr>
          </a:p>
          <a:p>
            <a:pPr algn="ctr">
              <a:defRPr b="1" sz="1000">
                <a:solidFill>
                  <a:srgbClr val="595959"/>
                </a:solidFill>
                <a:latin typeface="Arial"/>
                <a:ea typeface="Arial"/>
                <a:cs typeface="Arial"/>
                <a:sym typeface="Arial"/>
              </a:defRPr>
            </a:pPr>
            <a:r>
              <a:t>Cruz, MFS</a:t>
            </a:r>
            <a:r>
              <a:rPr baseline="30000"/>
              <a:t>1,2</a:t>
            </a:r>
            <a:r>
              <a:t>; Lucena-Neto, FD</a:t>
            </a:r>
            <a:r>
              <a:rPr baseline="30000"/>
              <a:t>1</a:t>
            </a:r>
            <a:r>
              <a:t>; Cruz, SFS</a:t>
            </a:r>
            <a:r>
              <a:rPr baseline="30000"/>
              <a:t>1,3</a:t>
            </a:r>
            <a:r>
              <a:t>; Vieira-Junior, AS</a:t>
            </a:r>
            <a:r>
              <a:rPr baseline="30000"/>
              <a:t>1</a:t>
            </a:r>
            <a:r>
              <a:t>; </a:t>
            </a:r>
            <a:endParaRPr sz="1400">
              <a:solidFill>
                <a:srgbClr val="FFFFFF"/>
              </a:solidFill>
            </a:endParaRPr>
          </a:p>
          <a:p>
            <a:pPr algn="ctr">
              <a:defRPr b="1" sz="1000">
                <a:solidFill>
                  <a:srgbClr val="595959"/>
                </a:solidFill>
                <a:latin typeface="Arial"/>
                <a:ea typeface="Arial"/>
                <a:cs typeface="Arial"/>
                <a:sym typeface="Arial"/>
              </a:defRPr>
            </a:pPr>
            <a:r>
              <a:t>Falcão, LFM</a:t>
            </a:r>
            <a:r>
              <a:rPr baseline="30000"/>
              <a:t>1,4</a:t>
            </a:r>
            <a:r>
              <a:t>; Quaresma, JAS</a:t>
            </a:r>
            <a:r>
              <a:rPr baseline="30000"/>
              <a:t>1,4</a:t>
            </a:r>
            <a:r>
              <a:t>. </a:t>
            </a:r>
            <a:endParaRPr sz="1400">
              <a:solidFill>
                <a:srgbClr val="FFFFFF"/>
              </a:solidFill>
            </a:endParaRPr>
          </a:p>
          <a:p>
            <a:pPr algn="just">
              <a:defRPr b="1" sz="800">
                <a:solidFill>
                  <a:srgbClr val="595959"/>
                </a:solidFill>
                <a:latin typeface="Arial"/>
                <a:ea typeface="Arial"/>
                <a:cs typeface="Arial"/>
                <a:sym typeface="Arial"/>
              </a:defRPr>
            </a:pPr>
            <a:endParaRPr sz="1400">
              <a:solidFill>
                <a:srgbClr val="FFFFFF"/>
              </a:solidFill>
            </a:endParaRPr>
          </a:p>
          <a:p>
            <a:pPr algn="just">
              <a:defRPr b="1" sz="800">
                <a:solidFill>
                  <a:srgbClr val="595959"/>
                </a:solidFill>
                <a:latin typeface="Arial"/>
                <a:ea typeface="Arial"/>
                <a:cs typeface="Arial"/>
                <a:sym typeface="Arial"/>
              </a:defRPr>
            </a:pPr>
            <a:r>
              <a:t>1 - Universidade do Estado do Pará (UEPA); 2 - Universidade Federal de São Paulo (UNIFESP); 3 - Santa Casa de Misericórdia de São Paulo (FSCMSP); 4 - Universidade de São Paulo (USP)</a:t>
            </a:r>
          </a:p>
        </p:txBody>
      </p:sp>
      <p:grpSp>
        <p:nvGrpSpPr>
          <p:cNvPr id="118" name="Group 118"/>
          <p:cNvGrpSpPr/>
          <p:nvPr/>
        </p:nvGrpSpPr>
        <p:grpSpPr>
          <a:xfrm>
            <a:off x="143998" y="2231996"/>
            <a:ext cx="2376004" cy="2118330"/>
            <a:chOff x="0" y="-1"/>
            <a:chExt cx="2376002" cy="2118328"/>
          </a:xfrm>
        </p:grpSpPr>
        <p:sp>
          <p:nvSpPr>
            <p:cNvPr id="116" name="Shape 116"/>
            <p:cNvSpPr/>
            <p:nvPr/>
          </p:nvSpPr>
          <p:spPr>
            <a:xfrm>
              <a:off x="-1" y="-2"/>
              <a:ext cx="2376004" cy="2118330"/>
            </a:xfrm>
            <a:prstGeom prst="rect">
              <a:avLst/>
            </a:prstGeom>
            <a:solidFill>
              <a:srgbClr val="FFFFFF"/>
            </a:solidFill>
            <a:ln w="3175" cap="flat">
              <a:solidFill>
                <a:srgbClr val="D9D9D9"/>
              </a:solidFill>
              <a:prstDash val="solid"/>
              <a:round/>
            </a:ln>
            <a:effectLst/>
          </p:spPr>
          <p:txBody>
            <a:bodyPr wrap="square" lIns="45719" tIns="45719" rIns="45719" bIns="45719" numCol="1" anchor="t">
              <a:noAutofit/>
            </a:bodyPr>
            <a:lstStyle/>
            <a:p>
              <a:pPr>
                <a:defRPr>
                  <a:solidFill>
                    <a:srgbClr val="FFFFFF"/>
                  </a:solidFill>
                </a:defRPr>
              </a:pPr>
            </a:p>
          </p:txBody>
        </p:sp>
        <p:sp>
          <p:nvSpPr>
            <p:cNvPr id="117" name="Shape 117"/>
            <p:cNvSpPr/>
            <p:nvPr/>
          </p:nvSpPr>
          <p:spPr>
            <a:xfrm>
              <a:off x="-1" y="-2"/>
              <a:ext cx="2376004" cy="20477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t">
              <a:spAutoFit/>
            </a:bodyPr>
            <a:lstStyle/>
            <a:p>
              <a:pPr algn="just">
                <a:defRPr sz="800">
                  <a:solidFill>
                    <a:srgbClr val="404040"/>
                  </a:solidFill>
                  <a:latin typeface="Arial"/>
                  <a:ea typeface="Arial"/>
                  <a:cs typeface="Arial"/>
                  <a:sym typeface="Arial"/>
                </a:defRPr>
              </a:pPr>
              <a:r>
                <a:t>      Dengue fever, the most prevalent arbovirus disease, annually impacts an estimated 390 million individuals. The Dengue virus (DENV) belongs to the Flaviviridae family and comprises four distinct serotypes. Dengue hemorrhagic fever represents the most lethal manifestation of dengue infection, characterized by thrombocytopenia, hypotension, and the potential for multi-system organ failure.</a:t>
              </a:r>
            </a:p>
            <a:p>
              <a:pPr algn="just">
                <a:defRPr sz="800">
                  <a:solidFill>
                    <a:srgbClr val="404040"/>
                  </a:solidFill>
                  <a:latin typeface="Arial"/>
                  <a:ea typeface="Arial"/>
                  <a:cs typeface="Arial"/>
                  <a:sym typeface="Arial"/>
                </a:defRPr>
              </a:pPr>
              <a:r>
                <a:t>    In a retrospective analysis by Teoh et al. (2006), the study documented an incidence of 23.1%, 20%, and 10.8% for retinal vasculitis, extensive pan-retinal vasculitis associated with exudative retinal detachment, and posterior vitreous cells, respectively, in a cohort involving 65 eyes (50 patients). These manifestations stem from partial C4 complement deficiency.</a:t>
              </a:r>
            </a:p>
          </p:txBody>
        </p:sp>
      </p:grpSp>
      <p:pic>
        <p:nvPicPr>
          <p:cNvPr id="119" name="image2.png"/>
          <p:cNvPicPr>
            <a:picLocks noChangeAspect="1"/>
          </p:cNvPicPr>
          <p:nvPr/>
        </p:nvPicPr>
        <p:blipFill>
          <a:blip r:embed="rId3">
            <a:extLst/>
          </a:blip>
          <a:srcRect l="0" t="0" r="0" b="0"/>
          <a:stretch>
            <a:fillRect/>
          </a:stretch>
        </p:blipFill>
        <p:spPr>
          <a:xfrm>
            <a:off x="2623206" y="2258038"/>
            <a:ext cx="2514310" cy="1874425"/>
          </a:xfrm>
          <a:prstGeom prst="rect">
            <a:avLst/>
          </a:prstGeom>
          <a:ln w="12700">
            <a:miter lim="400000"/>
          </a:ln>
        </p:spPr>
      </p:pic>
      <p:sp>
        <p:nvSpPr>
          <p:cNvPr id="120" name="Shape 120"/>
          <p:cNvSpPr/>
          <p:nvPr/>
        </p:nvSpPr>
        <p:spPr>
          <a:xfrm>
            <a:off x="2616195" y="5510836"/>
            <a:ext cx="2376002" cy="2273203"/>
          </a:xfrm>
          <a:prstGeom prst="rect">
            <a:avLst/>
          </a:prstGeom>
          <a:solidFill>
            <a:srgbClr val="FFFFFF"/>
          </a:solidFill>
          <a:ln w="3175">
            <a:solidFill>
              <a:srgbClr val="D9D9D9"/>
            </a:solidFill>
          </a:ln>
        </p:spPr>
        <p:txBody>
          <a:bodyPr lIns="45719" rIns="45719"/>
          <a:lstStyle/>
          <a:p>
            <a:pPr>
              <a:defRPr>
                <a:solidFill>
                  <a:srgbClr val="FFFFFF"/>
                </a:solidFill>
              </a:defRPr>
            </a:pPr>
          </a:p>
        </p:txBody>
      </p:sp>
      <p:sp>
        <p:nvSpPr>
          <p:cNvPr id="121" name="Shape 121"/>
          <p:cNvSpPr/>
          <p:nvPr/>
        </p:nvSpPr>
        <p:spPr>
          <a:xfrm>
            <a:off x="2616195" y="5514545"/>
            <a:ext cx="2376002" cy="2276378"/>
          </a:xfrm>
          <a:prstGeom prst="rect">
            <a:avLst/>
          </a:prstGeom>
          <a:ln w="12700">
            <a:miter lim="400000"/>
          </a:ln>
          <a:extLst>
            <a:ext uri="{C572A759-6A51-4108-AA02-DFA0A04FC94B}">
              <ma14:wrappingTextBoxFlag xmlns:ma14="http://schemas.microsoft.com/office/mac/drawingml/2011/main" val="1"/>
            </a:ext>
          </a:extLst>
        </p:spPr>
        <p:txBody>
          <a:bodyPr lIns="53999" tIns="53999" rIns="53999" bIns="53999">
            <a:spAutoFit/>
          </a:bodyPr>
          <a:lstStyle/>
          <a:p>
            <a:pPr algn="just">
              <a:defRPr sz="800">
                <a:solidFill>
                  <a:srgbClr val="404040"/>
                </a:solidFill>
                <a:latin typeface="Arial"/>
                <a:ea typeface="Arial"/>
                <a:cs typeface="Arial"/>
                <a:sym typeface="Arial"/>
              </a:defRPr>
            </a:pPr>
            <a:r>
              <a:t>   Excessive production of reactive oxygen species (ROS) disrupts the lysosomal membrane and induces the release of hydrolases, resulting in autophagy in phagocytic cells and subsequent cell death, followed by a strong cytokine storm and organ failure.</a:t>
            </a:r>
          </a:p>
          <a:p>
            <a:pPr algn="just">
              <a:defRPr sz="800">
                <a:solidFill>
                  <a:srgbClr val="404040"/>
                </a:solidFill>
                <a:latin typeface="Arial"/>
                <a:ea typeface="Arial"/>
                <a:cs typeface="Arial"/>
                <a:sym typeface="Arial"/>
              </a:defRPr>
            </a:pPr>
            <a:r>
              <a:t>  Additionally, exposure of the vascular endothelium to various blood-borne pathogens or agents can prompt activated neutrophils to release a substantial amount of ROS into the circulation via membrane-bound NADPH oxidase during the neutrophil respiratory burst. This phenomenon leads to host tissue injury and endothelial barrier dysfunction.</a:t>
            </a:r>
          </a:p>
          <a:p>
            <a:pPr algn="just">
              <a:defRPr sz="800">
                <a:solidFill>
                  <a:srgbClr val="404040"/>
                </a:solidFill>
                <a:latin typeface="Arial"/>
                <a:ea typeface="Arial"/>
                <a:cs typeface="Arial"/>
                <a:sym typeface="Arial"/>
              </a:defRPr>
            </a:pPr>
            <a:r>
              <a:t>   Retinal vasculopathy in Dengue Fever can manifest in various forms and has been associated with immune-mediated mechanisms, such as immune complex deposition in vessels and capillary occlusions.</a:t>
            </a:r>
          </a:p>
        </p:txBody>
      </p:sp>
      <p:grpSp>
        <p:nvGrpSpPr>
          <p:cNvPr id="124" name="Group 124"/>
          <p:cNvGrpSpPr/>
          <p:nvPr/>
        </p:nvGrpSpPr>
        <p:grpSpPr>
          <a:xfrm>
            <a:off x="2616195" y="8045794"/>
            <a:ext cx="2376003" cy="843329"/>
            <a:chOff x="0" y="0"/>
            <a:chExt cx="2376002" cy="843327"/>
          </a:xfrm>
        </p:grpSpPr>
        <p:sp>
          <p:nvSpPr>
            <p:cNvPr id="122" name="Shape 122"/>
            <p:cNvSpPr/>
            <p:nvPr/>
          </p:nvSpPr>
          <p:spPr>
            <a:xfrm>
              <a:off x="0" y="0"/>
              <a:ext cx="2376003" cy="843328"/>
            </a:xfrm>
            <a:prstGeom prst="rect">
              <a:avLst/>
            </a:prstGeom>
            <a:solidFill>
              <a:srgbClr val="FFFFFF"/>
            </a:solidFill>
            <a:ln w="3175" cap="flat">
              <a:solidFill>
                <a:srgbClr val="D9D9D9"/>
              </a:solidFill>
              <a:prstDash val="solid"/>
              <a:round/>
            </a:ln>
            <a:effectLst/>
          </p:spPr>
          <p:txBody>
            <a:bodyPr wrap="square" lIns="45719" tIns="45719" rIns="45719" bIns="45719" numCol="1" anchor="t">
              <a:noAutofit/>
            </a:bodyPr>
            <a:lstStyle/>
            <a:p>
              <a:pPr>
                <a:defRPr>
                  <a:solidFill>
                    <a:srgbClr val="FFFFFF"/>
                  </a:solidFill>
                </a:defRPr>
              </a:pPr>
            </a:p>
          </p:txBody>
        </p:sp>
        <p:sp>
          <p:nvSpPr>
            <p:cNvPr id="123" name="Shape 123"/>
            <p:cNvSpPr/>
            <p:nvPr/>
          </p:nvSpPr>
          <p:spPr>
            <a:xfrm>
              <a:off x="0" y="0"/>
              <a:ext cx="2376003" cy="727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t">
              <a:spAutoFit/>
            </a:bodyPr>
            <a:lstStyle/>
            <a:p>
              <a:pPr algn="just">
                <a:defRPr sz="700">
                  <a:latin typeface="Arial"/>
                  <a:ea typeface="Arial"/>
                  <a:cs typeface="Arial"/>
                  <a:sym typeface="Arial"/>
                </a:defRPr>
              </a:pPr>
              <a:r>
                <a:t>Wang H, Liu M. Complement C4, Infections, and Autoimmune Diseases. Front Immunol. 2021;12:694928. doi:10.3389/fimmu.2021.694928.</a:t>
              </a:r>
              <a:endParaRPr sz="600">
                <a:solidFill>
                  <a:srgbClr val="404040"/>
                </a:solidFill>
              </a:endParaRPr>
            </a:p>
            <a:p>
              <a:pPr algn="just">
                <a:defRPr sz="700">
                  <a:latin typeface="Arial"/>
                  <a:ea typeface="Arial"/>
                  <a:cs typeface="Arial"/>
                  <a:sym typeface="Arial"/>
                </a:defRPr>
              </a:pPr>
            </a:p>
            <a:p>
              <a:pPr algn="just">
                <a:defRPr sz="700">
                  <a:latin typeface="Arial"/>
                  <a:ea typeface="Arial"/>
                  <a:cs typeface="Arial"/>
                  <a:sym typeface="Arial"/>
                </a:defRPr>
              </a:pPr>
              <a:r>
                <a:t>Zhang J, Wang X, Vikash V, et al. ROS and ROS-Mediated Cellular Signaling. Oxid Med Cell Longev. 2016;2016:4350965. doi:10.1155/2016/4350965.</a:t>
              </a:r>
            </a:p>
          </p:txBody>
        </p:sp>
      </p:grpSp>
      <p:grpSp>
        <p:nvGrpSpPr>
          <p:cNvPr id="129" name="Group 129"/>
          <p:cNvGrpSpPr/>
          <p:nvPr/>
        </p:nvGrpSpPr>
        <p:grpSpPr>
          <a:xfrm>
            <a:off x="2616195" y="7825709"/>
            <a:ext cx="2376003" cy="180001"/>
            <a:chOff x="0" y="0"/>
            <a:chExt cx="2376002" cy="179999"/>
          </a:xfrm>
        </p:grpSpPr>
        <p:sp>
          <p:nvSpPr>
            <p:cNvPr id="125" name="Shape 125"/>
            <p:cNvSpPr/>
            <p:nvPr/>
          </p:nvSpPr>
          <p:spPr>
            <a:xfrm>
              <a:off x="-1" y="13972"/>
              <a:ext cx="2376004" cy="152057"/>
            </a:xfrm>
            <a:prstGeom prst="rect">
              <a:avLst/>
            </a:prstGeom>
            <a:solidFill>
              <a:srgbClr val="FF6600"/>
            </a:solidFill>
            <a:ln w="3175" cap="flat">
              <a:solidFill>
                <a:srgbClr val="D9D9D9"/>
              </a:solidFill>
              <a:prstDash val="solid"/>
              <a:round/>
            </a:ln>
            <a:effectLst/>
          </p:spPr>
          <p:txBody>
            <a:bodyPr wrap="square" lIns="45719" tIns="45719" rIns="45719" bIns="45719" numCol="1" anchor="ctr">
              <a:noAutofit/>
            </a:bodyPr>
            <a:lstStyle/>
            <a:p>
              <a:pPr>
                <a:defRPr>
                  <a:solidFill>
                    <a:srgbClr val="FFFFFF"/>
                  </a:solidFill>
                </a:defRPr>
              </a:pPr>
            </a:p>
          </p:txBody>
        </p:sp>
        <p:grpSp>
          <p:nvGrpSpPr>
            <p:cNvPr id="128" name="Group 128"/>
            <p:cNvGrpSpPr/>
            <p:nvPr/>
          </p:nvGrpSpPr>
          <p:grpSpPr>
            <a:xfrm>
              <a:off x="-1" y="0"/>
              <a:ext cx="2376004" cy="180001"/>
              <a:chOff x="0" y="0"/>
              <a:chExt cx="2376002" cy="179999"/>
            </a:xfrm>
          </p:grpSpPr>
          <p:sp>
            <p:nvSpPr>
              <p:cNvPr id="126" name="Shape 126"/>
              <p:cNvSpPr/>
              <p:nvPr/>
            </p:nvSpPr>
            <p:spPr>
              <a:xfrm>
                <a:off x="-1" y="0"/>
                <a:ext cx="2376004" cy="180000"/>
              </a:xfrm>
              <a:prstGeom prst="rect">
                <a:avLst/>
              </a:prstGeom>
              <a:solidFill>
                <a:srgbClr val="FF6600"/>
              </a:solidFill>
              <a:ln w="12700" cap="flat">
                <a:noFill/>
                <a:miter lim="400000"/>
              </a:ln>
              <a:effectLst/>
            </p:spPr>
            <p:txBody>
              <a:bodyPr wrap="square" lIns="45719" tIns="45719" rIns="45719" bIns="45719" numCol="1" anchor="ctr">
                <a:noAutofit/>
              </a:bodyPr>
              <a:lstStyle/>
              <a:p>
                <a:pPr>
                  <a:defRPr b="1" sz="700">
                    <a:solidFill>
                      <a:srgbClr val="FFFFFF"/>
                    </a:solidFill>
                    <a:latin typeface="Trebuchet MS"/>
                    <a:ea typeface="Trebuchet MS"/>
                    <a:cs typeface="Trebuchet MS"/>
                    <a:sym typeface="Trebuchet MS"/>
                  </a:defRPr>
                </a:pPr>
              </a:p>
            </p:txBody>
          </p:sp>
          <p:sp>
            <p:nvSpPr>
              <p:cNvPr id="127" name="Shape 127"/>
              <p:cNvSpPr/>
              <p:nvPr/>
            </p:nvSpPr>
            <p:spPr>
              <a:xfrm>
                <a:off x="-1" y="17240"/>
                <a:ext cx="2376004" cy="1455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609" tIns="15609" rIns="15609" bIns="15609" numCol="1" anchor="ctr">
                <a:spAutoFit/>
              </a:bodyPr>
              <a:lstStyle>
                <a:lvl1pPr>
                  <a:defRPr b="1" sz="700">
                    <a:solidFill>
                      <a:srgbClr val="FFFFFF"/>
                    </a:solidFill>
                    <a:latin typeface="Trebuchet MS"/>
                    <a:ea typeface="Trebuchet MS"/>
                    <a:cs typeface="Trebuchet MS"/>
                    <a:sym typeface="Trebuchet MS"/>
                  </a:defRPr>
                </a:lvl1pPr>
              </a:lstStyle>
              <a:p>
                <a:pPr/>
                <a:r>
                  <a:t>REFERENCES</a:t>
                </a:r>
              </a:p>
            </p:txBody>
          </p:sp>
        </p:grpSp>
      </p:grpSp>
      <p:grpSp>
        <p:nvGrpSpPr>
          <p:cNvPr id="134" name="Group 134"/>
          <p:cNvGrpSpPr/>
          <p:nvPr/>
        </p:nvGrpSpPr>
        <p:grpSpPr>
          <a:xfrm>
            <a:off x="144000" y="2051999"/>
            <a:ext cx="2376001" cy="180001"/>
            <a:chOff x="0" y="0"/>
            <a:chExt cx="2376000" cy="179999"/>
          </a:xfrm>
        </p:grpSpPr>
        <p:sp>
          <p:nvSpPr>
            <p:cNvPr id="130" name="Shape 130"/>
            <p:cNvSpPr/>
            <p:nvPr/>
          </p:nvSpPr>
          <p:spPr>
            <a:xfrm>
              <a:off x="0" y="13972"/>
              <a:ext cx="2376001" cy="152057"/>
            </a:xfrm>
            <a:prstGeom prst="rect">
              <a:avLst/>
            </a:prstGeom>
            <a:solidFill>
              <a:srgbClr val="FF6600"/>
            </a:solidFill>
            <a:ln w="3175" cap="flat">
              <a:solidFill>
                <a:srgbClr val="D9D9D9"/>
              </a:solidFill>
              <a:prstDash val="solid"/>
              <a:round/>
            </a:ln>
            <a:effectLst/>
          </p:spPr>
          <p:txBody>
            <a:bodyPr wrap="square" lIns="45719" tIns="45719" rIns="45719" bIns="45719" numCol="1" anchor="ctr">
              <a:noAutofit/>
            </a:bodyPr>
            <a:lstStyle/>
            <a:p>
              <a:pPr>
                <a:defRPr>
                  <a:solidFill>
                    <a:srgbClr val="FFFFFF"/>
                  </a:solidFill>
                </a:defRPr>
              </a:pPr>
            </a:p>
          </p:txBody>
        </p:sp>
        <p:grpSp>
          <p:nvGrpSpPr>
            <p:cNvPr id="133" name="Group 133"/>
            <p:cNvGrpSpPr/>
            <p:nvPr/>
          </p:nvGrpSpPr>
          <p:grpSpPr>
            <a:xfrm>
              <a:off x="0" y="0"/>
              <a:ext cx="2376001" cy="180001"/>
              <a:chOff x="0" y="0"/>
              <a:chExt cx="2376000" cy="179999"/>
            </a:xfrm>
          </p:grpSpPr>
          <p:sp>
            <p:nvSpPr>
              <p:cNvPr id="131" name="Shape 131"/>
              <p:cNvSpPr/>
              <p:nvPr/>
            </p:nvSpPr>
            <p:spPr>
              <a:xfrm>
                <a:off x="0" y="0"/>
                <a:ext cx="2376001" cy="180000"/>
              </a:xfrm>
              <a:prstGeom prst="rect">
                <a:avLst/>
              </a:prstGeom>
              <a:solidFill>
                <a:srgbClr val="FF6600"/>
              </a:solidFill>
              <a:ln w="12700" cap="flat">
                <a:noFill/>
                <a:miter lim="400000"/>
              </a:ln>
              <a:effectLst/>
            </p:spPr>
            <p:txBody>
              <a:bodyPr wrap="square" lIns="45719" tIns="45719" rIns="45719" bIns="45719" numCol="1" anchor="ctr">
                <a:noAutofit/>
              </a:bodyPr>
              <a:lstStyle/>
              <a:p>
                <a:pPr>
                  <a:defRPr b="1" sz="700">
                    <a:solidFill>
                      <a:srgbClr val="FFFFFF"/>
                    </a:solidFill>
                    <a:latin typeface="Trebuchet MS"/>
                    <a:ea typeface="Trebuchet MS"/>
                    <a:cs typeface="Trebuchet MS"/>
                    <a:sym typeface="Trebuchet MS"/>
                  </a:defRPr>
                </a:pPr>
              </a:p>
            </p:txBody>
          </p:sp>
          <p:sp>
            <p:nvSpPr>
              <p:cNvPr id="132" name="Shape 132"/>
              <p:cNvSpPr/>
              <p:nvPr/>
            </p:nvSpPr>
            <p:spPr>
              <a:xfrm>
                <a:off x="0" y="17240"/>
                <a:ext cx="2376001" cy="1455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609" tIns="15609" rIns="15609" bIns="15609" numCol="1" anchor="ctr">
                <a:spAutoFit/>
              </a:bodyPr>
              <a:lstStyle/>
              <a:p>
                <a:pPr>
                  <a:defRPr b="1" sz="700">
                    <a:solidFill>
                      <a:srgbClr val="FFFFFF"/>
                    </a:solidFill>
                    <a:latin typeface="Trebuchet MS"/>
                    <a:ea typeface="Trebuchet MS"/>
                    <a:cs typeface="Trebuchet MS"/>
                    <a:sym typeface="Trebuchet MS"/>
                  </a:defRPr>
                </a:pPr>
                <a:r>
                  <a:t>INTRODU</a:t>
                </a:r>
                <a:r>
                  <a:t>TION</a:t>
                </a:r>
              </a:p>
            </p:txBody>
          </p:sp>
        </p:grpSp>
      </p:grpSp>
      <p:grpSp>
        <p:nvGrpSpPr>
          <p:cNvPr id="139" name="Group 139"/>
          <p:cNvGrpSpPr/>
          <p:nvPr/>
        </p:nvGrpSpPr>
        <p:grpSpPr>
          <a:xfrm>
            <a:off x="2628000" y="2051999"/>
            <a:ext cx="2376002" cy="180001"/>
            <a:chOff x="0" y="0"/>
            <a:chExt cx="2376000" cy="179999"/>
          </a:xfrm>
        </p:grpSpPr>
        <p:sp>
          <p:nvSpPr>
            <p:cNvPr id="135" name="Shape 135"/>
            <p:cNvSpPr/>
            <p:nvPr/>
          </p:nvSpPr>
          <p:spPr>
            <a:xfrm>
              <a:off x="0" y="13972"/>
              <a:ext cx="2376001" cy="152057"/>
            </a:xfrm>
            <a:prstGeom prst="rect">
              <a:avLst/>
            </a:prstGeom>
            <a:solidFill>
              <a:srgbClr val="FF6600"/>
            </a:solidFill>
            <a:ln w="3175" cap="flat">
              <a:solidFill>
                <a:srgbClr val="D9D9D9"/>
              </a:solidFill>
              <a:prstDash val="solid"/>
              <a:round/>
            </a:ln>
            <a:effectLst/>
          </p:spPr>
          <p:txBody>
            <a:bodyPr wrap="square" lIns="45719" tIns="45719" rIns="45719" bIns="45719" numCol="1" anchor="ctr">
              <a:noAutofit/>
            </a:bodyPr>
            <a:lstStyle/>
            <a:p>
              <a:pPr>
                <a:defRPr>
                  <a:solidFill>
                    <a:srgbClr val="FFFFFF"/>
                  </a:solidFill>
                </a:defRPr>
              </a:pPr>
            </a:p>
          </p:txBody>
        </p:sp>
        <p:grpSp>
          <p:nvGrpSpPr>
            <p:cNvPr id="138" name="Group 138"/>
            <p:cNvGrpSpPr/>
            <p:nvPr/>
          </p:nvGrpSpPr>
          <p:grpSpPr>
            <a:xfrm>
              <a:off x="0" y="0"/>
              <a:ext cx="2376001" cy="180001"/>
              <a:chOff x="0" y="0"/>
              <a:chExt cx="2376000" cy="179999"/>
            </a:xfrm>
          </p:grpSpPr>
          <p:sp>
            <p:nvSpPr>
              <p:cNvPr id="136" name="Shape 136"/>
              <p:cNvSpPr/>
              <p:nvPr/>
            </p:nvSpPr>
            <p:spPr>
              <a:xfrm>
                <a:off x="0" y="0"/>
                <a:ext cx="2376001" cy="180000"/>
              </a:xfrm>
              <a:prstGeom prst="rect">
                <a:avLst/>
              </a:prstGeom>
              <a:solidFill>
                <a:srgbClr val="FF6600"/>
              </a:solidFill>
              <a:ln w="12700" cap="flat">
                <a:noFill/>
                <a:miter lim="400000"/>
              </a:ln>
              <a:effectLst/>
            </p:spPr>
            <p:txBody>
              <a:bodyPr wrap="square" lIns="45719" tIns="45719" rIns="45719" bIns="45719" numCol="1" anchor="ctr">
                <a:noAutofit/>
              </a:bodyPr>
              <a:lstStyle/>
              <a:p>
                <a:pPr>
                  <a:defRPr b="1" sz="700">
                    <a:solidFill>
                      <a:srgbClr val="FFFFFF"/>
                    </a:solidFill>
                    <a:latin typeface="Trebuchet MS"/>
                    <a:ea typeface="Trebuchet MS"/>
                    <a:cs typeface="Trebuchet MS"/>
                    <a:sym typeface="Trebuchet MS"/>
                  </a:defRPr>
                </a:pPr>
              </a:p>
            </p:txBody>
          </p:sp>
          <p:sp>
            <p:nvSpPr>
              <p:cNvPr id="137" name="Shape 137"/>
              <p:cNvSpPr/>
              <p:nvPr/>
            </p:nvSpPr>
            <p:spPr>
              <a:xfrm>
                <a:off x="0" y="17240"/>
                <a:ext cx="2376001" cy="1455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609" tIns="15609" rIns="15609" bIns="15609" numCol="1" anchor="ctr">
                <a:spAutoFit/>
              </a:bodyPr>
              <a:lstStyle/>
              <a:p>
                <a:pPr>
                  <a:defRPr b="1" sz="700">
                    <a:solidFill>
                      <a:srgbClr val="FFFFFF"/>
                    </a:solidFill>
                    <a:latin typeface="Trebuchet MS"/>
                    <a:ea typeface="Trebuchet MS"/>
                    <a:cs typeface="Trebuchet MS"/>
                    <a:sym typeface="Trebuchet MS"/>
                  </a:defRPr>
                </a:pPr>
                <a:r>
                  <a:t>FIGUR</a:t>
                </a:r>
                <a:r>
                  <a:t>E</a:t>
                </a:r>
              </a:p>
            </p:txBody>
          </p:sp>
        </p:grpSp>
      </p:grpSp>
      <p:grpSp>
        <p:nvGrpSpPr>
          <p:cNvPr id="144" name="Group 144"/>
          <p:cNvGrpSpPr/>
          <p:nvPr/>
        </p:nvGrpSpPr>
        <p:grpSpPr>
          <a:xfrm>
            <a:off x="143999" y="4415560"/>
            <a:ext cx="2376002" cy="180001"/>
            <a:chOff x="0" y="0"/>
            <a:chExt cx="2376000" cy="179999"/>
          </a:xfrm>
        </p:grpSpPr>
        <p:sp>
          <p:nvSpPr>
            <p:cNvPr id="140" name="Shape 140"/>
            <p:cNvSpPr/>
            <p:nvPr/>
          </p:nvSpPr>
          <p:spPr>
            <a:xfrm>
              <a:off x="0" y="13972"/>
              <a:ext cx="2376001" cy="152057"/>
            </a:xfrm>
            <a:prstGeom prst="rect">
              <a:avLst/>
            </a:prstGeom>
            <a:solidFill>
              <a:srgbClr val="FF6600"/>
            </a:solidFill>
            <a:ln w="3175" cap="flat">
              <a:solidFill>
                <a:srgbClr val="D9D9D9"/>
              </a:solidFill>
              <a:prstDash val="solid"/>
              <a:round/>
            </a:ln>
            <a:effectLst/>
          </p:spPr>
          <p:txBody>
            <a:bodyPr wrap="square" lIns="45719" tIns="45719" rIns="45719" bIns="45719" numCol="1" anchor="ctr">
              <a:noAutofit/>
            </a:bodyPr>
            <a:lstStyle/>
            <a:p>
              <a:pPr>
                <a:defRPr>
                  <a:solidFill>
                    <a:srgbClr val="FFFFFF"/>
                  </a:solidFill>
                </a:defRPr>
              </a:pPr>
            </a:p>
          </p:txBody>
        </p:sp>
        <p:grpSp>
          <p:nvGrpSpPr>
            <p:cNvPr id="143" name="Group 143"/>
            <p:cNvGrpSpPr/>
            <p:nvPr/>
          </p:nvGrpSpPr>
          <p:grpSpPr>
            <a:xfrm>
              <a:off x="0" y="0"/>
              <a:ext cx="2376001" cy="180001"/>
              <a:chOff x="0" y="0"/>
              <a:chExt cx="2376000" cy="179999"/>
            </a:xfrm>
          </p:grpSpPr>
          <p:sp>
            <p:nvSpPr>
              <p:cNvPr id="141" name="Shape 141"/>
              <p:cNvSpPr/>
              <p:nvPr/>
            </p:nvSpPr>
            <p:spPr>
              <a:xfrm>
                <a:off x="0" y="0"/>
                <a:ext cx="2376001" cy="180000"/>
              </a:xfrm>
              <a:prstGeom prst="rect">
                <a:avLst/>
              </a:prstGeom>
              <a:solidFill>
                <a:srgbClr val="FF6600"/>
              </a:solidFill>
              <a:ln w="12700" cap="flat">
                <a:noFill/>
                <a:miter lim="400000"/>
              </a:ln>
              <a:effectLst/>
            </p:spPr>
            <p:txBody>
              <a:bodyPr wrap="square" lIns="45719" tIns="45719" rIns="45719" bIns="45719" numCol="1" anchor="ctr">
                <a:noAutofit/>
              </a:bodyPr>
              <a:lstStyle/>
              <a:p>
                <a:pPr>
                  <a:defRPr b="1" sz="700">
                    <a:solidFill>
                      <a:srgbClr val="FFFFFF"/>
                    </a:solidFill>
                    <a:latin typeface="Trebuchet MS"/>
                    <a:ea typeface="Trebuchet MS"/>
                    <a:cs typeface="Trebuchet MS"/>
                    <a:sym typeface="Trebuchet MS"/>
                  </a:defRPr>
                </a:pPr>
              </a:p>
            </p:txBody>
          </p:sp>
          <p:sp>
            <p:nvSpPr>
              <p:cNvPr id="142" name="Shape 142"/>
              <p:cNvSpPr/>
              <p:nvPr/>
            </p:nvSpPr>
            <p:spPr>
              <a:xfrm>
                <a:off x="0" y="17240"/>
                <a:ext cx="2376001" cy="1455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609" tIns="15609" rIns="15609" bIns="15609" numCol="1" anchor="ctr">
                <a:spAutoFit/>
              </a:bodyPr>
              <a:lstStyle>
                <a:lvl1pPr>
                  <a:defRPr b="1" sz="700">
                    <a:solidFill>
                      <a:srgbClr val="FFFFFF"/>
                    </a:solidFill>
                    <a:latin typeface="Trebuchet MS"/>
                    <a:ea typeface="Trebuchet MS"/>
                    <a:cs typeface="Trebuchet MS"/>
                    <a:sym typeface="Trebuchet MS"/>
                  </a:defRPr>
                </a:lvl1pPr>
              </a:lstStyle>
              <a:p>
                <a:pPr/>
                <a:r>
                  <a:t>MATERIAL E METHODS</a:t>
                </a:r>
              </a:p>
            </p:txBody>
          </p:sp>
        </p:grpSp>
      </p:grpSp>
      <p:grpSp>
        <p:nvGrpSpPr>
          <p:cNvPr id="147" name="Group 147"/>
          <p:cNvGrpSpPr/>
          <p:nvPr/>
        </p:nvGrpSpPr>
        <p:grpSpPr>
          <a:xfrm>
            <a:off x="143998" y="4631651"/>
            <a:ext cx="2376004" cy="1146788"/>
            <a:chOff x="0" y="-1"/>
            <a:chExt cx="2376002" cy="1146786"/>
          </a:xfrm>
        </p:grpSpPr>
        <p:sp>
          <p:nvSpPr>
            <p:cNvPr id="145" name="Shape 145"/>
            <p:cNvSpPr/>
            <p:nvPr/>
          </p:nvSpPr>
          <p:spPr>
            <a:xfrm>
              <a:off x="-1" y="-2"/>
              <a:ext cx="2376004" cy="1146788"/>
            </a:xfrm>
            <a:prstGeom prst="rect">
              <a:avLst/>
            </a:prstGeom>
            <a:solidFill>
              <a:srgbClr val="FFFFFF"/>
            </a:solidFill>
            <a:ln w="3175" cap="flat">
              <a:solidFill>
                <a:srgbClr val="D9D9D9"/>
              </a:solidFill>
              <a:prstDash val="solid"/>
              <a:round/>
            </a:ln>
            <a:effectLst/>
          </p:spPr>
          <p:txBody>
            <a:bodyPr wrap="square" lIns="45719" tIns="45719" rIns="45719" bIns="45719" numCol="1" anchor="t">
              <a:noAutofit/>
            </a:bodyPr>
            <a:lstStyle/>
            <a:p>
              <a:pPr>
                <a:defRPr>
                  <a:solidFill>
                    <a:srgbClr val="FFFFFF"/>
                  </a:solidFill>
                </a:defRPr>
              </a:pPr>
            </a:p>
          </p:txBody>
        </p:sp>
        <p:sp>
          <p:nvSpPr>
            <p:cNvPr id="146" name="Shape 146"/>
            <p:cNvSpPr/>
            <p:nvPr/>
          </p:nvSpPr>
          <p:spPr>
            <a:xfrm>
              <a:off x="-1" y="-2"/>
              <a:ext cx="2376004" cy="11333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t">
              <a:spAutoFit/>
            </a:bodyPr>
            <a:lstStyle>
              <a:lvl1pPr algn="just">
                <a:defRPr sz="800">
                  <a:solidFill>
                    <a:srgbClr val="404040"/>
                  </a:solidFill>
                  <a:latin typeface="Arial"/>
                  <a:ea typeface="Arial"/>
                  <a:cs typeface="Arial"/>
                  <a:sym typeface="Arial"/>
                </a:defRPr>
              </a:lvl1pPr>
            </a:lstStyle>
            <a:p>
              <a:pPr/>
              <a:r>
                <a:t>    We conducted a semi-systematic narrative review. The principal databases employed to gather pertinent medical literature featured in this review were PubMed, ScienceDirect, and Cochrane. The search terms utilized, both independently and in conjunction, encompassed: "Dengue eye disease," "Dengue ocular," "Dengue ocular manifestation," "DENV pathophysiology," "dengue uveitis," and "dengue eye retinitis."</a:t>
              </a:r>
            </a:p>
          </p:txBody>
        </p:sp>
      </p:grpSp>
      <p:grpSp>
        <p:nvGrpSpPr>
          <p:cNvPr id="152" name="Group 152"/>
          <p:cNvGrpSpPr/>
          <p:nvPr/>
        </p:nvGrpSpPr>
        <p:grpSpPr>
          <a:xfrm>
            <a:off x="143999" y="5813226"/>
            <a:ext cx="2376002" cy="180001"/>
            <a:chOff x="0" y="0"/>
            <a:chExt cx="2376000" cy="179999"/>
          </a:xfrm>
        </p:grpSpPr>
        <p:sp>
          <p:nvSpPr>
            <p:cNvPr id="148" name="Shape 148"/>
            <p:cNvSpPr/>
            <p:nvPr/>
          </p:nvSpPr>
          <p:spPr>
            <a:xfrm>
              <a:off x="0" y="13972"/>
              <a:ext cx="2376001" cy="152057"/>
            </a:xfrm>
            <a:prstGeom prst="rect">
              <a:avLst/>
            </a:prstGeom>
            <a:solidFill>
              <a:srgbClr val="FF6600"/>
            </a:solidFill>
            <a:ln w="3175" cap="flat">
              <a:solidFill>
                <a:srgbClr val="D9D9D9"/>
              </a:solidFill>
              <a:prstDash val="solid"/>
              <a:round/>
            </a:ln>
            <a:effectLst/>
          </p:spPr>
          <p:txBody>
            <a:bodyPr wrap="square" lIns="45719" tIns="45719" rIns="45719" bIns="45719" numCol="1" anchor="ctr">
              <a:noAutofit/>
            </a:bodyPr>
            <a:lstStyle/>
            <a:p>
              <a:pPr>
                <a:defRPr>
                  <a:solidFill>
                    <a:srgbClr val="FFFFFF"/>
                  </a:solidFill>
                </a:defRPr>
              </a:pPr>
            </a:p>
          </p:txBody>
        </p:sp>
        <p:grpSp>
          <p:nvGrpSpPr>
            <p:cNvPr id="151" name="Group 151"/>
            <p:cNvGrpSpPr/>
            <p:nvPr/>
          </p:nvGrpSpPr>
          <p:grpSpPr>
            <a:xfrm>
              <a:off x="0" y="0"/>
              <a:ext cx="2376001" cy="180001"/>
              <a:chOff x="0" y="0"/>
              <a:chExt cx="2376000" cy="179999"/>
            </a:xfrm>
          </p:grpSpPr>
          <p:sp>
            <p:nvSpPr>
              <p:cNvPr id="149" name="Shape 149"/>
              <p:cNvSpPr/>
              <p:nvPr/>
            </p:nvSpPr>
            <p:spPr>
              <a:xfrm>
                <a:off x="0" y="0"/>
                <a:ext cx="2376001" cy="180000"/>
              </a:xfrm>
              <a:prstGeom prst="rect">
                <a:avLst/>
              </a:prstGeom>
              <a:solidFill>
                <a:srgbClr val="FF6600"/>
              </a:solidFill>
              <a:ln w="12700" cap="flat">
                <a:noFill/>
                <a:miter lim="400000"/>
              </a:ln>
              <a:effectLst/>
            </p:spPr>
            <p:txBody>
              <a:bodyPr wrap="square" lIns="45719" tIns="45719" rIns="45719" bIns="45719" numCol="1" anchor="ctr">
                <a:noAutofit/>
              </a:bodyPr>
              <a:lstStyle/>
              <a:p>
                <a:pPr>
                  <a:defRPr b="1" sz="700">
                    <a:solidFill>
                      <a:srgbClr val="FFFFFF"/>
                    </a:solidFill>
                    <a:latin typeface="Trebuchet MS"/>
                    <a:ea typeface="Trebuchet MS"/>
                    <a:cs typeface="Trebuchet MS"/>
                    <a:sym typeface="Trebuchet MS"/>
                  </a:defRPr>
                </a:pPr>
              </a:p>
            </p:txBody>
          </p:sp>
          <p:sp>
            <p:nvSpPr>
              <p:cNvPr id="150" name="Shape 150"/>
              <p:cNvSpPr/>
              <p:nvPr/>
            </p:nvSpPr>
            <p:spPr>
              <a:xfrm>
                <a:off x="0" y="17240"/>
                <a:ext cx="2376001" cy="1455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609" tIns="15609" rIns="15609" bIns="15609" numCol="1" anchor="ctr">
                <a:spAutoFit/>
              </a:bodyPr>
              <a:lstStyle>
                <a:lvl1pPr>
                  <a:defRPr b="1" sz="700">
                    <a:solidFill>
                      <a:srgbClr val="FFFFFF"/>
                    </a:solidFill>
                    <a:latin typeface="Trebuchet MS"/>
                    <a:ea typeface="Trebuchet MS"/>
                    <a:cs typeface="Trebuchet MS"/>
                    <a:sym typeface="Trebuchet MS"/>
                  </a:defRPr>
                </a:lvl1pPr>
              </a:lstStyle>
              <a:p>
                <a:pPr/>
                <a:r>
                  <a:t>DISCUSSION</a:t>
                </a:r>
              </a:p>
            </p:txBody>
          </p:sp>
        </p:grpSp>
      </p:grpSp>
      <p:grpSp>
        <p:nvGrpSpPr>
          <p:cNvPr id="155" name="Group 155"/>
          <p:cNvGrpSpPr/>
          <p:nvPr/>
        </p:nvGrpSpPr>
        <p:grpSpPr>
          <a:xfrm>
            <a:off x="2627946" y="4158012"/>
            <a:ext cx="2376003" cy="1146788"/>
            <a:chOff x="0" y="-1"/>
            <a:chExt cx="2376002" cy="1146786"/>
          </a:xfrm>
        </p:grpSpPr>
        <p:sp>
          <p:nvSpPr>
            <p:cNvPr id="153" name="Shape 153"/>
            <p:cNvSpPr/>
            <p:nvPr/>
          </p:nvSpPr>
          <p:spPr>
            <a:xfrm>
              <a:off x="-1" y="-2"/>
              <a:ext cx="2376004" cy="1146788"/>
            </a:xfrm>
            <a:prstGeom prst="rect">
              <a:avLst/>
            </a:prstGeom>
            <a:solidFill>
              <a:srgbClr val="FFFFFF"/>
            </a:solidFill>
            <a:ln w="3175" cap="flat">
              <a:solidFill>
                <a:srgbClr val="D9D9D9"/>
              </a:solidFill>
              <a:prstDash val="solid"/>
              <a:round/>
            </a:ln>
            <a:effectLst/>
          </p:spPr>
          <p:txBody>
            <a:bodyPr wrap="square" lIns="45719" tIns="45719" rIns="45719" bIns="45719" numCol="1" anchor="t">
              <a:noAutofit/>
            </a:bodyPr>
            <a:lstStyle/>
            <a:p>
              <a:pPr>
                <a:defRPr>
                  <a:solidFill>
                    <a:srgbClr val="FFFFFF"/>
                  </a:solidFill>
                </a:defRPr>
              </a:pPr>
            </a:p>
          </p:txBody>
        </p:sp>
        <p:sp>
          <p:nvSpPr>
            <p:cNvPr id="154" name="Shape 154"/>
            <p:cNvSpPr/>
            <p:nvPr/>
          </p:nvSpPr>
          <p:spPr>
            <a:xfrm>
              <a:off x="-1" y="-2"/>
              <a:ext cx="2376004" cy="11333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t">
              <a:spAutoFit/>
            </a:bodyPr>
            <a:lstStyle>
              <a:lvl1pPr algn="just">
                <a:defRPr sz="800">
                  <a:solidFill>
                    <a:srgbClr val="404040"/>
                  </a:solidFill>
                  <a:latin typeface="Arial"/>
                  <a:ea typeface="Arial"/>
                  <a:cs typeface="Arial"/>
                  <a:sym typeface="Arial"/>
                </a:defRPr>
              </a:lvl1pPr>
            </a:lstStyle>
            <a:p>
              <a:pPr/>
              <a:r>
                <a:t>    The excessive production of reactive oxygen species (ROS) disrupts the lysosomal membrane, leading to the release of hydrolases, which triggers autophagy in phagocytic cells and subsequent cell death, culminating in a robust cytokine storm and organ failure. The vascular endothelium emerges as the primary target of oxidants released by activated blood cells at the site of injury or inflammation.</a:t>
              </a:r>
            </a:p>
          </p:txBody>
        </p:sp>
      </p:grpSp>
      <p:grpSp>
        <p:nvGrpSpPr>
          <p:cNvPr id="160" name="Group 160"/>
          <p:cNvGrpSpPr/>
          <p:nvPr/>
        </p:nvGrpSpPr>
        <p:grpSpPr>
          <a:xfrm>
            <a:off x="2616195" y="5356836"/>
            <a:ext cx="2376002" cy="180001"/>
            <a:chOff x="0" y="0"/>
            <a:chExt cx="2376000" cy="179999"/>
          </a:xfrm>
        </p:grpSpPr>
        <p:sp>
          <p:nvSpPr>
            <p:cNvPr id="156" name="Shape 156"/>
            <p:cNvSpPr/>
            <p:nvPr/>
          </p:nvSpPr>
          <p:spPr>
            <a:xfrm>
              <a:off x="0" y="13972"/>
              <a:ext cx="2376001" cy="152057"/>
            </a:xfrm>
            <a:prstGeom prst="rect">
              <a:avLst/>
            </a:prstGeom>
            <a:solidFill>
              <a:srgbClr val="FF6600"/>
            </a:solidFill>
            <a:ln w="3175" cap="flat">
              <a:solidFill>
                <a:srgbClr val="D9D9D9"/>
              </a:solidFill>
              <a:prstDash val="solid"/>
              <a:round/>
            </a:ln>
            <a:effectLst/>
          </p:spPr>
          <p:txBody>
            <a:bodyPr wrap="square" lIns="45719" tIns="45719" rIns="45719" bIns="45719" numCol="1" anchor="ctr">
              <a:noAutofit/>
            </a:bodyPr>
            <a:lstStyle/>
            <a:p>
              <a:pPr>
                <a:defRPr>
                  <a:solidFill>
                    <a:srgbClr val="FFFFFF"/>
                  </a:solidFill>
                </a:defRPr>
              </a:pPr>
            </a:p>
          </p:txBody>
        </p:sp>
        <p:grpSp>
          <p:nvGrpSpPr>
            <p:cNvPr id="159" name="Group 159"/>
            <p:cNvGrpSpPr/>
            <p:nvPr/>
          </p:nvGrpSpPr>
          <p:grpSpPr>
            <a:xfrm>
              <a:off x="0" y="0"/>
              <a:ext cx="2376001" cy="180001"/>
              <a:chOff x="0" y="0"/>
              <a:chExt cx="2376000" cy="179999"/>
            </a:xfrm>
          </p:grpSpPr>
          <p:sp>
            <p:nvSpPr>
              <p:cNvPr id="157" name="Shape 157"/>
              <p:cNvSpPr/>
              <p:nvPr/>
            </p:nvSpPr>
            <p:spPr>
              <a:xfrm>
                <a:off x="0" y="0"/>
                <a:ext cx="2376001" cy="180000"/>
              </a:xfrm>
              <a:prstGeom prst="rect">
                <a:avLst/>
              </a:prstGeom>
              <a:solidFill>
                <a:srgbClr val="FF6600"/>
              </a:solidFill>
              <a:ln w="12700" cap="flat">
                <a:noFill/>
                <a:miter lim="400000"/>
              </a:ln>
              <a:effectLst/>
            </p:spPr>
            <p:txBody>
              <a:bodyPr wrap="square" lIns="45719" tIns="45719" rIns="45719" bIns="45719" numCol="1" anchor="ctr">
                <a:noAutofit/>
              </a:bodyPr>
              <a:lstStyle/>
              <a:p>
                <a:pPr>
                  <a:defRPr b="1" sz="700">
                    <a:solidFill>
                      <a:srgbClr val="FFFFFF"/>
                    </a:solidFill>
                    <a:latin typeface="Trebuchet MS"/>
                    <a:ea typeface="Trebuchet MS"/>
                    <a:cs typeface="Trebuchet MS"/>
                    <a:sym typeface="Trebuchet MS"/>
                  </a:defRPr>
                </a:pPr>
              </a:p>
            </p:txBody>
          </p:sp>
          <p:sp>
            <p:nvSpPr>
              <p:cNvPr id="158" name="Shape 158"/>
              <p:cNvSpPr/>
              <p:nvPr/>
            </p:nvSpPr>
            <p:spPr>
              <a:xfrm>
                <a:off x="0" y="17240"/>
                <a:ext cx="2376001" cy="1455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609" tIns="15609" rIns="15609" bIns="15609" numCol="1" anchor="ctr">
                <a:spAutoFit/>
              </a:bodyPr>
              <a:lstStyle>
                <a:lvl1pPr>
                  <a:defRPr b="1" sz="700">
                    <a:solidFill>
                      <a:srgbClr val="FFFFFF"/>
                    </a:solidFill>
                    <a:latin typeface="Trebuchet MS"/>
                    <a:ea typeface="Trebuchet MS"/>
                    <a:cs typeface="Trebuchet MS"/>
                    <a:sym typeface="Trebuchet MS"/>
                  </a:defRPr>
                </a:lvl1pPr>
              </a:lstStyle>
              <a:p>
                <a:pPr/>
                <a:r>
                  <a:t>CONCLUSION</a:t>
                </a:r>
              </a:p>
            </p:txBody>
          </p:sp>
        </p:grpSp>
      </p:grpSp>
      <p:sp>
        <p:nvSpPr>
          <p:cNvPr id="161" name="Shape 161"/>
          <p:cNvSpPr/>
          <p:nvPr/>
        </p:nvSpPr>
        <p:spPr>
          <a:xfrm>
            <a:off x="143999" y="5976458"/>
            <a:ext cx="2376002" cy="2504977"/>
          </a:xfrm>
          <a:prstGeom prst="rect">
            <a:avLst/>
          </a:prstGeom>
          <a:ln w="12700">
            <a:miter lim="400000"/>
          </a:ln>
          <a:extLst>
            <a:ext uri="{C572A759-6A51-4108-AA02-DFA0A04FC94B}">
              <ma14:wrappingTextBoxFlag xmlns:ma14="http://schemas.microsoft.com/office/mac/drawingml/2011/main" val="1"/>
            </a:ext>
          </a:extLst>
        </p:spPr>
        <p:txBody>
          <a:bodyPr lIns="53999" tIns="53999" rIns="53999" bIns="53999">
            <a:spAutoFit/>
          </a:bodyPr>
          <a:lstStyle/>
          <a:p>
            <a:pPr algn="just">
              <a:defRPr sz="800">
                <a:solidFill>
                  <a:srgbClr val="404040"/>
                </a:solidFill>
                <a:latin typeface="Arial"/>
                <a:ea typeface="Arial"/>
                <a:cs typeface="Arial"/>
                <a:sym typeface="Arial"/>
              </a:defRPr>
            </a:pPr>
            <a:r>
              <a:t>    Retinal vasculopathy in Dengue Fever can manifest in various forms, ranging from retinal hemorrhages to branch retinal artery occlusions, and has been linked to immune-mediated mechanisms, such as immune complex deposition in vessels and capillary occlusions. Vasculopathy initiates endothelial activation and apoptosis in the initial or activation phase, as well as dysfunction of endothelial cells in the critical or damage phase.</a:t>
            </a:r>
          </a:p>
          <a:p>
            <a:pPr algn="just">
              <a:defRPr sz="800">
                <a:solidFill>
                  <a:srgbClr val="404040"/>
                </a:solidFill>
                <a:latin typeface="Arial"/>
                <a:ea typeface="Arial"/>
                <a:cs typeface="Arial"/>
                <a:sym typeface="Arial"/>
              </a:defRPr>
            </a:pPr>
            <a:r>
              <a:t>    Evidence suggests that reactive oxygen species (ROS)-mediated modulation of signal transduction pathways (activation of the transcription factors AP-1 and NFκB, as well as the p38-MAPK pathway) in endothelial cells serves as a pivotal signaling mechanism for endothelial activation. Additionally, oxidative stress-induced activation of endothelial cells and platelets is presumed to contribute to disease severity during viral infection.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