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5143500" cy="91440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1608" y="-2106"/>
      </p:cViewPr>
      <p:guideLst>
        <p:guide orient="horz" pos="2880"/>
        <p:guide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5763" y="2840568"/>
            <a:ext cx="4371975" cy="196003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71525" y="5181600"/>
            <a:ext cx="360045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BFB-67ED-4A23-9D37-EAD255324F57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C279-9013-4432-9609-5078629E0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109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BFB-67ED-4A23-9D37-EAD255324F57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C279-9013-4432-9609-5078629E0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6005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3729037" y="366185"/>
            <a:ext cx="1157288" cy="7802033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57175" y="366185"/>
            <a:ext cx="3386138" cy="7802033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BFB-67ED-4A23-9D37-EAD255324F57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C279-9013-4432-9609-5078629E0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8688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BFB-67ED-4A23-9D37-EAD255324F57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C279-9013-4432-9609-5078629E0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8639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6301" y="5875867"/>
            <a:ext cx="4371975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06301" y="3875618"/>
            <a:ext cx="4371975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BFB-67ED-4A23-9D37-EAD255324F57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C279-9013-4432-9609-5078629E0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9310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57175" y="2133601"/>
            <a:ext cx="2271713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2614612" y="2133601"/>
            <a:ext cx="2271713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BFB-67ED-4A23-9D37-EAD255324F57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C279-9013-4432-9609-5078629E0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701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7175" y="2046817"/>
            <a:ext cx="2272606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257175" y="2899833"/>
            <a:ext cx="2272606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2612827" y="2046817"/>
            <a:ext cx="227349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2612827" y="2899833"/>
            <a:ext cx="227349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BFB-67ED-4A23-9D37-EAD255324F57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C279-9013-4432-9609-5078629E0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626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BFB-67ED-4A23-9D37-EAD255324F57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C279-9013-4432-9609-5078629E0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6324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BFB-67ED-4A23-9D37-EAD255324F57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C279-9013-4432-9609-5078629E0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267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175" y="364067"/>
            <a:ext cx="1692176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10966" y="364067"/>
            <a:ext cx="2875359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7175" y="1913467"/>
            <a:ext cx="1692176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BFB-67ED-4A23-9D37-EAD255324F57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C279-9013-4432-9609-5078629E0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5481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8162" y="6400800"/>
            <a:ext cx="30861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008162" y="817033"/>
            <a:ext cx="30861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008162" y="7156451"/>
            <a:ext cx="30861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1BFB-67ED-4A23-9D37-EAD255324F57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0C279-9013-4432-9609-5078629E0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284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257175" y="366184"/>
            <a:ext cx="462915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7175" y="2133601"/>
            <a:ext cx="462915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257175" y="8475134"/>
            <a:ext cx="12001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21BFB-67ED-4A23-9D37-EAD255324F57}" type="datetimeFigureOut">
              <a:rPr lang="pt-BR" smtClean="0"/>
              <a:t>27/01/2024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757363" y="8475134"/>
            <a:ext cx="16287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3686175" y="8475134"/>
            <a:ext cx="12001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0C279-9013-4432-9609-5078629E0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198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BA36AF8-1894-714D-AA7D-98A010FA4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479"/>
          <a:stretch/>
        </p:blipFill>
        <p:spPr>
          <a:xfrm>
            <a:off x="0" y="0"/>
            <a:ext cx="5143499" cy="659106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61738" y="496830"/>
            <a:ext cx="502002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Verdana" panose="020B0604030504040204" pitchFamily="34" charset="0"/>
              <a:buNone/>
            </a:pPr>
            <a:r>
              <a:rPr lang="pt-BR" sz="1300" b="1" dirty="0" smtClean="0">
                <a:cs typeface="Arial" panose="020B0604020202020204" pitchFamily="34" charset="0"/>
              </a:rPr>
              <a:t>UM PROTOCOLO DE PRODUÇÃO DE COLÍRIOS </a:t>
            </a:r>
            <a:r>
              <a:rPr lang="pt-BR" sz="1300" b="1" dirty="0">
                <a:cs typeface="Arial" panose="020B0604020202020204" pitchFamily="34" charset="0"/>
              </a:rPr>
              <a:t>DE SORO </a:t>
            </a:r>
            <a:r>
              <a:rPr lang="pt-BR" sz="1300" b="1" dirty="0" smtClean="0">
                <a:cs typeface="Arial" panose="020B0604020202020204" pitchFamily="34" charset="0"/>
              </a:rPr>
              <a:t>ALOGÊNICO </a:t>
            </a:r>
            <a:r>
              <a:rPr lang="pt-BR" sz="1300" b="1" dirty="0">
                <a:cs typeface="Arial" panose="020B0604020202020204" pitchFamily="34" charset="0"/>
              </a:rPr>
              <a:t>E </a:t>
            </a:r>
            <a:r>
              <a:rPr lang="pt-BR" sz="1300" b="1" dirty="0" smtClean="0">
                <a:cs typeface="Arial" panose="020B0604020202020204" pitchFamily="34" charset="0"/>
              </a:rPr>
              <a:t>HETERÓLOGO </a:t>
            </a:r>
            <a:r>
              <a:rPr lang="pt-BR" sz="1300" b="1" dirty="0">
                <a:cs typeface="Arial" panose="020B0604020202020204" pitchFamily="34" charset="0"/>
              </a:rPr>
              <a:t>PARA </a:t>
            </a:r>
            <a:r>
              <a:rPr lang="pt-BR" sz="1300" b="1" dirty="0" smtClean="0">
                <a:cs typeface="Arial" panose="020B0604020202020204" pitchFamily="34" charset="0"/>
              </a:rPr>
              <a:t>SÍNDROME </a:t>
            </a:r>
            <a:r>
              <a:rPr lang="pt-BR" sz="1300" b="1" dirty="0">
                <a:cs typeface="Arial" panose="020B0604020202020204" pitchFamily="34" charset="0"/>
              </a:rPr>
              <a:t>DE OLHO SECO EM </a:t>
            </a:r>
            <a:r>
              <a:rPr lang="pt-BR" sz="1300" b="1" dirty="0" smtClean="0">
                <a:cs typeface="Arial" panose="020B0604020202020204" pitchFamily="34" charset="0"/>
              </a:rPr>
              <a:t>CÃES</a:t>
            </a:r>
            <a:endParaRPr lang="en-GB" sz="1300" b="1" dirty="0">
              <a:cs typeface="Arial" panose="020B060402020202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-56345" y="858876"/>
            <a:ext cx="53706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sz="1000" u="sng" dirty="0">
                <a:cs typeface="Arial" panose="020B0604020202020204" pitchFamily="34" charset="0"/>
              </a:rPr>
              <a:t>Eric Orlando Barbosa </a:t>
            </a:r>
            <a:r>
              <a:rPr lang="pt-BR" sz="1000" u="sng" dirty="0" smtClean="0">
                <a:cs typeface="Arial" panose="020B0604020202020204" pitchFamily="34" charset="0"/>
              </a:rPr>
              <a:t>Momesso¹</a:t>
            </a:r>
            <a:r>
              <a:rPr lang="pt-BR" sz="1000" dirty="0" smtClean="0">
                <a:cs typeface="Arial" panose="020B0604020202020204" pitchFamily="34" charset="0"/>
              </a:rPr>
              <a:t>, </a:t>
            </a:r>
            <a:r>
              <a:rPr lang="pt-BR" sz="1000" dirty="0"/>
              <a:t>Claudete </a:t>
            </a:r>
            <a:r>
              <a:rPr lang="pt-BR" sz="1000" dirty="0" smtClean="0"/>
              <a:t>Inês </a:t>
            </a:r>
            <a:r>
              <a:rPr lang="pt-BR" sz="1000" dirty="0" err="1"/>
              <a:t>Locatelli</a:t>
            </a:r>
            <a:r>
              <a:rPr lang="pt-BR" sz="1000" dirty="0"/>
              <a:t> </a:t>
            </a:r>
            <a:r>
              <a:rPr lang="pt-BR" sz="1000" dirty="0" smtClean="0"/>
              <a:t>Clocatelli², Eduardo </a:t>
            </a:r>
            <a:r>
              <a:rPr lang="pt-BR" sz="1000" dirty="0" err="1" smtClean="0"/>
              <a:t>Brittes</a:t>
            </a:r>
            <a:r>
              <a:rPr lang="pt-BR" sz="1000" dirty="0" smtClean="0"/>
              <a:t> Rott³, </a:t>
            </a:r>
            <a:r>
              <a:rPr lang="pt-BR" sz="1000" dirty="0" smtClean="0">
                <a:cs typeface="Arial" panose="020B0604020202020204" pitchFamily="34" charset="0"/>
              </a:rPr>
              <a:t>Diane </a:t>
            </a:r>
            <a:r>
              <a:rPr lang="pt-BR" sz="1000" dirty="0" err="1" smtClean="0">
                <a:cs typeface="Arial" panose="020B0604020202020204" pitchFamily="34" charset="0"/>
              </a:rPr>
              <a:t>Ruschel</a:t>
            </a:r>
            <a:r>
              <a:rPr lang="pt-BR" sz="1000" dirty="0" smtClean="0">
                <a:cs typeface="Arial" panose="020B0604020202020204" pitchFamily="34" charset="0"/>
              </a:rPr>
              <a:t> Marinho</a:t>
            </a:r>
            <a:r>
              <a:rPr lang="pt-BR" sz="1000" baseline="30000" dirty="0" smtClean="0">
                <a:cs typeface="Arial" panose="020B0604020202020204" pitchFamily="34" charset="0"/>
              </a:rPr>
              <a:t>4</a:t>
            </a:r>
            <a:r>
              <a:rPr lang="es-ES" sz="900" dirty="0">
                <a:cs typeface="Arial" panose="020B0604020202020204" pitchFamily="34" charset="0"/>
              </a:rPr>
              <a:t/>
            </a:r>
            <a:br>
              <a:rPr lang="es-ES" sz="900" dirty="0">
                <a:cs typeface="Arial" panose="020B0604020202020204" pitchFamily="34" charset="0"/>
              </a:rPr>
            </a:br>
            <a:r>
              <a:rPr lang="es-ES" sz="800" dirty="0" smtClean="0">
                <a:cs typeface="Arial" panose="020B0604020202020204" pitchFamily="34" charset="0"/>
              </a:rPr>
              <a:t>¹ </a:t>
            </a:r>
            <a:r>
              <a:rPr lang="es-ES" sz="800" dirty="0" err="1" smtClean="0">
                <a:cs typeface="Arial" panose="020B0604020202020204" pitchFamily="34" charset="0"/>
              </a:rPr>
              <a:t>Mestrando</a:t>
            </a:r>
            <a:r>
              <a:rPr lang="es-ES" sz="800" dirty="0" smtClean="0">
                <a:cs typeface="Arial" panose="020B0604020202020204" pitchFamily="34" charset="0"/>
              </a:rPr>
              <a:t> do Programa de </a:t>
            </a:r>
            <a:r>
              <a:rPr lang="es-ES" sz="800" dirty="0" err="1" smtClean="0">
                <a:cs typeface="Arial" panose="020B0604020202020204" pitchFamily="34" charset="0"/>
              </a:rPr>
              <a:t>Pós-Graduação</a:t>
            </a:r>
            <a:r>
              <a:rPr lang="es-ES" sz="800" dirty="0" smtClean="0">
                <a:cs typeface="Arial" panose="020B0604020202020204" pitchFamily="34" charset="0"/>
              </a:rPr>
              <a:t> </a:t>
            </a:r>
            <a:r>
              <a:rPr lang="es-ES" sz="800" dirty="0" err="1" smtClean="0">
                <a:cs typeface="Arial" panose="020B0604020202020204" pitchFamily="34" charset="0"/>
              </a:rPr>
              <a:t>em</a:t>
            </a:r>
            <a:r>
              <a:rPr lang="es-ES" sz="800" dirty="0" smtClean="0">
                <a:cs typeface="Arial" panose="020B0604020202020204" pitchFamily="34" charset="0"/>
              </a:rPr>
              <a:t> Medicina: </a:t>
            </a:r>
            <a:r>
              <a:rPr lang="es-ES" sz="800" dirty="0" err="1" smtClean="0">
                <a:cs typeface="Arial" panose="020B0604020202020204" pitchFamily="34" charset="0"/>
              </a:rPr>
              <a:t>Ciências</a:t>
            </a:r>
            <a:r>
              <a:rPr lang="es-ES" sz="800" dirty="0" smtClean="0">
                <a:cs typeface="Arial" panose="020B0604020202020204" pitchFamily="34" charset="0"/>
              </a:rPr>
              <a:t> </a:t>
            </a:r>
            <a:r>
              <a:rPr lang="es-ES" sz="800" dirty="0" err="1" smtClean="0">
                <a:cs typeface="Arial" panose="020B0604020202020204" pitchFamily="34" charset="0"/>
              </a:rPr>
              <a:t>Cirúrgicas</a:t>
            </a:r>
            <a:r>
              <a:rPr lang="es-ES" sz="800" dirty="0">
                <a:cs typeface="Arial" panose="020B0604020202020204" pitchFamily="34" charset="0"/>
              </a:rPr>
              <a:t> </a:t>
            </a:r>
            <a:r>
              <a:rPr lang="es-ES" sz="800" dirty="0" smtClean="0">
                <a:cs typeface="Arial" panose="020B0604020202020204" pitchFamily="34" charset="0"/>
              </a:rPr>
              <a:t>da UFRGS, Porto Alegre/RS</a:t>
            </a:r>
            <a:r>
              <a:rPr lang="en-GB" sz="800" dirty="0" smtClean="0"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800" dirty="0">
                <a:cs typeface="Arial" panose="020B0604020202020204" pitchFamily="34" charset="0"/>
              </a:rPr>
              <a:t>²</a:t>
            </a:r>
            <a:r>
              <a:rPr lang="en-GB" sz="800" dirty="0" smtClean="0">
                <a:cs typeface="Arial" panose="020B0604020202020204" pitchFamily="34" charset="0"/>
              </a:rPr>
              <a:t> </a:t>
            </a:r>
            <a:r>
              <a:rPr lang="en-GB" sz="800" dirty="0" err="1" smtClean="0">
                <a:cs typeface="Arial" panose="020B0604020202020204" pitchFamily="34" charset="0"/>
              </a:rPr>
              <a:t>Bióloga</a:t>
            </a:r>
            <a:r>
              <a:rPr lang="en-GB" sz="800" dirty="0" smtClean="0">
                <a:cs typeface="Arial" panose="020B0604020202020204" pitchFamily="34" charset="0"/>
              </a:rPr>
              <a:t> do Hospital de </a:t>
            </a:r>
            <a:r>
              <a:rPr lang="en-GB" sz="800" dirty="0" err="1" smtClean="0">
                <a:cs typeface="Arial" panose="020B0604020202020204" pitchFamily="34" charset="0"/>
              </a:rPr>
              <a:t>Clínicas</a:t>
            </a:r>
            <a:r>
              <a:rPr lang="en-GB" sz="800" dirty="0" smtClean="0">
                <a:cs typeface="Arial" panose="020B0604020202020204" pitchFamily="34" charset="0"/>
              </a:rPr>
              <a:t> de Porto </a:t>
            </a:r>
            <a:r>
              <a:rPr lang="en-GB" sz="800" dirty="0" err="1" smtClean="0">
                <a:cs typeface="Arial" panose="020B0604020202020204" pitchFamily="34" charset="0"/>
              </a:rPr>
              <a:t>Alegre</a:t>
            </a:r>
            <a:r>
              <a:rPr lang="en-GB" sz="800" dirty="0" smtClean="0">
                <a:cs typeface="Arial" panose="020B0604020202020204" pitchFamily="34" charset="0"/>
              </a:rPr>
              <a:t> (HCPA) no </a:t>
            </a:r>
            <a:r>
              <a:rPr lang="en-GB" sz="800" dirty="0" err="1" smtClean="0">
                <a:cs typeface="Arial" panose="020B0604020202020204" pitchFamily="34" charset="0"/>
              </a:rPr>
              <a:t>setor</a:t>
            </a:r>
            <a:r>
              <a:rPr lang="en-GB" sz="800" dirty="0" smtClean="0">
                <a:cs typeface="Arial" panose="020B0604020202020204" pitchFamily="34" charset="0"/>
              </a:rPr>
              <a:t> de </a:t>
            </a:r>
            <a:r>
              <a:rPr lang="en-GB" sz="800" dirty="0" err="1" smtClean="0">
                <a:cs typeface="Arial" panose="020B0604020202020204" pitchFamily="34" charset="0"/>
              </a:rPr>
              <a:t>Oftalmologia</a:t>
            </a:r>
            <a:r>
              <a:rPr lang="en-GB" sz="800" dirty="0" smtClean="0"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800" dirty="0" smtClean="0">
                <a:cs typeface="Arial" panose="020B0604020202020204" pitchFamily="34" charset="0"/>
              </a:rPr>
              <a:t>³ </a:t>
            </a:r>
            <a:r>
              <a:rPr lang="en-GB" sz="800" dirty="0" err="1" smtClean="0">
                <a:cs typeface="Arial" panose="020B0604020202020204" pitchFamily="34" charset="0"/>
              </a:rPr>
              <a:t>Acadêmico</a:t>
            </a:r>
            <a:r>
              <a:rPr lang="en-GB" sz="800" dirty="0" smtClean="0">
                <a:cs typeface="Arial" panose="020B0604020202020204" pitchFamily="34" charset="0"/>
              </a:rPr>
              <a:t> de </a:t>
            </a:r>
            <a:r>
              <a:rPr lang="en-GB" sz="800" dirty="0" err="1" smtClean="0">
                <a:cs typeface="Arial" panose="020B0604020202020204" pitchFamily="34" charset="0"/>
              </a:rPr>
              <a:t>Medicina</a:t>
            </a:r>
            <a:r>
              <a:rPr lang="en-GB" sz="800" dirty="0" smtClean="0">
                <a:cs typeface="Arial" panose="020B0604020202020204" pitchFamily="34" charset="0"/>
              </a:rPr>
              <a:t> da </a:t>
            </a:r>
            <a:r>
              <a:rPr lang="en-GB" sz="800" dirty="0" err="1" smtClean="0">
                <a:cs typeface="Arial" panose="020B0604020202020204" pitchFamily="34" charset="0"/>
              </a:rPr>
              <a:t>Universidade</a:t>
            </a:r>
            <a:r>
              <a:rPr lang="en-GB" sz="800" dirty="0" smtClean="0">
                <a:cs typeface="Arial" panose="020B0604020202020204" pitchFamily="34" charset="0"/>
              </a:rPr>
              <a:t> Federal do Rio Grande do </a:t>
            </a:r>
            <a:r>
              <a:rPr lang="en-GB" sz="800" dirty="0" err="1" smtClean="0">
                <a:cs typeface="Arial" panose="020B0604020202020204" pitchFamily="34" charset="0"/>
              </a:rPr>
              <a:t>Sul</a:t>
            </a:r>
            <a:r>
              <a:rPr lang="en-GB" sz="800" dirty="0" smtClean="0">
                <a:cs typeface="Arial" panose="020B0604020202020204" pitchFamily="34" charset="0"/>
              </a:rPr>
              <a:t> (UFRGS).</a:t>
            </a:r>
            <a:endParaRPr lang="en-GB" sz="800" dirty="0"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800" baseline="30000" dirty="0">
                <a:cs typeface="Arial" panose="020B0604020202020204" pitchFamily="34" charset="0"/>
              </a:rPr>
              <a:t>4</a:t>
            </a:r>
            <a:r>
              <a:rPr lang="en-GB" sz="800" dirty="0" smtClean="0">
                <a:cs typeface="Arial" panose="020B0604020202020204" pitchFamily="34" charset="0"/>
              </a:rPr>
              <a:t> Profª </a:t>
            </a:r>
            <a:r>
              <a:rPr lang="en-GB" sz="800" dirty="0" err="1" smtClean="0">
                <a:cs typeface="Arial" panose="020B0604020202020204" pitchFamily="34" charset="0"/>
              </a:rPr>
              <a:t>Associada</a:t>
            </a:r>
            <a:r>
              <a:rPr lang="en-GB" sz="800" dirty="0" smtClean="0">
                <a:cs typeface="Arial" panose="020B0604020202020204" pitchFamily="34" charset="0"/>
              </a:rPr>
              <a:t> da </a:t>
            </a:r>
            <a:r>
              <a:rPr lang="en-GB" sz="800" dirty="0" err="1" smtClean="0">
                <a:cs typeface="Arial" panose="020B0604020202020204" pitchFamily="34" charset="0"/>
              </a:rPr>
              <a:t>Faculdade</a:t>
            </a:r>
            <a:r>
              <a:rPr lang="en-GB" sz="800" dirty="0" smtClean="0">
                <a:cs typeface="Arial" panose="020B0604020202020204" pitchFamily="34" charset="0"/>
              </a:rPr>
              <a:t> de </a:t>
            </a:r>
            <a:r>
              <a:rPr lang="en-GB" sz="800" dirty="0" err="1" smtClean="0">
                <a:cs typeface="Arial" panose="020B0604020202020204" pitchFamily="34" charset="0"/>
              </a:rPr>
              <a:t>Medicina</a:t>
            </a:r>
            <a:r>
              <a:rPr lang="en-GB" sz="800" dirty="0" smtClean="0">
                <a:cs typeface="Arial" panose="020B0604020202020204" pitchFamily="34" charset="0"/>
              </a:rPr>
              <a:t> da UFRGS e </a:t>
            </a:r>
            <a:r>
              <a:rPr lang="en-GB" sz="800" dirty="0" err="1" smtClean="0">
                <a:cs typeface="Arial" panose="020B0604020202020204" pitchFamily="34" charset="0"/>
              </a:rPr>
              <a:t>Chefe</a:t>
            </a:r>
            <a:r>
              <a:rPr lang="en-GB" sz="800" dirty="0" smtClean="0">
                <a:cs typeface="Arial" panose="020B0604020202020204" pitchFamily="34" charset="0"/>
              </a:rPr>
              <a:t> do </a:t>
            </a:r>
            <a:r>
              <a:rPr lang="en-GB" sz="800" dirty="0" err="1" smtClean="0">
                <a:cs typeface="Arial" panose="020B0604020202020204" pitchFamily="34" charset="0"/>
              </a:rPr>
              <a:t>Setor</a:t>
            </a:r>
            <a:r>
              <a:rPr lang="en-GB" sz="800" dirty="0" smtClean="0">
                <a:cs typeface="Arial" panose="020B0604020202020204" pitchFamily="34" charset="0"/>
              </a:rPr>
              <a:t> de </a:t>
            </a:r>
            <a:r>
              <a:rPr lang="en-GB" sz="800" dirty="0" err="1" smtClean="0">
                <a:cs typeface="Arial" panose="020B0604020202020204" pitchFamily="34" charset="0"/>
              </a:rPr>
              <a:t>Córnea</a:t>
            </a:r>
            <a:r>
              <a:rPr lang="en-GB" sz="800" dirty="0" smtClean="0">
                <a:cs typeface="Arial" panose="020B0604020202020204" pitchFamily="34" charset="0"/>
              </a:rPr>
              <a:t> HCPA.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9090248"/>
            <a:ext cx="5143500" cy="53752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9380" y="1731198"/>
            <a:ext cx="2479171" cy="215443"/>
          </a:xfrm>
          <a:prstGeom prst="rect">
            <a:avLst/>
          </a:prstGeom>
          <a:solidFill>
            <a:srgbClr val="3333CC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81720" tIns="41040" rIns="81720" bIns="4104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0" marR="0" lvl="0" indent="0" algn="ctr" defTabSz="449263" eaLnBrk="0" fontAlgn="base" latinLnBrk="0" hangingPunct="0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/>
            </a:pPr>
            <a:r>
              <a:rPr kumimoji="0" lang="en-GB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22" name="TextBox 25"/>
          <p:cNvSpPr txBox="1">
            <a:spLocks noChangeArrowheads="1"/>
          </p:cNvSpPr>
          <p:nvPr/>
        </p:nvSpPr>
        <p:spPr bwMode="auto">
          <a:xfrm>
            <a:off x="2542303" y="5902334"/>
            <a:ext cx="26298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3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146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0000"/>
              </a:lnSpc>
              <a:spcBef>
                <a:spcPts val="32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28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0000"/>
              </a:lnSpc>
              <a:spcBef>
                <a:spcPts val="2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110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0000"/>
              </a:lnSpc>
              <a:spcBef>
                <a:spcPts val="23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0000"/>
              </a:lnSpc>
              <a:spcBef>
                <a:spcPts val="23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defTabSz="44926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ES" sz="900" dirty="0" err="1" smtClean="0">
                <a:latin typeface="+mn-lt"/>
                <a:cs typeface="Arial" panose="020B0604020202020204" pitchFamily="34" charset="0"/>
              </a:rPr>
              <a:t>Fluoxograma</a:t>
            </a:r>
            <a:r>
              <a:rPr lang="es-ES" sz="900" dirty="0" smtClean="0">
                <a:latin typeface="+mn-lt"/>
                <a:cs typeface="Arial" panose="020B0604020202020204" pitchFamily="34" charset="0"/>
              </a:rPr>
              <a:t> 1: Etapas de </a:t>
            </a:r>
            <a:r>
              <a:rPr lang="es-ES" sz="900" dirty="0" err="1" smtClean="0">
                <a:latin typeface="+mn-lt"/>
                <a:cs typeface="Arial" panose="020B0604020202020204" pitchFamily="34" charset="0"/>
              </a:rPr>
              <a:t>processamento</a:t>
            </a:r>
            <a:r>
              <a:rPr lang="es-ES" sz="900" dirty="0" smtClean="0">
                <a:latin typeface="+mn-lt"/>
                <a:cs typeface="Arial" panose="020B0604020202020204" pitchFamily="34" charset="0"/>
              </a:rPr>
              <a:t> e </a:t>
            </a:r>
            <a:r>
              <a:rPr lang="es-ES" sz="900" dirty="0" err="1" smtClean="0">
                <a:latin typeface="+mn-lt"/>
                <a:cs typeface="Arial" panose="020B0604020202020204" pitchFamily="34" charset="0"/>
              </a:rPr>
              <a:t>produção</a:t>
            </a:r>
            <a:r>
              <a:rPr lang="es-ES" sz="900" dirty="0" smtClean="0">
                <a:latin typeface="+mn-lt"/>
                <a:cs typeface="Arial" panose="020B0604020202020204" pitchFamily="34" charset="0"/>
              </a:rPr>
              <a:t> de </a:t>
            </a:r>
            <a:r>
              <a:rPr lang="es-ES" sz="900" dirty="0" err="1" smtClean="0">
                <a:latin typeface="+mn-lt"/>
                <a:cs typeface="Arial" panose="020B0604020202020204" pitchFamily="34" charset="0"/>
              </a:rPr>
              <a:t>colírios</a:t>
            </a:r>
            <a:r>
              <a:rPr lang="es-ES" sz="900" dirty="0" smtClean="0">
                <a:latin typeface="+mn-lt"/>
                <a:cs typeface="Arial" panose="020B0604020202020204" pitchFamily="34" charset="0"/>
              </a:rPr>
              <a:t> de soro </a:t>
            </a:r>
            <a:r>
              <a:rPr lang="es-ES" sz="900" dirty="0" err="1" smtClean="0">
                <a:latin typeface="+mn-lt"/>
                <a:cs typeface="Arial" panose="020B0604020202020204" pitchFamily="34" charset="0"/>
              </a:rPr>
              <a:t>alogênico</a:t>
            </a:r>
            <a:r>
              <a:rPr lang="es-ES" sz="900" dirty="0" smtClean="0">
                <a:latin typeface="+mn-lt"/>
                <a:cs typeface="Arial" panose="020B0604020202020204" pitchFamily="34" charset="0"/>
              </a:rPr>
              <a:t> e </a:t>
            </a:r>
            <a:r>
              <a:rPr lang="es-ES" sz="900" dirty="0" err="1" smtClean="0">
                <a:latin typeface="+mn-lt"/>
                <a:cs typeface="Arial" panose="020B0604020202020204" pitchFamily="34" charset="0"/>
              </a:rPr>
              <a:t>heterólogo</a:t>
            </a:r>
            <a:r>
              <a:rPr lang="es-ES" sz="900" dirty="0" smtClean="0">
                <a:latin typeface="+mn-lt"/>
                <a:cs typeface="Arial" panose="020B0604020202020204" pitchFamily="34" charset="0"/>
              </a:rPr>
              <a:t>.</a:t>
            </a:r>
            <a:r>
              <a:rPr lang="pt-BR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2589593" y="6238281"/>
            <a:ext cx="2535246" cy="222564"/>
          </a:xfrm>
          <a:prstGeom prst="rect">
            <a:avLst/>
          </a:prstGeom>
          <a:solidFill>
            <a:srgbClr val="3333CC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81720" tIns="41040" rIns="81720" bIns="4104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0" marR="0" lvl="0" indent="0" algn="ctr" defTabSz="449263" eaLnBrk="0" fontAlgn="base" latinLnBrk="0" hangingPunct="0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/>
            </a:pPr>
            <a:r>
              <a:rPr kumimoji="0" lang="en-GB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CONCLUSÃO</a:t>
            </a:r>
          </a:p>
        </p:txBody>
      </p:sp>
      <p:sp>
        <p:nvSpPr>
          <p:cNvPr id="27" name="TextBox 42"/>
          <p:cNvSpPr txBox="1">
            <a:spLocks noChangeArrowheads="1"/>
          </p:cNvSpPr>
          <p:nvPr/>
        </p:nvSpPr>
        <p:spPr bwMode="auto">
          <a:xfrm>
            <a:off x="2513673" y="6421382"/>
            <a:ext cx="25924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3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146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0000"/>
              </a:lnSpc>
              <a:spcBef>
                <a:spcPts val="32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28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0000"/>
              </a:lnSpc>
              <a:spcBef>
                <a:spcPts val="2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110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0000"/>
              </a:lnSpc>
              <a:spcBef>
                <a:spcPts val="23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0000"/>
              </a:lnSpc>
              <a:spcBef>
                <a:spcPts val="23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Os colírios de SAL e SHT obtiveram ausência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pt-BR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microorganismos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viáveis, estando aptos a serem distribuídos para cães com síndrome do olho seco.</a:t>
            </a:r>
            <a:endParaRPr lang="pt-BR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38"/>
          <p:cNvSpPr txBox="1">
            <a:spLocks noChangeArrowheads="1"/>
          </p:cNvSpPr>
          <p:nvPr/>
        </p:nvSpPr>
        <p:spPr bwMode="auto">
          <a:xfrm>
            <a:off x="-53787" y="1874170"/>
            <a:ext cx="2608986" cy="274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3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146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0000"/>
              </a:lnSpc>
              <a:spcBef>
                <a:spcPts val="32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28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0000"/>
              </a:lnSpc>
              <a:spcBef>
                <a:spcPts val="2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110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0000"/>
              </a:lnSpc>
              <a:spcBef>
                <a:spcPts val="23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0000"/>
              </a:lnSpc>
              <a:spcBef>
                <a:spcPts val="23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1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A síndrome </a:t>
            </a:r>
            <a:r>
              <a:rPr lang="pt-BR" sz="1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 olho seco </a:t>
            </a:r>
            <a:r>
              <a:rPr lang="pt-BR" sz="1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é uma </a:t>
            </a:r>
            <a:r>
              <a:rPr lang="pt-BR" sz="1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doença multifatorial da lágrima e da superfície ocular tanto em </a:t>
            </a:r>
            <a:r>
              <a:rPr lang="pt-BR" sz="1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cães, como </a:t>
            </a:r>
            <a:r>
              <a:rPr lang="pt-BR" sz="1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 humanos (</a:t>
            </a:r>
            <a:r>
              <a:rPr lang="pt-BR" sz="1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Lin</a:t>
            </a:r>
            <a:r>
              <a:rPr lang="pt-BR" sz="1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et al., 2018</a:t>
            </a:r>
            <a:r>
              <a:rPr lang="pt-BR" sz="1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). Em humanos, o soro autólogo (SA) tem sido aplicado para tratar CCS refratária por várias décadas, o soro possui componentes semelhantes às lágrimas naturais que ajustam a proliferação, diferenciação e maturação de células epiteliais </a:t>
            </a:r>
            <a:r>
              <a:rPr lang="pt-BR" sz="1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corneana</a:t>
            </a:r>
            <a:r>
              <a:rPr lang="pt-BR" sz="1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e conjuntival (</a:t>
            </a:r>
            <a:r>
              <a:rPr lang="pt-BR" sz="1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Lin</a:t>
            </a:r>
            <a:r>
              <a:rPr lang="pt-BR" sz="1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et al., 2018). O SA ou homólogo também é utilizado há muitos anos na oftalmologia veterinária em </a:t>
            </a:r>
            <a:r>
              <a:rPr lang="pt-BR" sz="1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ceratomalácias</a:t>
            </a:r>
            <a:r>
              <a:rPr lang="pt-BR" sz="1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pt-BR" sz="1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Dees</a:t>
            </a:r>
            <a:r>
              <a:rPr lang="pt-BR" sz="1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et al., 2021).</a:t>
            </a:r>
            <a:endParaRPr lang="es-ES" sz="1000" dirty="0" smtClean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pt-BR" sz="9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Palavras chave</a:t>
            </a:r>
            <a:r>
              <a:rPr lang="pt-BR" sz="9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 </a:t>
            </a:r>
            <a:r>
              <a:rPr lang="pt-BR" sz="9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olho </a:t>
            </a:r>
            <a:r>
              <a:rPr lang="pt-BR" sz="9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seco, cães, soro sanguíneo</a:t>
            </a:r>
          </a:p>
          <a:p>
            <a:pPr algn="just">
              <a:lnSpc>
                <a:spcPts val="4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pt-BR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9380" y="4031053"/>
            <a:ext cx="2504293" cy="224425"/>
          </a:xfrm>
          <a:prstGeom prst="rect">
            <a:avLst/>
          </a:prstGeom>
          <a:solidFill>
            <a:srgbClr val="3333CC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81720" tIns="41040" rIns="81720" bIns="4104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0" marR="0" lvl="0" indent="0" algn="ctr" defTabSz="449263" eaLnBrk="0" fontAlgn="base" latinLnBrk="0" hangingPunct="0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/>
            </a:pPr>
            <a:r>
              <a:rPr kumimoji="0" lang="en-GB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MÉTODOS</a:t>
            </a: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2602923" y="2244880"/>
            <a:ext cx="2508586" cy="183125"/>
          </a:xfrm>
          <a:prstGeom prst="rect">
            <a:avLst/>
          </a:prstGeom>
          <a:solidFill>
            <a:srgbClr val="3333CC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81720" tIns="41040" rIns="81720" bIns="4104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0" marR="0" lvl="0" indent="0" algn="ctr" defTabSz="449263" eaLnBrk="0" fontAlgn="base" latinLnBrk="0" hangingPunct="0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/>
            </a:pPr>
            <a:r>
              <a:rPr kumimoji="0" lang="en-GB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2574120" y="7118096"/>
            <a:ext cx="2550719" cy="211923"/>
          </a:xfrm>
          <a:prstGeom prst="rect">
            <a:avLst/>
          </a:prstGeom>
          <a:solidFill>
            <a:srgbClr val="3333CC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lIns="81720" tIns="41040" rIns="81720" bIns="4104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 sz="25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0" marR="0" lvl="0" indent="0" algn="ctr" defTabSz="449263" eaLnBrk="0" fontAlgn="base" latinLnBrk="0" hangingPunct="0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</a:tabLst>
              <a:defRPr/>
            </a:pPr>
            <a:r>
              <a:rPr lang="en-GB" sz="12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BIBLIOGRAFIA</a:t>
            </a:r>
            <a:endParaRPr kumimoji="0" lang="en-GB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35" name="TextBox 39"/>
          <p:cNvSpPr txBox="1">
            <a:spLocks noChangeArrowheads="1"/>
          </p:cNvSpPr>
          <p:nvPr/>
        </p:nvSpPr>
        <p:spPr bwMode="auto">
          <a:xfrm>
            <a:off x="-50802" y="4186281"/>
            <a:ext cx="2634648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3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146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0000"/>
              </a:lnSpc>
              <a:spcBef>
                <a:spcPts val="32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28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0000"/>
              </a:lnSpc>
              <a:spcBef>
                <a:spcPts val="2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110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0000"/>
              </a:lnSpc>
              <a:spcBef>
                <a:spcPts val="23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0000"/>
              </a:lnSpc>
              <a:spcBef>
                <a:spcPts val="23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Foi selecionado um canino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grande porte (acima 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28kg)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hígido para doação 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450mL de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sangue 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posterior fabricação de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colírios de soro </a:t>
            </a:r>
            <a:r>
              <a:rPr lang="pt-BR" sz="1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alogênico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(SAL), e também um equino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hígido para doação 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450mL de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sangue e fabricação d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colírios de 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soro </a:t>
            </a:r>
            <a:r>
              <a:rPr lang="pt-BR" sz="1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heterólogo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(SHT),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ambos 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foram coletados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Hospital de 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Clínicas Veterinárias/UFRGS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pt-BR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O sangue foi colhido em bolsa de sangue de transferência sem anticoagulante e mantido e transportado em caixa de transporte com temperatura de 0 a 10°C até o Banco de Tecidos no Hospital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Clínicas de Porto Alegre (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HCPA), onde foi realizado a transferência do sangue em tubos </a:t>
            </a:r>
            <a:r>
              <a:rPr lang="pt-BR" sz="1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falcons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estéreis em capela de fluxo laminar. Após foi realizado banho </a:t>
            </a:r>
            <a:r>
              <a:rPr lang="pt-BR" sz="1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maria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dos tubos </a:t>
            </a:r>
            <a:r>
              <a:rPr lang="pt-BR" sz="1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falcons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submersão a 37°C por 1 hora e depois mantidos a temperatura ambiente em bancada de 20 a 24°C por 1 hora e por fim os tubos foram mantidos em overnight por 12 horas em temperatura de 4°C. Após o overnight os tubos </a:t>
            </a:r>
            <a:r>
              <a:rPr lang="pt-BR" sz="1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falcons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foram centrifugados a 5000rpm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minutos a 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22°C. Após a centrifugação foram transportados até a capela de fluxo laminar, onde foi separado o soro sanguíneo e foi diluído em solução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isiológica </a:t>
            </a:r>
            <a:r>
              <a:rPr lang="pt-BR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NaCl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0,9% a 20% com uso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pt-BR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EPI’s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proteção do manipulador e também para que não 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houvesse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contaminação da amostra. O soro preparado foi fracionado e envasado nos frascos estéreis de colírio de SAL e SHT. </a:t>
            </a:r>
            <a:endParaRPr lang="pt-B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42"/>
          <p:cNvSpPr txBox="1">
            <a:spLocks noChangeArrowheads="1"/>
          </p:cNvSpPr>
          <p:nvPr/>
        </p:nvSpPr>
        <p:spPr bwMode="auto">
          <a:xfrm>
            <a:off x="2513673" y="7287270"/>
            <a:ext cx="259248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3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146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0000"/>
              </a:lnSpc>
              <a:spcBef>
                <a:spcPts val="32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28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0000"/>
              </a:lnSpc>
              <a:spcBef>
                <a:spcPts val="2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110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0000"/>
              </a:lnSpc>
              <a:spcBef>
                <a:spcPts val="23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0000"/>
              </a:lnSpc>
              <a:spcBef>
                <a:spcPts val="23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defTabSz="44926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ES" sz="1000" dirty="0" smtClean="0">
                <a:latin typeface="+mn-lt"/>
                <a:cs typeface="Arial" panose="020B0604020202020204" pitchFamily="34" charset="0"/>
              </a:rPr>
              <a:t>DEES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, D. D.; KEYS, D. A. Use of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autologous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serum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or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Vizoovet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to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improve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 smtClean="0">
                <a:latin typeface="+mn-lt"/>
                <a:cs typeface="Arial" panose="020B0604020202020204" pitchFamily="34" charset="0"/>
              </a:rPr>
              <a:t>healing</a:t>
            </a:r>
            <a:r>
              <a:rPr lang="es-ES" sz="1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 smtClean="0">
                <a:latin typeface="+mn-lt"/>
                <a:cs typeface="Arial" panose="020B0604020202020204" pitchFamily="34" charset="0"/>
              </a:rPr>
              <a:t>rates</a:t>
            </a:r>
            <a:r>
              <a:rPr lang="es-ES" sz="1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of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spontaneous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chronic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corneal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epithelial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defects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after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diamond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 smtClean="0">
                <a:latin typeface="+mn-lt"/>
                <a:cs typeface="Arial" panose="020B0604020202020204" pitchFamily="34" charset="0"/>
              </a:rPr>
              <a:t>burr</a:t>
            </a:r>
            <a:r>
              <a:rPr lang="es-ES" sz="1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 smtClean="0">
                <a:latin typeface="+mn-lt"/>
                <a:cs typeface="Arial" panose="020B0604020202020204" pitchFamily="34" charset="0"/>
              </a:rPr>
              <a:t>debridement</a:t>
            </a:r>
            <a:r>
              <a:rPr lang="es-ES" sz="1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in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dogs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.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Veterinary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Ophthalmology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, 2021. DOI: 10.1111/vop.12891</a:t>
            </a:r>
          </a:p>
          <a:p>
            <a:pPr algn="just" defTabSz="44926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ES" sz="1000" dirty="0" smtClean="0">
                <a:latin typeface="+mn-lt"/>
                <a:cs typeface="Arial" panose="020B0604020202020204" pitchFamily="34" charset="0"/>
              </a:rPr>
              <a:t>LIN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, H. S.; LIN, S. L.; CHANG, F.J.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Effects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of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autologous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serum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eye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drops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 smtClean="0">
                <a:latin typeface="+mn-lt"/>
                <a:cs typeface="Arial" panose="020B0604020202020204" pitchFamily="34" charset="0"/>
              </a:rPr>
              <a:t>for</a:t>
            </a:r>
            <a:r>
              <a:rPr lang="es-ES" sz="1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 smtClean="0">
                <a:latin typeface="+mn-lt"/>
                <a:cs typeface="Arial" panose="020B0604020202020204" pitchFamily="34" charset="0"/>
              </a:rPr>
              <a:t>treatment</a:t>
            </a:r>
            <a:r>
              <a:rPr lang="es-ES" sz="1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of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keratoconjunctivitis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sicca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in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dogs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.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Taiwan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Veterinary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 </a:t>
            </a:r>
            <a:r>
              <a:rPr lang="es-ES" sz="1000" dirty="0" err="1">
                <a:latin typeface="+mn-lt"/>
                <a:cs typeface="Arial" panose="020B0604020202020204" pitchFamily="34" charset="0"/>
              </a:rPr>
              <a:t>Journal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, Vol. </a:t>
            </a:r>
            <a:r>
              <a:rPr lang="es-ES" sz="1000" dirty="0" smtClean="0">
                <a:latin typeface="+mn-lt"/>
                <a:cs typeface="Arial" panose="020B0604020202020204" pitchFamily="34" charset="0"/>
              </a:rPr>
              <a:t>44, No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. 3, pp. </a:t>
            </a:r>
            <a:r>
              <a:rPr lang="es-ES" sz="1000" dirty="0" smtClean="0">
                <a:latin typeface="+mn-lt"/>
                <a:cs typeface="Arial" panose="020B0604020202020204" pitchFamily="34" charset="0"/>
              </a:rPr>
              <a:t>111–117.2018</a:t>
            </a:r>
            <a:r>
              <a:rPr lang="es-ES" sz="1000" dirty="0">
                <a:latin typeface="+mn-lt"/>
                <a:cs typeface="Arial" panose="020B0604020202020204" pitchFamily="34" charset="0"/>
              </a:rPr>
              <a:t>. DOI: 10.1142/S1682648518500051</a:t>
            </a:r>
            <a:r>
              <a:rPr lang="es-ES" sz="1000" dirty="0" smtClean="0">
                <a:latin typeface="+mn-lt"/>
                <a:cs typeface="Arial" panose="020B0604020202020204" pitchFamily="34" charset="0"/>
              </a:rPr>
              <a:t>.</a:t>
            </a:r>
            <a:endParaRPr lang="es-ES" sz="10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33" y="179512"/>
            <a:ext cx="429150" cy="34546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462" y="311206"/>
            <a:ext cx="586930" cy="205425"/>
          </a:xfrm>
          <a:prstGeom prst="rect">
            <a:avLst/>
          </a:prstGeom>
        </p:spPr>
      </p:pic>
      <p:sp>
        <p:nvSpPr>
          <p:cNvPr id="26" name="TextBox 42"/>
          <p:cNvSpPr txBox="1">
            <a:spLocks noChangeArrowheads="1"/>
          </p:cNvSpPr>
          <p:nvPr/>
        </p:nvSpPr>
        <p:spPr bwMode="auto">
          <a:xfrm>
            <a:off x="2542303" y="1673220"/>
            <a:ext cx="26358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3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146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0000"/>
              </a:lnSpc>
              <a:spcBef>
                <a:spcPts val="32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28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0000"/>
              </a:lnSpc>
              <a:spcBef>
                <a:spcPts val="2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110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0000"/>
              </a:lnSpc>
              <a:spcBef>
                <a:spcPts val="23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0000"/>
              </a:lnSpc>
              <a:spcBef>
                <a:spcPts val="23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Os </a:t>
            </a:r>
            <a:r>
              <a:rPr lang="pt-BR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colírios de soro foram armazenados e congelados e serão disponibilizados aos tutores de cães com síndrome do olho seco e serão avaliados os </a:t>
            </a:r>
            <a:r>
              <a:rPr lang="pt-BR" sz="9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 (Fluxograma 1</a:t>
            </a:r>
            <a:r>
              <a:rPr lang="pt-BR" sz="9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pt-BR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/>
          <a:srcRect t="22604" b="16277"/>
          <a:stretch/>
        </p:blipFill>
        <p:spPr>
          <a:xfrm>
            <a:off x="4246279" y="3807855"/>
            <a:ext cx="814747" cy="6639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6"/>
          <a:srcRect t="7205" b="26241"/>
          <a:stretch/>
        </p:blipFill>
        <p:spPr>
          <a:xfrm>
            <a:off x="4016543" y="3004794"/>
            <a:ext cx="819756" cy="7274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7"/>
          <a:srcRect t="22955" b="16332"/>
          <a:stretch/>
        </p:blipFill>
        <p:spPr>
          <a:xfrm>
            <a:off x="2940191" y="3008494"/>
            <a:ext cx="883598" cy="71527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8"/>
          <a:srcRect l="1320" r="5291"/>
          <a:stretch/>
        </p:blipFill>
        <p:spPr>
          <a:xfrm>
            <a:off x="4237075" y="4556181"/>
            <a:ext cx="823951" cy="66171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9"/>
          <a:srcRect t="22633" b="9226"/>
          <a:stretch/>
        </p:blipFill>
        <p:spPr>
          <a:xfrm>
            <a:off x="3402233" y="4553793"/>
            <a:ext cx="735172" cy="66792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10"/>
          <a:srcRect l="8329" t="23313" r="13848" b="17083"/>
          <a:stretch/>
        </p:blipFill>
        <p:spPr>
          <a:xfrm>
            <a:off x="2648841" y="3811231"/>
            <a:ext cx="644517" cy="65816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11"/>
          <a:srcRect l="13412" t="9129" r="7184"/>
          <a:stretch/>
        </p:blipFill>
        <p:spPr>
          <a:xfrm>
            <a:off x="3386415" y="3811230"/>
            <a:ext cx="766807" cy="65816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12"/>
          <a:srcRect t="10004" b="12277"/>
          <a:stretch/>
        </p:blipFill>
        <p:spPr>
          <a:xfrm>
            <a:off x="2648879" y="4554235"/>
            <a:ext cx="644443" cy="66780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13"/>
          <a:srcRect t="23734" b="8755"/>
          <a:stretch/>
        </p:blipFill>
        <p:spPr>
          <a:xfrm>
            <a:off x="2648843" y="5301042"/>
            <a:ext cx="699233" cy="6294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14"/>
          <a:srcRect l="5322" r="8347"/>
          <a:stretch/>
        </p:blipFill>
        <p:spPr>
          <a:xfrm>
            <a:off x="3461065" y="5289419"/>
            <a:ext cx="735172" cy="63868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15"/>
          <a:srcRect b="32711"/>
          <a:stretch/>
        </p:blipFill>
        <p:spPr>
          <a:xfrm>
            <a:off x="4304918" y="5286113"/>
            <a:ext cx="739018" cy="64433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7" name="Seta para a direita 36"/>
          <p:cNvSpPr/>
          <p:nvPr/>
        </p:nvSpPr>
        <p:spPr>
          <a:xfrm>
            <a:off x="3820341" y="3324484"/>
            <a:ext cx="228098" cy="113651"/>
          </a:xfrm>
          <a:prstGeom prst="rightArrow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Seta para a direita 38"/>
          <p:cNvSpPr/>
          <p:nvPr/>
        </p:nvSpPr>
        <p:spPr>
          <a:xfrm>
            <a:off x="3216284" y="4104376"/>
            <a:ext cx="228098" cy="113651"/>
          </a:xfrm>
          <a:prstGeom prst="rightArrow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Seta para a direita 39"/>
          <p:cNvSpPr/>
          <p:nvPr/>
        </p:nvSpPr>
        <p:spPr>
          <a:xfrm>
            <a:off x="4072854" y="4095873"/>
            <a:ext cx="228098" cy="113651"/>
          </a:xfrm>
          <a:prstGeom prst="rightArrow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Seta para a direita 40"/>
          <p:cNvSpPr/>
          <p:nvPr/>
        </p:nvSpPr>
        <p:spPr>
          <a:xfrm>
            <a:off x="3232967" y="4828932"/>
            <a:ext cx="228098" cy="113651"/>
          </a:xfrm>
          <a:prstGeom prst="rightArrow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Seta para a direita 41"/>
          <p:cNvSpPr/>
          <p:nvPr/>
        </p:nvSpPr>
        <p:spPr>
          <a:xfrm>
            <a:off x="4070645" y="4820067"/>
            <a:ext cx="228098" cy="113651"/>
          </a:xfrm>
          <a:prstGeom prst="rightArrow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Seta para a direita 42"/>
          <p:cNvSpPr/>
          <p:nvPr/>
        </p:nvSpPr>
        <p:spPr>
          <a:xfrm>
            <a:off x="3288368" y="5580016"/>
            <a:ext cx="228098" cy="113651"/>
          </a:xfrm>
          <a:prstGeom prst="rightArrow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Seta para a direita 44"/>
          <p:cNvSpPr/>
          <p:nvPr/>
        </p:nvSpPr>
        <p:spPr>
          <a:xfrm>
            <a:off x="4123026" y="5592158"/>
            <a:ext cx="228098" cy="113651"/>
          </a:xfrm>
          <a:prstGeom prst="rightArrow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TextBox 42"/>
          <p:cNvSpPr txBox="1">
            <a:spLocks noChangeArrowheads="1"/>
          </p:cNvSpPr>
          <p:nvPr/>
        </p:nvSpPr>
        <p:spPr bwMode="auto">
          <a:xfrm>
            <a:off x="2552641" y="2357297"/>
            <a:ext cx="26194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3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146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marL="742950" indent="-285750">
              <a:lnSpc>
                <a:spcPct val="90000"/>
              </a:lnSpc>
              <a:spcBef>
                <a:spcPts val="32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128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marL="1143000" indent="-228600">
              <a:lnSpc>
                <a:spcPct val="90000"/>
              </a:lnSpc>
              <a:spcBef>
                <a:spcPts val="2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110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marL="1600200" indent="-228600">
              <a:lnSpc>
                <a:spcPct val="90000"/>
              </a:lnSpc>
              <a:spcBef>
                <a:spcPts val="23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marL="2057400" indent="-228600">
              <a:lnSpc>
                <a:spcPct val="90000"/>
              </a:lnSpc>
              <a:spcBef>
                <a:spcPts val="23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2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95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Foram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produzidos 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660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colírios 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SAL e SHT (330 cada)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encaminhadas 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frascos de 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colírios de cada grupo para 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 teste de </a:t>
            </a:r>
            <a:r>
              <a:rPr lang="pt-BR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esterilidade.</a:t>
            </a:r>
            <a:endParaRPr lang="pt-BR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945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592</Words>
  <Application>Microsoft Office PowerPoint</Application>
  <PresentationFormat>Apresentação na tela (16:9)</PresentationFormat>
  <Paragraphs>21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8" baseType="lpstr">
      <vt:lpstr>MS Gothic</vt:lpstr>
      <vt:lpstr>Arial</vt:lpstr>
      <vt:lpstr>Calibri</vt:lpstr>
      <vt:lpstr>Comic Sans MS</vt:lpstr>
      <vt:lpstr>Times New Roman</vt:lpstr>
      <vt:lpstr>Verdana</vt:lpstr>
      <vt:lpstr>Tema do Office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Usuario</cp:lastModifiedBy>
  <cp:revision>61</cp:revision>
  <dcterms:created xsi:type="dcterms:W3CDTF">2024-01-09T13:58:08Z</dcterms:created>
  <dcterms:modified xsi:type="dcterms:W3CDTF">2024-01-27T22:35:50Z</dcterms:modified>
</cp:coreProperties>
</file>