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F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2408"/>
    <p:restoredTop sz="95775"/>
  </p:normalViewPr>
  <p:slideViewPr>
    <p:cSldViewPr snapToGrid="0">
      <p:cViewPr>
        <p:scale>
          <a:sx n="42" d="100"/>
          <a:sy n="42" d="100"/>
        </p:scale>
        <p:origin x="9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FB970-1269-304C-AD00-9C7DE2D3DB71}" type="datetimeFigureOut">
              <a:rPr lang="pt-BR" smtClean="0"/>
              <a:t>21/01/2024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8BF4F-E5E1-CB49-83D1-8626686CCD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5971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88BF4F-E5E1-CB49-83D1-8626686CCDE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0558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9D71-57F7-AC4F-8246-38FB6FBC0D35}" type="datetimeFigureOut">
              <a:rPr lang="pt-BR" smtClean="0"/>
              <a:t>21/01/2024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81BE-3DC2-9243-84A3-ABFCE55F16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0437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9D71-57F7-AC4F-8246-38FB6FBC0D35}" type="datetimeFigureOut">
              <a:rPr lang="pt-BR" smtClean="0"/>
              <a:t>21/01/2024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81BE-3DC2-9243-84A3-ABFCE55F16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2174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9D71-57F7-AC4F-8246-38FB6FBC0D35}" type="datetimeFigureOut">
              <a:rPr lang="pt-BR" smtClean="0"/>
              <a:t>21/01/2024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81BE-3DC2-9243-84A3-ABFCE55F16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1078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9D71-57F7-AC4F-8246-38FB6FBC0D35}" type="datetimeFigureOut">
              <a:rPr lang="pt-BR" smtClean="0"/>
              <a:t>21/01/2024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81BE-3DC2-9243-84A3-ABFCE55F16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3230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9D71-57F7-AC4F-8246-38FB6FBC0D35}" type="datetimeFigureOut">
              <a:rPr lang="pt-BR" smtClean="0"/>
              <a:t>21/01/2024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81BE-3DC2-9243-84A3-ABFCE55F16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014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9D71-57F7-AC4F-8246-38FB6FBC0D35}" type="datetimeFigureOut">
              <a:rPr lang="pt-BR" smtClean="0"/>
              <a:t>21/01/2024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81BE-3DC2-9243-84A3-ABFCE55F16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901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9D71-57F7-AC4F-8246-38FB6FBC0D35}" type="datetimeFigureOut">
              <a:rPr lang="pt-BR" smtClean="0"/>
              <a:t>21/01/2024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81BE-3DC2-9243-84A3-ABFCE55F16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114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9D71-57F7-AC4F-8246-38FB6FBC0D35}" type="datetimeFigureOut">
              <a:rPr lang="pt-BR" smtClean="0"/>
              <a:t>21/01/2024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81BE-3DC2-9243-84A3-ABFCE55F16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1319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9D71-57F7-AC4F-8246-38FB6FBC0D35}" type="datetimeFigureOut">
              <a:rPr lang="pt-BR" smtClean="0"/>
              <a:t>21/01/2024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81BE-3DC2-9243-84A3-ABFCE55F16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813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9D71-57F7-AC4F-8246-38FB6FBC0D35}" type="datetimeFigureOut">
              <a:rPr lang="pt-BR" smtClean="0"/>
              <a:t>21/01/2024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81BE-3DC2-9243-84A3-ABFCE55F16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2205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9D71-57F7-AC4F-8246-38FB6FBC0D35}" type="datetimeFigureOut">
              <a:rPr lang="pt-BR" smtClean="0"/>
              <a:t>21/01/2024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81BE-3DC2-9243-84A3-ABFCE55F16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6587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99D71-57F7-AC4F-8246-38FB6FBC0D35}" type="datetimeFigureOut">
              <a:rPr lang="pt-BR" smtClean="0"/>
              <a:t>21/01/2024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081BE-3DC2-9243-84A3-ABFCE55F16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4541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tângulo 1026">
            <a:extLst>
              <a:ext uri="{FF2B5EF4-FFF2-40B4-BE49-F238E27FC236}">
                <a16:creationId xmlns:a16="http://schemas.microsoft.com/office/drawing/2014/main" id="{6AD33EF5-ED57-FC05-9D86-A16F394DE58A}"/>
              </a:ext>
            </a:extLst>
          </p:cNvPr>
          <p:cNvSpPr/>
          <p:nvPr/>
        </p:nvSpPr>
        <p:spPr>
          <a:xfrm>
            <a:off x="438912" y="1336612"/>
            <a:ext cx="31517146" cy="40980010"/>
          </a:xfrm>
          <a:custGeom>
            <a:avLst/>
            <a:gdLst>
              <a:gd name="connsiteX0" fmla="*/ 0 w 31517146"/>
              <a:gd name="connsiteY0" fmla="*/ 0 h 40980010"/>
              <a:gd name="connsiteX1" fmla="*/ 31517146 w 31517146"/>
              <a:gd name="connsiteY1" fmla="*/ 0 h 40980010"/>
              <a:gd name="connsiteX2" fmla="*/ 31517146 w 31517146"/>
              <a:gd name="connsiteY2" fmla="*/ 40980010 h 40980010"/>
              <a:gd name="connsiteX3" fmla="*/ 0 w 31517146"/>
              <a:gd name="connsiteY3" fmla="*/ 40980010 h 40980010"/>
              <a:gd name="connsiteX4" fmla="*/ 0 w 31517146"/>
              <a:gd name="connsiteY4" fmla="*/ 0 h 4098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517146" h="40980010" extrusionOk="0">
                <a:moveTo>
                  <a:pt x="0" y="0"/>
                </a:moveTo>
                <a:cubicBezTo>
                  <a:pt x="4936045" y="118645"/>
                  <a:pt x="19625210" y="116012"/>
                  <a:pt x="31517146" y="0"/>
                </a:cubicBezTo>
                <a:cubicBezTo>
                  <a:pt x="31384264" y="15466698"/>
                  <a:pt x="31602097" y="24912573"/>
                  <a:pt x="31517146" y="40980010"/>
                </a:cubicBezTo>
                <a:cubicBezTo>
                  <a:pt x="17078202" y="41114610"/>
                  <a:pt x="12043331" y="40822814"/>
                  <a:pt x="0" y="40980010"/>
                </a:cubicBezTo>
                <a:cubicBezTo>
                  <a:pt x="-20187" y="27303443"/>
                  <a:pt x="-152480" y="6573205"/>
                  <a:pt x="0" y="0"/>
                </a:cubicBezTo>
                <a:close/>
              </a:path>
            </a:pathLst>
          </a:custGeom>
          <a:noFill/>
          <a:ln w="44450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125C16E-6B07-FD72-6ABA-A6BA435C88EE}"/>
              </a:ext>
            </a:extLst>
          </p:cNvPr>
          <p:cNvSpPr txBox="1"/>
          <p:nvPr/>
        </p:nvSpPr>
        <p:spPr>
          <a:xfrm>
            <a:off x="1623098" y="5260825"/>
            <a:ext cx="28605956" cy="3088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/>
              <a:t>PAZZINI, L.V.</a:t>
            </a:r>
            <a:r>
              <a:rPr lang="pt-BR" sz="4800" b="1" baseline="30000" dirty="0"/>
              <a:t>1</a:t>
            </a:r>
            <a:r>
              <a:rPr lang="pt-BR" sz="4800" b="1" dirty="0"/>
              <a:t> </a:t>
            </a:r>
            <a:r>
              <a:rPr lang="pt-BR" sz="4800" dirty="0"/>
              <a:t>, STOCK, R.A.</a:t>
            </a:r>
            <a:r>
              <a:rPr lang="pt-BR" sz="4800" baseline="30000" dirty="0"/>
              <a:t>2</a:t>
            </a:r>
            <a:r>
              <a:rPr lang="pt-BR" sz="4800" dirty="0"/>
              <a:t>, BONAMIGO, E.L.</a:t>
            </a:r>
            <a:r>
              <a:rPr lang="pt-BR" sz="4800" baseline="30000" dirty="0"/>
              <a:t>2</a:t>
            </a:r>
            <a:r>
              <a:rPr lang="pt-BR" sz="4800" dirty="0"/>
              <a:t>, MENEGOTTO, M., </a:t>
            </a:r>
            <a:endParaRPr lang="pt-BR" sz="4800" baseline="30000" dirty="0"/>
          </a:p>
          <a:p>
            <a:pPr algn="ctr"/>
            <a:r>
              <a:rPr lang="pt-BR" sz="4000" i="1" baseline="30000" dirty="0"/>
              <a:t>1 </a:t>
            </a:r>
            <a:r>
              <a:rPr lang="pt-BR" sz="4000" i="1" dirty="0"/>
              <a:t>Residentes de Oftalmologia da Universidade Federal Fronteira Sul</a:t>
            </a:r>
          </a:p>
          <a:p>
            <a:pPr algn="ctr"/>
            <a:r>
              <a:rPr lang="pt-BR" sz="4000" i="1" baseline="30000" dirty="0"/>
              <a:t>2 </a:t>
            </a:r>
            <a:r>
              <a:rPr lang="pt-BR" sz="4000" i="1" dirty="0"/>
              <a:t>Médico Docente de Medicina da Universidade do Oeste de Santa Catarina</a:t>
            </a:r>
            <a:br>
              <a:rPr lang="pt-BR" sz="4000" i="1" dirty="0"/>
            </a:br>
            <a:r>
              <a:rPr lang="pt-BR" sz="4000" i="1" baseline="30000" dirty="0"/>
              <a:t>3 </a:t>
            </a:r>
            <a:r>
              <a:rPr lang="pt-BR" sz="4000" i="1" dirty="0"/>
              <a:t>Médicas formadas pela Universidade do Oeste de Santa Catarina</a:t>
            </a:r>
            <a:endParaRPr lang="pt-BR" sz="4000" i="1" baseline="30000" dirty="0"/>
          </a:p>
          <a:p>
            <a:pPr algn="ctr"/>
            <a:endParaRPr lang="pt-BR" sz="4000" i="1" baseline="30000" dirty="0"/>
          </a:p>
        </p:txBody>
      </p:sp>
      <p:sp>
        <p:nvSpPr>
          <p:cNvPr id="9" name="Retângulo Arredondado 8">
            <a:extLst>
              <a:ext uri="{FF2B5EF4-FFF2-40B4-BE49-F238E27FC236}">
                <a16:creationId xmlns:a16="http://schemas.microsoft.com/office/drawing/2014/main" id="{6D77EAD6-5C55-B704-0DB4-4FC52C4C1F14}"/>
              </a:ext>
            </a:extLst>
          </p:cNvPr>
          <p:cNvSpPr/>
          <p:nvPr/>
        </p:nvSpPr>
        <p:spPr>
          <a:xfrm>
            <a:off x="1275258" y="659417"/>
            <a:ext cx="29984182" cy="415498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66BB1BEA-A100-AE57-C997-CD5E66BD2B65}"/>
              </a:ext>
            </a:extLst>
          </p:cNvPr>
          <p:cNvSpPr txBox="1"/>
          <p:nvPr/>
        </p:nvSpPr>
        <p:spPr>
          <a:xfrm>
            <a:off x="1232090" y="736503"/>
            <a:ext cx="30119592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8800" b="1" i="0" u="none" strike="noStrike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SATISFAÇÃO DE PACIENTES SUBMETIDOS A CIRURGIA DE CATARATA COM ANESTESIA TÓPICA E SEDAÇÃO PROFUNDA: UMA INVESTIGAÇÃO ORIGINAL</a:t>
            </a:r>
            <a:endParaRPr lang="pt-BR" sz="88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  <a:cs typeface="Arial" panose="020B0604020202020204" pitchFamily="34" charset="0"/>
            </a:endParaRPr>
          </a:p>
        </p:txBody>
      </p:sp>
      <p:sp>
        <p:nvSpPr>
          <p:cNvPr id="15" name="Retângulo Arredondado 14">
            <a:extLst>
              <a:ext uri="{FF2B5EF4-FFF2-40B4-BE49-F238E27FC236}">
                <a16:creationId xmlns:a16="http://schemas.microsoft.com/office/drawing/2014/main" id="{82F05224-C7B4-2945-6456-0A707F904919}"/>
              </a:ext>
            </a:extLst>
          </p:cNvPr>
          <p:cNvSpPr/>
          <p:nvPr/>
        </p:nvSpPr>
        <p:spPr>
          <a:xfrm>
            <a:off x="1275257" y="8792932"/>
            <a:ext cx="14147865" cy="12510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F3C6743D-1489-EC15-9CBC-AAB0DE9771C9}"/>
              </a:ext>
            </a:extLst>
          </p:cNvPr>
          <p:cNvSpPr txBox="1"/>
          <p:nvPr/>
        </p:nvSpPr>
        <p:spPr>
          <a:xfrm>
            <a:off x="5156531" y="8756749"/>
            <a:ext cx="691880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8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INTRODUÇÃO</a:t>
            </a:r>
            <a:endParaRPr lang="pt-BR" sz="8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9" name="Retângulo Arredondado 18">
            <a:extLst>
              <a:ext uri="{FF2B5EF4-FFF2-40B4-BE49-F238E27FC236}">
                <a16:creationId xmlns:a16="http://schemas.microsoft.com/office/drawing/2014/main" id="{219D0297-1A07-EC42-9E0F-00ADBAB4F526}"/>
              </a:ext>
            </a:extLst>
          </p:cNvPr>
          <p:cNvSpPr/>
          <p:nvPr/>
        </p:nvSpPr>
        <p:spPr>
          <a:xfrm>
            <a:off x="1275257" y="23777445"/>
            <a:ext cx="14147864" cy="12510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E73B9D49-8F11-9823-617C-33FC1E80EDF7}"/>
              </a:ext>
            </a:extLst>
          </p:cNvPr>
          <p:cNvSpPr txBox="1"/>
          <p:nvPr/>
        </p:nvSpPr>
        <p:spPr>
          <a:xfrm>
            <a:off x="4140991" y="23669097"/>
            <a:ext cx="841639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8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MÉTODOS</a:t>
            </a:r>
            <a:endParaRPr lang="pt-BR" sz="8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3" name="Retângulo Arredondado 42">
            <a:extLst>
              <a:ext uri="{FF2B5EF4-FFF2-40B4-BE49-F238E27FC236}">
                <a16:creationId xmlns:a16="http://schemas.microsoft.com/office/drawing/2014/main" id="{A5D9D5DC-8EEE-0C83-FADC-F3C730D6AE80}"/>
              </a:ext>
            </a:extLst>
          </p:cNvPr>
          <p:cNvSpPr/>
          <p:nvPr/>
        </p:nvSpPr>
        <p:spPr>
          <a:xfrm>
            <a:off x="1287735" y="32941198"/>
            <a:ext cx="14147864" cy="12510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CCC57BD4-0A9A-FF4A-03CB-827BC8D42BA8}"/>
              </a:ext>
            </a:extLst>
          </p:cNvPr>
          <p:cNvSpPr txBox="1"/>
          <p:nvPr/>
        </p:nvSpPr>
        <p:spPr>
          <a:xfrm>
            <a:off x="4485405" y="32868834"/>
            <a:ext cx="775252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8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RESULTADOS</a:t>
            </a:r>
            <a:endParaRPr lang="pt-BR" sz="8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53" name="Imagem 52">
            <a:extLst>
              <a:ext uri="{FF2B5EF4-FFF2-40B4-BE49-F238E27FC236}">
                <a16:creationId xmlns:a16="http://schemas.microsoft.com/office/drawing/2014/main" id="{75D14EB5-1240-614E-99AF-4C6C209374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99175" y="3297714"/>
            <a:ext cx="9349125" cy="6606566"/>
          </a:xfrm>
          <a:prstGeom prst="rect">
            <a:avLst/>
          </a:prstGeom>
        </p:spPr>
      </p:pic>
      <p:sp>
        <p:nvSpPr>
          <p:cNvPr id="60" name="Retângulo Arredondado 59">
            <a:extLst>
              <a:ext uri="{FF2B5EF4-FFF2-40B4-BE49-F238E27FC236}">
                <a16:creationId xmlns:a16="http://schemas.microsoft.com/office/drawing/2014/main" id="{316AF3B3-45A7-E93A-74CF-D5C52BB169AE}"/>
              </a:ext>
            </a:extLst>
          </p:cNvPr>
          <p:cNvSpPr/>
          <p:nvPr/>
        </p:nvSpPr>
        <p:spPr>
          <a:xfrm>
            <a:off x="16895986" y="36028968"/>
            <a:ext cx="14147864" cy="12510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1" name="CaixaDeTexto 60">
            <a:extLst>
              <a:ext uri="{FF2B5EF4-FFF2-40B4-BE49-F238E27FC236}">
                <a16:creationId xmlns:a16="http://schemas.microsoft.com/office/drawing/2014/main" id="{6012FC0D-8DDA-7AF8-CF22-67584069301E}"/>
              </a:ext>
            </a:extLst>
          </p:cNvPr>
          <p:cNvSpPr txBox="1"/>
          <p:nvPr/>
        </p:nvSpPr>
        <p:spPr>
          <a:xfrm>
            <a:off x="17558210" y="35956604"/>
            <a:ext cx="1282341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8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REFERÊNCIAS BIBLIOGRÁFICAS</a:t>
            </a:r>
            <a:endParaRPr lang="pt-BR" sz="8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" name="Retângulo Arredondado 1">
            <a:extLst>
              <a:ext uri="{FF2B5EF4-FFF2-40B4-BE49-F238E27FC236}">
                <a16:creationId xmlns:a16="http://schemas.microsoft.com/office/drawing/2014/main" id="{6FEF0496-FDE0-D456-5A9B-111F54DCD135}"/>
              </a:ext>
            </a:extLst>
          </p:cNvPr>
          <p:cNvSpPr/>
          <p:nvPr/>
        </p:nvSpPr>
        <p:spPr>
          <a:xfrm>
            <a:off x="16963689" y="29285914"/>
            <a:ext cx="14147864" cy="12510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1E720EE-9C65-FC3E-B87E-5C94C3D79DA6}"/>
              </a:ext>
            </a:extLst>
          </p:cNvPr>
          <p:cNvSpPr txBox="1"/>
          <p:nvPr/>
        </p:nvSpPr>
        <p:spPr>
          <a:xfrm>
            <a:off x="20093653" y="29349613"/>
            <a:ext cx="775252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8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CONCLUSÃO</a:t>
            </a:r>
            <a:endParaRPr lang="pt-BR" sz="8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D6A8458-C7EB-B924-A806-C41A82AD50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1197" y="5197199"/>
            <a:ext cx="4104333" cy="2679688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B92B2E73-4D57-BA77-6879-248D009A503B}"/>
              </a:ext>
            </a:extLst>
          </p:cNvPr>
          <p:cNvSpPr txBox="1"/>
          <p:nvPr/>
        </p:nvSpPr>
        <p:spPr>
          <a:xfrm>
            <a:off x="1384731" y="10305196"/>
            <a:ext cx="14147864" cy="129573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44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 catarata constitui a principal causa de cegueira reversível no mundo, tratada por meio de intervenção cirúrgica</a:t>
            </a:r>
            <a:r>
              <a:rPr lang="pt-BR" sz="44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pt-BR" sz="44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O desenvolvimento de novas técnicas aumentou a demanda por métodos anestésicos mais seguros e eficazes. </a:t>
            </a:r>
            <a:r>
              <a:rPr lang="pt-BR" sz="440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t-BR" sz="4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bloqueio </a:t>
            </a:r>
            <a:r>
              <a:rPr lang="pt-BR" sz="4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anestésico </a:t>
            </a:r>
            <a:r>
              <a:rPr lang="pt-BR" sz="4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peribulbar</a:t>
            </a:r>
            <a:r>
              <a:rPr lang="pt-BR" sz="44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ainda é a forma mais utilizada, embora associada a algumas complicações como diplopia, ptose, quemose, lesão do nervo óptico e perfuração ocular</a:t>
            </a:r>
            <a:r>
              <a:rPr lang="pt-BR" sz="4400" baseline="30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44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Para evitar, a anestesia tópica vem se tornando mais comum</a:t>
            </a:r>
            <a:r>
              <a:rPr lang="pt-BR" sz="4400" baseline="30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pt-BR" sz="44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pelos rápidos tempos de ação e recuperação visual, eliminar a </a:t>
            </a:r>
            <a:r>
              <a:rPr lang="pt-BR" sz="4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tripanofobia</a:t>
            </a:r>
            <a:r>
              <a:rPr lang="pt-BR" sz="44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reduzir toxicidade sistêmica</a:t>
            </a:r>
            <a:r>
              <a:rPr lang="pt-BR" sz="44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pt-BR" sz="44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Todavia está associada a complicações intraoperatórias como movimentação ocular e controle insuficiente da dor</a:t>
            </a:r>
            <a:r>
              <a:rPr lang="pt-BR" sz="44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5,6</a:t>
            </a:r>
            <a:r>
              <a:rPr lang="pt-BR" sz="44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Para isso, recomenda-se que sejam combinados diferentes protocolos de sedação de início rápido e curta duração</a:t>
            </a:r>
            <a:r>
              <a:rPr lang="pt-BR" sz="4400" baseline="30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pt-BR" sz="44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que visa reduzir a dor e o desconforto dos pacientes durante a cirurgia (</a:t>
            </a:r>
            <a:r>
              <a:rPr lang="pt-BR" sz="4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cx</a:t>
            </a:r>
            <a:r>
              <a:rPr lang="pt-BR" sz="44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 e possibilita melhores resultados para o binômio paciente-médico. Este trabalho teve o objetivo investigar a satisfação de pacientes submetidos à </a:t>
            </a:r>
            <a:r>
              <a:rPr lang="pt-BR" sz="4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cx</a:t>
            </a:r>
            <a:r>
              <a:rPr lang="pt-BR" sz="44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de catarata com anestesia tópica e sedação profunda com </a:t>
            </a:r>
            <a:r>
              <a:rPr lang="pt-BR" sz="4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fentanil</a:t>
            </a:r>
            <a:r>
              <a:rPr lang="pt-BR" sz="44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pt-BR" sz="4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propofol</a:t>
            </a:r>
            <a:r>
              <a:rPr lang="pt-BR" sz="44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5EC0E22F-A23E-300D-4432-A3B8E3D0FF3D}"/>
              </a:ext>
            </a:extLst>
          </p:cNvPr>
          <p:cNvSpPr txBox="1"/>
          <p:nvPr/>
        </p:nvSpPr>
        <p:spPr>
          <a:xfrm>
            <a:off x="1275257" y="25543376"/>
            <a:ext cx="14147864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4400" dirty="0">
                <a:solidFill>
                  <a:srgbClr val="000000"/>
                </a:solidFill>
                <a:effectLst/>
              </a:rPr>
              <a:t>Tratou-se de um estudo observacional, transversal, prospectivo com abordagem quantitativa. Foram aplicados dois questionários,  Iowa </a:t>
            </a:r>
            <a:r>
              <a:rPr lang="pt-BR" sz="4400" dirty="0" err="1">
                <a:solidFill>
                  <a:srgbClr val="000000"/>
                </a:solidFill>
                <a:effectLst/>
              </a:rPr>
              <a:t>Satisfaction</a:t>
            </a:r>
            <a:r>
              <a:rPr lang="pt-BR" sz="4400" dirty="0">
                <a:solidFill>
                  <a:srgbClr val="000000"/>
                </a:solidFill>
                <a:effectLst/>
              </a:rPr>
              <a:t> </a:t>
            </a:r>
            <a:r>
              <a:rPr lang="pt-BR" sz="4400" dirty="0" err="1">
                <a:solidFill>
                  <a:srgbClr val="000000"/>
                </a:solidFill>
                <a:effectLst/>
              </a:rPr>
              <a:t>with</a:t>
            </a:r>
            <a:r>
              <a:rPr lang="pt-BR" sz="4400" dirty="0">
                <a:solidFill>
                  <a:srgbClr val="000000"/>
                </a:solidFill>
                <a:effectLst/>
              </a:rPr>
              <a:t> </a:t>
            </a:r>
            <a:r>
              <a:rPr lang="pt-BR" sz="4400" dirty="0" err="1">
                <a:solidFill>
                  <a:srgbClr val="000000"/>
                </a:solidFill>
                <a:effectLst/>
              </a:rPr>
              <a:t>Anesthesia</a:t>
            </a:r>
            <a:r>
              <a:rPr lang="pt-BR" sz="4400" dirty="0">
                <a:solidFill>
                  <a:srgbClr val="000000"/>
                </a:solidFill>
                <a:effectLst/>
              </a:rPr>
              <a:t> </a:t>
            </a:r>
            <a:r>
              <a:rPr lang="pt-BR" sz="4400" dirty="0" err="1">
                <a:solidFill>
                  <a:srgbClr val="000000"/>
                </a:solidFill>
                <a:effectLst/>
              </a:rPr>
              <a:t>Scale</a:t>
            </a:r>
            <a:r>
              <a:rPr lang="pt-BR" sz="4400" dirty="0">
                <a:solidFill>
                  <a:srgbClr val="000000"/>
                </a:solidFill>
                <a:effectLst/>
              </a:rPr>
              <a:t> (ISAS) e outro de elaboração pelos autores a 56 pacientes submetidos à </a:t>
            </a:r>
            <a:r>
              <a:rPr lang="pt-BR" sz="4400" dirty="0" err="1">
                <a:solidFill>
                  <a:srgbClr val="000000"/>
                </a:solidFill>
                <a:effectLst/>
              </a:rPr>
              <a:t>cx</a:t>
            </a:r>
            <a:r>
              <a:rPr lang="pt-BR" sz="4400" dirty="0">
                <a:solidFill>
                  <a:srgbClr val="000000"/>
                </a:solidFill>
                <a:effectLst/>
              </a:rPr>
              <a:t> de catarata no Hospital Universitário Santa Terezinha. As entrevistas foram realizadas no </a:t>
            </a:r>
            <a:r>
              <a:rPr lang="pt-BR" sz="4400" dirty="0">
                <a:solidFill>
                  <a:srgbClr val="000000"/>
                </a:solidFill>
              </a:rPr>
              <a:t>1º dia pós operatório, </a:t>
            </a:r>
            <a:r>
              <a:rPr lang="pt-BR" sz="4400" dirty="0">
                <a:solidFill>
                  <a:srgbClr val="000000"/>
                </a:solidFill>
                <a:effectLst/>
              </a:rPr>
              <a:t>no período de agosto de 2020 a abril de 2021 no Centro Oftalmológico </a:t>
            </a:r>
            <a:r>
              <a:rPr lang="pt-BR" sz="4400" dirty="0" err="1">
                <a:solidFill>
                  <a:srgbClr val="000000"/>
                </a:solidFill>
                <a:effectLst/>
              </a:rPr>
              <a:t>Belotto</a:t>
            </a:r>
            <a:r>
              <a:rPr lang="pt-BR" sz="4400" dirty="0">
                <a:solidFill>
                  <a:srgbClr val="000000"/>
                </a:solidFill>
                <a:effectLst/>
              </a:rPr>
              <a:t> Stock e os dados foram digitalizados no Microsoft Office Excel e analisados pelo teste </a:t>
            </a:r>
            <a:r>
              <a:rPr lang="pt-BR" sz="4400" dirty="0" err="1">
                <a:solidFill>
                  <a:srgbClr val="000000"/>
                </a:solidFill>
                <a:effectLst/>
              </a:rPr>
              <a:t>qui</a:t>
            </a:r>
            <a:r>
              <a:rPr lang="pt-BR" sz="4400" dirty="0">
                <a:solidFill>
                  <a:srgbClr val="000000"/>
                </a:solidFill>
                <a:effectLst/>
              </a:rPr>
              <a:t>-quadrado, no programa </a:t>
            </a:r>
            <a:r>
              <a:rPr lang="pt-BR" sz="4400" dirty="0" err="1">
                <a:solidFill>
                  <a:srgbClr val="000000"/>
                </a:solidFill>
                <a:effectLst/>
              </a:rPr>
              <a:t>Biostat</a:t>
            </a:r>
            <a:r>
              <a:rPr lang="pt-BR" sz="4400" dirty="0">
                <a:solidFill>
                  <a:srgbClr val="000000"/>
                </a:solidFill>
                <a:effectLst/>
              </a:rPr>
              <a:t> 5.0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E1A50634-F8BB-4541-9D76-EAB09E0DB63B}"/>
              </a:ext>
            </a:extLst>
          </p:cNvPr>
          <p:cNvSpPr txBox="1"/>
          <p:nvPr/>
        </p:nvSpPr>
        <p:spPr>
          <a:xfrm>
            <a:off x="1401869" y="34571730"/>
            <a:ext cx="14215569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4400" dirty="0">
                <a:solidFill>
                  <a:srgbClr val="000000"/>
                </a:solidFill>
                <a:effectLst/>
              </a:rPr>
              <a:t>Entrevistados 39 pacientes, 22 mulheres e 17 homens, com média de 69,16 anos. Destes, 17 foram operados em ambos os olhos, resultando num total de 56 cirurgias. Os resultados do ISAS, 6 dos 11 itens receberam pontuação máxima na escala de satisfação. 100% dos participantes declararam estar satisfeitos com os cuidados anestésicos recebidos e 96,4% relataram que gostariam de receber o mesmo anestésico novamente em uma outra oportunidade. Todas as respostas de ambos os questionários apresentaram significância estatística (</a:t>
            </a:r>
            <a:r>
              <a:rPr lang="pt-BR" sz="4400" dirty="0" err="1">
                <a:solidFill>
                  <a:srgbClr val="000000"/>
                </a:solidFill>
                <a:effectLst/>
              </a:rPr>
              <a:t>p</a:t>
            </a:r>
            <a:r>
              <a:rPr lang="pt-BR" sz="4400" dirty="0">
                <a:solidFill>
                  <a:srgbClr val="000000"/>
                </a:solidFill>
                <a:effectLst/>
              </a:rPr>
              <a:t>&lt;0,0001).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3FCBDFDB-5E3F-48A1-0C94-F45545ECED98}"/>
              </a:ext>
            </a:extLst>
          </p:cNvPr>
          <p:cNvSpPr txBox="1"/>
          <p:nvPr/>
        </p:nvSpPr>
        <p:spPr>
          <a:xfrm>
            <a:off x="17099099" y="30773139"/>
            <a:ext cx="14012454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4400" dirty="0">
                <a:solidFill>
                  <a:srgbClr val="000000"/>
                </a:solidFill>
                <a:effectLst/>
              </a:rPr>
              <a:t>A associação da anestesia tópica com a sedação na </a:t>
            </a:r>
            <a:r>
              <a:rPr lang="pt-BR" sz="4400" dirty="0" err="1">
                <a:solidFill>
                  <a:srgbClr val="000000"/>
                </a:solidFill>
                <a:effectLst/>
              </a:rPr>
              <a:t>cx</a:t>
            </a:r>
            <a:r>
              <a:rPr lang="pt-BR" sz="4400" dirty="0">
                <a:solidFill>
                  <a:srgbClr val="000000"/>
                </a:solidFill>
                <a:effectLst/>
              </a:rPr>
              <a:t> de catarata configurou um método anestésico satisfatório para o paciente, pois reduz a ansiedade e controla a dor perioperatória. Assim, oferece condições intraoperatórias ideais para o cirurgião, diminui o risco de complicações, resulta em melhor assistência médica e aumento dos índices de satisfação do binômio paciente-médico.</a:t>
            </a:r>
          </a:p>
        </p:txBody>
      </p:sp>
      <p:pic>
        <p:nvPicPr>
          <p:cNvPr id="23" name="Imagem 22" descr="Tabela&#10;&#10;Descrição gerada automaticamente">
            <a:extLst>
              <a:ext uri="{FF2B5EF4-FFF2-40B4-BE49-F238E27FC236}">
                <a16:creationId xmlns:a16="http://schemas.microsoft.com/office/drawing/2014/main" id="{54035188-35D8-11D1-C5ED-9B15A68EDC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781431" y="8390942"/>
            <a:ext cx="13134417" cy="11566697"/>
          </a:xfrm>
          <a:prstGeom prst="rect">
            <a:avLst/>
          </a:prstGeom>
        </p:spPr>
      </p:pic>
      <p:pic>
        <p:nvPicPr>
          <p:cNvPr id="27" name="Imagem 26" descr="Tabela&#10;&#10;Descrição gerada automaticamente">
            <a:extLst>
              <a:ext uri="{FF2B5EF4-FFF2-40B4-BE49-F238E27FC236}">
                <a16:creationId xmlns:a16="http://schemas.microsoft.com/office/drawing/2014/main" id="{B6B3FC41-0267-1FB6-4DF9-3150BCCD2F8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620601" y="20133326"/>
            <a:ext cx="13295247" cy="8940719"/>
          </a:xfrm>
          <a:prstGeom prst="rect">
            <a:avLst/>
          </a:prstGeom>
        </p:spPr>
      </p:pic>
      <p:sp>
        <p:nvSpPr>
          <p:cNvPr id="33" name="CaixaDeTexto 32">
            <a:extLst>
              <a:ext uri="{FF2B5EF4-FFF2-40B4-BE49-F238E27FC236}">
                <a16:creationId xmlns:a16="http://schemas.microsoft.com/office/drawing/2014/main" id="{C0188C84-D4C8-CBD5-9EDC-2180D7432593}"/>
              </a:ext>
            </a:extLst>
          </p:cNvPr>
          <p:cNvSpPr txBox="1"/>
          <p:nvPr/>
        </p:nvSpPr>
        <p:spPr>
          <a:xfrm>
            <a:off x="16580395" y="37616280"/>
            <a:ext cx="15375663" cy="4318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Shetabi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H, Hashemi SJ,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Haghi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F, Moradi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Farsani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D. Safety and efficacy of fentanyl versus pethidine in cataract surgery under propofol- based sedation: A double-blind randomized controlled clinical trial. </a:t>
            </a:r>
            <a:r>
              <a:rPr lang="en-US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 Res Med Sci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2020;25:81.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Ibáñez-Hernández MÁ, Alvarado-Castillo B, Ortiz-Hernández A, Nieto-Morán A, Ibáñez-Esparza MO.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Topical anesthesia versus topical anesthesia plus sedation in cataract surgery. </a:t>
            </a:r>
            <a:r>
              <a:rPr lang="pt-BR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RMOE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2019;92(2):729.</a:t>
            </a:r>
          </a:p>
          <a:p>
            <a:pPr>
              <a:lnSpc>
                <a:spcPct val="115000"/>
              </a:lnSpc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Adinehmehr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L,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Shetabi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H, Moradi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Farsani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D, Salehi A,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Noorbakhsh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M. Comparison of the Sedation Quality of Etomidate, Propofol, and Midazolam in Combination with Fentanyl During Phacoemulsification Cataract Surgery: A Double-Blind, Randomized, Controlled, Clinical Trial. </a:t>
            </a:r>
            <a:r>
              <a:rPr lang="es-ES" sz="2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Anesth</a:t>
            </a:r>
            <a:r>
              <a:rPr lang="es-ES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Pain</a:t>
            </a:r>
            <a:r>
              <a:rPr lang="es-ES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</a:t>
            </a:r>
            <a: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2019;9(2):e87415.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Coelho RP, Weissheimer J, Romão E, Velasco e Cruz AA.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[Comparison between the pain induced by phacoemulsification with topical anesthesia and by peribulbar anesthesia without sedation]. </a:t>
            </a:r>
            <a:r>
              <a:rPr lang="en-US" sz="2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Arq</a:t>
            </a:r>
            <a:r>
              <a:rPr lang="en-US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Bras </a:t>
            </a:r>
            <a:r>
              <a:rPr lang="en-US" sz="2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Oftalmol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2005;68(1):45–8.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Kuvaki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Balkan B,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Iyiliki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L,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Gnen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F,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Üzumlu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H, Kara HC,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Celik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L, et al. Comparison of sedation requirements for cataract surgery under topical anesthesia or retrobulbar block. </a:t>
            </a:r>
            <a:r>
              <a:rPr lang="en-US" sz="2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</a:t>
            </a:r>
            <a:r>
              <a:rPr lang="en-US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 </a:t>
            </a:r>
            <a:r>
              <a:rPr lang="en-US" sz="2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Ophthalmol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2004;14(6):473–7.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Harman DM. Combined sedation and topical anesthesia for cataract surgery. </a:t>
            </a:r>
            <a:r>
              <a:rPr lang="en-US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 Cataract Refract Surg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2000;26(1):109–13.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2524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2909</TotalTime>
  <Words>755</Words>
  <Application>Microsoft Macintosh PowerPoint</Application>
  <PresentationFormat>Personalizar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laura pazzini</dc:creator>
  <cp:lastModifiedBy>laura pazzini</cp:lastModifiedBy>
  <cp:revision>7</cp:revision>
  <dcterms:created xsi:type="dcterms:W3CDTF">2023-08-04T18:05:13Z</dcterms:created>
  <dcterms:modified xsi:type="dcterms:W3CDTF">2024-01-21T23:32:32Z</dcterms:modified>
</cp:coreProperties>
</file>