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51435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RLZWXp9wIz9kFYtk0oGghxfl2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212529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hyperlink" Target="https://www.ncbi.nlm.nih.gov/books/NBK594251/" TargetMode="External"/><Relationship Id="rId9" Type="http://schemas.openxmlformats.org/officeDocument/2006/relationships/image" Target="../media/image4.jpg"/><Relationship Id="rId5" Type="http://schemas.openxmlformats.org/officeDocument/2006/relationships/image" Target="../media/image1.jpg"/><Relationship Id="rId6" Type="http://schemas.openxmlformats.org/officeDocument/2006/relationships/image" Target="../media/image5.jpg"/><Relationship Id="rId7" Type="http://schemas.openxmlformats.org/officeDocument/2006/relationships/image" Target="../media/image3.jpg"/><Relationship Id="rId8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77479" l="0" r="0" t="0"/>
          <a:stretch/>
        </p:blipFill>
        <p:spPr>
          <a:xfrm>
            <a:off x="0" y="0"/>
            <a:ext cx="5143499" cy="65910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-5" y="2411400"/>
            <a:ext cx="2571900" cy="3078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123479" y="582906"/>
            <a:ext cx="501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000">
                <a:solidFill>
                  <a:schemeClr val="dk1"/>
                </a:solidFill>
              </a:rPr>
              <a:t>Corpo estranho intra cristaliniano "idiopático": a importância do exame pré operatório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59475" y="1489450"/>
            <a:ext cx="4947900" cy="9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300">
                <a:solidFill>
                  <a:schemeClr val="dk1"/>
                </a:solidFill>
              </a:rPr>
              <a:t>Luiza Moschetta Zimmermann, Natália Pellegrinelli, Guilherme Vieira Peixoto, Sérgio Ferreira Santos da Cruz, Renata de Lara Campos Coelho, Patrícia Novita Garcia</a:t>
            </a:r>
            <a:endParaRPr b="1" sz="13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</a:rPr>
              <a:t>Irmandade da Santa Casa de Misericórdia de São Paulo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-81900" y="2696000"/>
            <a:ext cx="2653800" cy="14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rgbClr val="212529"/>
                </a:solidFill>
              </a:rPr>
              <a:t>A opacificação do cristalino é comum após trauma ocular contuso ou penetrante. A cirurgia para catarata traumática é mais complexa, principalmente se associada a rotura de cápsula, dano aos ligamentos zonulares ou presença de sinéquias.</a:t>
            </a:r>
            <a:endParaRPr sz="1000">
              <a:solidFill>
                <a:srgbClr val="212529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212529"/>
              </a:solidFill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-5" y="3831700"/>
            <a:ext cx="2571900" cy="3078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Relato de caso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-81900" y="4086000"/>
            <a:ext cx="2653800" cy="39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000">
                <a:solidFill>
                  <a:srgbClr val="212529"/>
                </a:solidFill>
              </a:rPr>
              <a:t>Paciente do sexo feminino, 78 anos, relatando baixa acuidade visual progressiva, pior em olho esquerdo (OE), há 1 ano. Negava traumas. Ao exame, apresentava acuidade visual com melhor correção em olho direito (OD) de 20/30 e em OE de 20/50. Apresentava em OD catarata subcapsular posterior 1+ e em OE catarata nuclear 2+ e subcapsular posterior 2+, com uma opacidade vertical linear, bem delimitada. Ao OCT, mostrava a presença de corpo estranho </a:t>
            </a:r>
            <a:r>
              <a:rPr lang="pt-BR" sz="1000">
                <a:solidFill>
                  <a:srgbClr val="212529"/>
                </a:solidFill>
              </a:rPr>
              <a:t>intra cristaliniano</a:t>
            </a:r>
            <a:r>
              <a:rPr lang="pt-BR" sz="1000">
                <a:solidFill>
                  <a:srgbClr val="212529"/>
                </a:solidFill>
              </a:rPr>
              <a:t> hiperrefletivo. Ao UBM, observou-se 3 ecos hiperrefletivos, lineares, compatíveis com corpo estranho metálico, associado a interrupção pequena de ligamentos zonulares das 6-7 horas. Foi realizada facoemulsificação com parâmetros reduzidos, sem necessidade de anel capsular. Paciente segue em pós operatório, apresentando acuidade visual de 20/20  e J1 com correção. </a:t>
            </a:r>
            <a:endParaRPr sz="1100">
              <a:solidFill>
                <a:srgbClr val="212529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4200" y="8349700"/>
            <a:ext cx="5019900" cy="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66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600"/>
              <a:buAutoNum type="arabicPeriod"/>
            </a:pPr>
            <a:r>
              <a:rPr lang="pt-BR" sz="600">
                <a:solidFill>
                  <a:srgbClr val="222222"/>
                </a:solidFill>
                <a:highlight>
                  <a:srgbClr val="FFFFFF"/>
                </a:highlight>
              </a:rPr>
              <a:t>Okoye GS, Gurnani B. Traumatic Cataract. [Updated 2023 Aug 27]. In: StatPearls [Internet]. Treasure Island (FL): StatPearls Publishing; 2024 Jan-. Available from: </a:t>
            </a:r>
            <a:r>
              <a:rPr lang="pt-BR" sz="600" u="sng">
                <a:solidFill>
                  <a:srgbClr val="1155CC"/>
                </a:solidFill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https://www.ncbi.nlm.nih.gov/books/NBK594251/</a:t>
            </a:r>
            <a:endParaRPr sz="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266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600"/>
              <a:buAutoNum type="arabicPeriod"/>
            </a:pPr>
            <a:r>
              <a:rPr lang="pt-BR" sz="600">
                <a:solidFill>
                  <a:srgbClr val="222222"/>
                </a:solidFill>
                <a:highlight>
                  <a:srgbClr val="FFFFFF"/>
                </a:highlight>
              </a:rPr>
              <a:t>Klysik A, Kaszuba-Bartkowiak K, Jurowski P. Axial Length of the Eyeball Is Important in Secondary Dislocation of the Intraocular Lens, Capsular Bag, and Capsular Tension Ring Complex. J Ophthalmol. 2016;2016:6431438.</a:t>
            </a:r>
            <a:endParaRPr sz="6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266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600"/>
              <a:buAutoNum type="arabicPeriod"/>
            </a:pPr>
            <a:r>
              <a:rPr lang="pt-BR" sz="600">
                <a:solidFill>
                  <a:srgbClr val="222222"/>
                </a:solidFill>
                <a:highlight>
                  <a:srgbClr val="FFFFFF"/>
                </a:highlight>
              </a:rPr>
              <a:t>Pujari A, Sharma N. The Emerging Role of Anterior Segment Optical Coherence Tomography in Cataract Surgery: Current Role and Future Perspectives. Clin Ophthalmol. 2021;15:389-401. </a:t>
            </a:r>
            <a:endParaRPr sz="600">
              <a:solidFill>
                <a:srgbClr val="212529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571895" y="2411400"/>
            <a:ext cx="2571900" cy="3078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Figuras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2571900" y="6898700"/>
            <a:ext cx="2571900" cy="3078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>
                <a:solidFill>
                  <a:srgbClr val="212529"/>
                </a:solidFill>
              </a:rPr>
              <a:t>Discussão e conclusão</a:t>
            </a:r>
            <a:endParaRPr>
              <a:solidFill>
                <a:srgbClr val="212529"/>
              </a:solidFill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489875" y="7181300"/>
            <a:ext cx="2653800" cy="12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>
                <a:solidFill>
                  <a:srgbClr val="212529"/>
                </a:solidFill>
              </a:rPr>
              <a:t>Esse relato reforça a importância de uma avaliação e planejamento pré-operatório completos - passos cruciais para alcançar resultados bem-sucedidos e uma boa acuidade visual final.</a:t>
            </a:r>
            <a:endParaRPr sz="1000">
              <a:solidFill>
                <a:srgbClr val="212529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000">
              <a:solidFill>
                <a:srgbClr val="212529"/>
              </a:solidFill>
            </a:endParaRPr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5">
            <a:alphaModFix/>
          </a:blip>
          <a:srcRect b="30996" l="0" r="8925" t="-2681"/>
          <a:stretch/>
        </p:blipFill>
        <p:spPr>
          <a:xfrm>
            <a:off x="2571750" y="2719200"/>
            <a:ext cx="800001" cy="8395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571900" y="3534250"/>
            <a:ext cx="2571900" cy="4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000">
                <a:solidFill>
                  <a:srgbClr val="212529"/>
                </a:solidFill>
              </a:rPr>
              <a:t>1. Biomicroscopia com </a:t>
            </a:r>
            <a:r>
              <a:rPr lang="pt-BR" sz="1000">
                <a:solidFill>
                  <a:srgbClr val="212529"/>
                </a:solidFill>
              </a:rPr>
              <a:t> opacidade vertical linear e OCT mostrando corpo estranho </a:t>
            </a:r>
            <a:endParaRPr sz="1000">
              <a:solidFill>
                <a:srgbClr val="212529"/>
              </a:solidFill>
            </a:endParaRPr>
          </a:p>
        </p:txBody>
      </p:sp>
      <p:pic>
        <p:nvPicPr>
          <p:cNvPr id="98" name="Google Shape;98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37975" y="4000838"/>
            <a:ext cx="2439749" cy="720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37975" y="4766793"/>
            <a:ext cx="2439749" cy="720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637975" y="5532748"/>
            <a:ext cx="2439749" cy="72056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 txBox="1"/>
          <p:nvPr/>
        </p:nvSpPr>
        <p:spPr>
          <a:xfrm>
            <a:off x="0" y="8124100"/>
            <a:ext cx="5143500" cy="307800"/>
          </a:xfrm>
          <a:prstGeom prst="rect">
            <a:avLst/>
          </a:prstGeom>
          <a:solidFill>
            <a:schemeClr val="accent6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pt-BR"/>
              <a:t>Referências bibliográficas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2530825" y="6211100"/>
            <a:ext cx="25719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000">
                <a:solidFill>
                  <a:srgbClr val="212529"/>
                </a:solidFill>
              </a:rPr>
              <a:t>2. UBM com 3 fragmentos </a:t>
            </a:r>
            <a:r>
              <a:rPr lang="pt-BR" sz="1000">
                <a:solidFill>
                  <a:srgbClr val="212529"/>
                </a:solidFill>
              </a:rPr>
              <a:t>medindo 0,50 x 0,52 x 0,07 mm, 0,40 x 0,82 x 0,07 mm e 0,25 x 0,23 x 0,08 mm</a:t>
            </a:r>
            <a:endParaRPr sz="1000">
              <a:solidFill>
                <a:srgbClr val="212529"/>
              </a:solidFill>
            </a:endParaRPr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9">
            <a:alphaModFix/>
          </a:blip>
          <a:srcRect b="0" l="4561" r="0" t="8675"/>
          <a:stretch/>
        </p:blipFill>
        <p:spPr>
          <a:xfrm>
            <a:off x="3371750" y="2733000"/>
            <a:ext cx="1771626" cy="80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2024-01-09T13:58:08Z</dcterms:created>
  <dc:creator>User</dc:creator>
</cp:coreProperties>
</file>