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2046" y="-181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pPr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sur.sld.cu/index.php/medisur/article/view/2739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scholar.google.com/scholar_lookup?journal=Surv+Ophthalmol&amp;title=Ocular+choristomas.&amp;author=AM+Mansour&amp;author=JC+Barber&amp;author=RD+Reinecke&amp;volume=33&amp;publication_year=1989&amp;pages=339-58&amp;pmid=2655139&amp;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2655139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http://www.oftalmo.com/studium/studium2011/stud11-2/11b-0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77479"/>
          <a:stretch/>
        </p:blipFill>
        <p:spPr>
          <a:xfrm>
            <a:off x="1" y="372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5162" y="471036"/>
            <a:ext cx="4843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PATCH CORNEANO NO TRATAMENTO DE DERMÓIDE LÍMBICO: UM RELATO DE CASO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83749" y="678251"/>
            <a:ext cx="2376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altLang="pt-BR" sz="16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endParaRPr lang="pt-BR" altLang="pt-BR" sz="1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endParaRPr lang="pt-BR" altLang="pt-BR" sz="9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9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Faculdade de Medicina do ABC</a:t>
            </a:r>
            <a:endParaRPr lang="en-US" altLang="pt-BR" sz="9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Retângulo 8">
            <a:extLst>
              <a:ext uri="{FF2B5EF4-FFF2-40B4-BE49-F238E27FC236}">
                <a16:creationId xmlns:a16="http://schemas.microsoft.com/office/drawing/2014/main" id="{466A01C3-F3D2-4552-B62B-90398C58C720}"/>
              </a:ext>
            </a:extLst>
          </p:cNvPr>
          <p:cNvGrpSpPr/>
          <p:nvPr/>
        </p:nvGrpSpPr>
        <p:grpSpPr>
          <a:xfrm>
            <a:off x="97742" y="1407548"/>
            <a:ext cx="2348451" cy="197741"/>
            <a:chOff x="0" y="0"/>
            <a:chExt cx="2390917" cy="224299"/>
          </a:xfrm>
          <a:solidFill>
            <a:srgbClr val="243A76"/>
          </a:solidFill>
        </p:grpSpPr>
        <p:sp>
          <p:nvSpPr>
            <p:cNvPr id="15" name="Retângulo">
              <a:extLst>
                <a:ext uri="{FF2B5EF4-FFF2-40B4-BE49-F238E27FC236}">
                  <a16:creationId xmlns:a16="http://schemas.microsoft.com/office/drawing/2014/main" id="{AA5E1528-D7ED-42B5-B129-14AA0C91CEA5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INTRODUÇÃO">
              <a:extLst>
                <a:ext uri="{FF2B5EF4-FFF2-40B4-BE49-F238E27FC236}">
                  <a16:creationId xmlns:a16="http://schemas.microsoft.com/office/drawing/2014/main" id="{7DD62E0B-ED4A-478A-AA97-7A3FA5BA161D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sp>
        <p:nvSpPr>
          <p:cNvPr id="19" name="Aqui vai o texto ...">
            <a:extLst>
              <a:ext uri="{FF2B5EF4-FFF2-40B4-BE49-F238E27FC236}">
                <a16:creationId xmlns:a16="http://schemas.microsoft.com/office/drawing/2014/main" id="{E4C531BF-6E1A-441A-9119-A483188AE526}"/>
              </a:ext>
            </a:extLst>
          </p:cNvPr>
          <p:cNvSpPr txBox="1"/>
          <p:nvPr/>
        </p:nvSpPr>
        <p:spPr>
          <a:xfrm>
            <a:off x="83967" y="1552220"/>
            <a:ext cx="2376001" cy="27709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coristoma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 um tecido histologicamente normal que se encontra em uma localização anormal. A localização ocular desses tumores benignos inclui a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coróide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anexos oculares e a região epibulbar.¹ 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límbico, uma das variantes do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coristoma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epibulbar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é uma lesão sólida, circunscrita e pode haver pelos em sua superfície. Ele pode ser encontrado isoladamente ou associado à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coloboma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 pálpebra, displasia óculo-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aurículo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-vertebral e apêndices cutâneos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-auriculares ². Geralmente, é uma lesão assintomática mas que pode cursar com alterações do filme lacrimal, astigmatismo, irritação ocular e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lagoftalmo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³. A abordagem cirúrgica pode ser indicada por questões estéticas ou caso afete o eixo visual ². O presente relato tem como objetivo descrever um caso de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límbico isolado em que foi optado pelo tratamento cirúrgico devido à sintomatologia apresentada pela paciente.</a:t>
            </a:r>
          </a:p>
        </p:txBody>
      </p:sp>
      <p:grpSp>
        <p:nvGrpSpPr>
          <p:cNvPr id="23" name="Retângulo 8">
            <a:extLst>
              <a:ext uri="{FF2B5EF4-FFF2-40B4-BE49-F238E27FC236}">
                <a16:creationId xmlns:a16="http://schemas.microsoft.com/office/drawing/2014/main" id="{C4565CEB-06C6-4621-AB84-1291F7704DEC}"/>
              </a:ext>
            </a:extLst>
          </p:cNvPr>
          <p:cNvGrpSpPr/>
          <p:nvPr/>
        </p:nvGrpSpPr>
        <p:grpSpPr>
          <a:xfrm>
            <a:off x="97741" y="4374259"/>
            <a:ext cx="2348451" cy="197741"/>
            <a:chOff x="0" y="0"/>
            <a:chExt cx="2390917" cy="224299"/>
          </a:xfrm>
          <a:solidFill>
            <a:srgbClr val="243A76"/>
          </a:solidFill>
        </p:grpSpPr>
        <p:sp>
          <p:nvSpPr>
            <p:cNvPr id="24" name="Retângulo">
              <a:extLst>
                <a:ext uri="{FF2B5EF4-FFF2-40B4-BE49-F238E27FC236}">
                  <a16:creationId xmlns:a16="http://schemas.microsoft.com/office/drawing/2014/main" id="{D0732F4D-9E61-4D04-8F86-D125A3E3C242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INTRODUÇÃO">
              <a:extLst>
                <a:ext uri="{FF2B5EF4-FFF2-40B4-BE49-F238E27FC236}">
                  <a16:creationId xmlns:a16="http://schemas.microsoft.com/office/drawing/2014/main" id="{A69B5310-BD22-463D-B95C-AC262E02E420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Aqui vai o texto ...">
            <a:extLst>
              <a:ext uri="{FF2B5EF4-FFF2-40B4-BE49-F238E27FC236}">
                <a16:creationId xmlns:a16="http://schemas.microsoft.com/office/drawing/2014/main" id="{5000DFE7-BDDB-4A1A-B657-964A86CAFD7E}"/>
              </a:ext>
            </a:extLst>
          </p:cNvPr>
          <p:cNvSpPr txBox="1"/>
          <p:nvPr/>
        </p:nvSpPr>
        <p:spPr>
          <a:xfrm>
            <a:off x="83967" y="4505149"/>
            <a:ext cx="2376001" cy="27709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Paciente do sexo feminino, 8 anos, encaminhada ao serviço de oftalmologia da Faculdade de Medicina do ABC, no município de Santo André, devido a queixa de nodulação no olho direito (OD) desde o nascimento associada à irritação ocular há 1 mês. Negou antecedentes pessoais. Ao exame oftalmológico apresentava acuidade visual com correção (AV c/c) no OD 20/25 (+1,00 -4,00 180º) e 20/20 no olho esquerdo (+0,50 -0,50 180º). À biomicroscopia do OD observou-se a presença de lesão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limbar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se estendia à conjuntiva bulbar temporal inferior, circunscrita, sólida e com presença de pelo em sua superfície e ceratite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puntata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terço inferior da córnea (Figura 1). Quanto ao olho esquerdo (OE) sem achados significativos. Exame de fundoscopia e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tonometria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OD e OE sem alterações. Para melhor avaliação da lesão foi solicitada uma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biomicroscopia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ultrassônica (UBM), a qual revelou presença de lesão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limbar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6mm de base por 1,16mm de espessura, com refletividade interna média-alta e com pontos causando sombreamento posterior. Após o resultado da UBM e levando em consideração a queixa estética e de irritação ocular, mesmo com o tratamento conservador com uso de lubrificantes oculares e realização da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epilação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optou-se pela exérese da lesão ainda que de caráter benigno. Sendo assim, foi realizada a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delaminação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tumoração e a confecção de patch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corneano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local (Figura 2). A paciente evoluiu com melhora dos sintomas, sem alteração relevante na refração estática, e segue em acompanhamento ambulatorial no setor de patologia externa.</a:t>
            </a:r>
          </a:p>
        </p:txBody>
      </p:sp>
      <p:grpSp>
        <p:nvGrpSpPr>
          <p:cNvPr id="34" name="Retângulo 10">
            <a:extLst>
              <a:ext uri="{FF2B5EF4-FFF2-40B4-BE49-F238E27FC236}">
                <a16:creationId xmlns:a16="http://schemas.microsoft.com/office/drawing/2014/main" id="{26815660-DB99-40CF-BB0A-510D860803AF}"/>
              </a:ext>
            </a:extLst>
          </p:cNvPr>
          <p:cNvGrpSpPr/>
          <p:nvPr/>
        </p:nvGrpSpPr>
        <p:grpSpPr>
          <a:xfrm>
            <a:off x="2652931" y="140994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35" name="Retângulo">
              <a:extLst>
                <a:ext uri="{FF2B5EF4-FFF2-40B4-BE49-F238E27FC236}">
                  <a16:creationId xmlns:a16="http://schemas.microsoft.com/office/drawing/2014/main" id="{F57CC26B-BA32-4AC9-A629-51F88F8B0169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IGURAS, TABELAS E GRÁFICOS">
              <a:extLst>
                <a:ext uri="{FF2B5EF4-FFF2-40B4-BE49-F238E27FC236}">
                  <a16:creationId xmlns:a16="http://schemas.microsoft.com/office/drawing/2014/main" id="{F2520AA3-9CC7-4A15-8BE5-72B3077B6F0F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</a:t>
              </a:r>
            </a:p>
          </p:txBody>
        </p:sp>
      </p:grpSp>
      <p:sp>
        <p:nvSpPr>
          <p:cNvPr id="39" name="DISCUSSÃO:">
            <a:extLst>
              <a:ext uri="{FF2B5EF4-FFF2-40B4-BE49-F238E27FC236}">
                <a16:creationId xmlns:a16="http://schemas.microsoft.com/office/drawing/2014/main" id="{0CF225D5-CBA1-4F87-B5DE-021A535A51D8}"/>
              </a:ext>
            </a:extLst>
          </p:cNvPr>
          <p:cNvSpPr txBox="1"/>
          <p:nvPr/>
        </p:nvSpPr>
        <p:spPr>
          <a:xfrm>
            <a:off x="2652930" y="4492094"/>
            <a:ext cx="2376001" cy="180001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000" tIns="15610" rIns="15610" bIns="15610" numCol="1" anchor="ctr" anchorCtr="0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40" name="Aqui vai o texto ...">
            <a:extLst>
              <a:ext uri="{FF2B5EF4-FFF2-40B4-BE49-F238E27FC236}">
                <a16:creationId xmlns:a16="http://schemas.microsoft.com/office/drawing/2014/main" id="{37534B66-C532-43A9-AED1-7D1F9CC6EF43}"/>
              </a:ext>
            </a:extLst>
          </p:cNvPr>
          <p:cNvSpPr txBox="1"/>
          <p:nvPr/>
        </p:nvSpPr>
        <p:spPr>
          <a:xfrm>
            <a:off x="2652930" y="4599670"/>
            <a:ext cx="2376001" cy="27709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dermóides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os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dermolipomas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compreendem entre 48% e 24% dos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coristomas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epibulbares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respectivamente, e podem coexistir com certas malformações </a:t>
            </a:r>
            <a:r>
              <a:rPr lang="pt-BR" sz="800" b="0" i="0" baseline="3000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 maioria dos casos o tratamento é conservador, porém quando necessita de abordagem cirúrgica, pelo fato da maioria dos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dermóides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acometer córnea e esclera superficial, requer dissecção lamelar simples e pode ser preciso utilização de enxerto doador como na paciente do presente relato. Além disso, a UBM é uma importante ferramenta complementar no </a:t>
            </a:r>
            <a:r>
              <a:rPr lang="pt-B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operatório para avaliar a extensão da lesão e realizar um planejamento cirúrgico adequado </a:t>
            </a:r>
            <a:r>
              <a:rPr lang="pt-BR" sz="800" b="0" i="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Sendo assim, o diagnóstico e tratamentos dessa patologia congênita são importantes uma vez que essas tumorações podem causar, além da sintomatologia e questões estéticas, diminuição da acuidade visual devido ao astigmatismo e até ambliopia a depender do caso. </a:t>
            </a:r>
            <a:endParaRPr lang="pt-BR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Retângulo 20">
            <a:extLst>
              <a:ext uri="{FF2B5EF4-FFF2-40B4-BE49-F238E27FC236}">
                <a16:creationId xmlns:a16="http://schemas.microsoft.com/office/drawing/2014/main" id="{D25B3376-0B27-40CF-A0B7-5A4040716931}"/>
              </a:ext>
            </a:extLst>
          </p:cNvPr>
          <p:cNvGrpSpPr/>
          <p:nvPr/>
        </p:nvGrpSpPr>
        <p:grpSpPr>
          <a:xfrm>
            <a:off x="2667349" y="7250229"/>
            <a:ext cx="2376002" cy="209700"/>
            <a:chOff x="0" y="17411"/>
            <a:chExt cx="2390918" cy="261309"/>
          </a:xfrm>
          <a:solidFill>
            <a:srgbClr val="243A76"/>
          </a:solidFill>
        </p:grpSpPr>
        <p:sp>
          <p:nvSpPr>
            <p:cNvPr id="42" name="Retângulo">
              <a:extLst>
                <a:ext uri="{FF2B5EF4-FFF2-40B4-BE49-F238E27FC236}">
                  <a16:creationId xmlns:a16="http://schemas.microsoft.com/office/drawing/2014/main" id="{1B144B26-A7A0-465C-B925-7E21B98926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FERÊNCIAS BIBLIOGRÁFICAS">
              <a:extLst>
                <a:ext uri="{FF2B5EF4-FFF2-40B4-BE49-F238E27FC236}">
                  <a16:creationId xmlns:a16="http://schemas.microsoft.com/office/drawing/2014/main" id="{BA80A282-863A-4E8B-A3CD-57424328DFB5}"/>
                </a:ext>
              </a:extLst>
            </p:cNvPr>
            <p:cNvSpPr txBox="1"/>
            <p:nvPr/>
          </p:nvSpPr>
          <p:spPr>
            <a:xfrm>
              <a:off x="0" y="5442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29064E4B-D1A1-446D-8A22-D96E915ECA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" t="24634" r="18961" b="21007"/>
          <a:stretch/>
        </p:blipFill>
        <p:spPr>
          <a:xfrm>
            <a:off x="2666707" y="1613605"/>
            <a:ext cx="2362224" cy="1172391"/>
          </a:xfrm>
          <a:prstGeom prst="rect">
            <a:avLst/>
          </a:prstGeom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0A230A54-6908-4C6A-985C-9F56B12B27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6" r="2582" b="37148"/>
          <a:stretch/>
        </p:blipFill>
        <p:spPr>
          <a:xfrm>
            <a:off x="2666707" y="2900469"/>
            <a:ext cx="1424948" cy="1468857"/>
          </a:xfrm>
          <a:prstGeom prst="rect">
            <a:avLst/>
          </a:prstGeom>
        </p:spPr>
      </p:pic>
      <p:pic>
        <p:nvPicPr>
          <p:cNvPr id="47" name="Imagem 46" descr="Uma imagem contendo mesa, pequeno, escuro, pedaço&#10;&#10;Descrição gerada automaticamente">
            <a:extLst>
              <a:ext uri="{FF2B5EF4-FFF2-40B4-BE49-F238E27FC236}">
                <a16:creationId xmlns:a16="http://schemas.microsoft.com/office/drawing/2014/main" id="{2F7E4CDE-C6BB-49BB-B9B0-31A6E0EC883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2" r="2488" b="33163"/>
          <a:stretch/>
        </p:blipFill>
        <p:spPr>
          <a:xfrm>
            <a:off x="3847819" y="2900214"/>
            <a:ext cx="1188001" cy="1468857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3D731B56-CCD9-4105-8976-FD595D9B2EFA}"/>
              </a:ext>
            </a:extLst>
          </p:cNvPr>
          <p:cNvSpPr txBox="1"/>
          <p:nvPr/>
        </p:nvSpPr>
        <p:spPr>
          <a:xfrm>
            <a:off x="2600973" y="2741273"/>
            <a:ext cx="7938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" dirty="0"/>
              <a:t>Figura 1: </a:t>
            </a:r>
            <a:r>
              <a:rPr lang="pt-BR" sz="600" dirty="0" err="1"/>
              <a:t>dermóide</a:t>
            </a:r>
            <a:r>
              <a:rPr lang="pt-BR" sz="600" dirty="0"/>
              <a:t> 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D6919A12-3C5A-4B51-B2A6-935C727762A7}"/>
              </a:ext>
            </a:extLst>
          </p:cNvPr>
          <p:cNvSpPr txBox="1"/>
          <p:nvPr/>
        </p:nvSpPr>
        <p:spPr>
          <a:xfrm>
            <a:off x="2613646" y="4319940"/>
            <a:ext cx="9781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" dirty="0"/>
              <a:t>Figura 2: Patch </a:t>
            </a:r>
            <a:r>
              <a:rPr lang="pt-BR" sz="600" dirty="0" err="1"/>
              <a:t>corneano</a:t>
            </a:r>
            <a:r>
              <a:rPr lang="pt-BR" sz="600" dirty="0"/>
              <a:t> </a:t>
            </a:r>
          </a:p>
        </p:txBody>
      </p:sp>
      <p:sp>
        <p:nvSpPr>
          <p:cNvPr id="52" name="Aqui vai o texto ...">
            <a:extLst>
              <a:ext uri="{FF2B5EF4-FFF2-40B4-BE49-F238E27FC236}">
                <a16:creationId xmlns:a16="http://schemas.microsoft.com/office/drawing/2014/main" id="{9DD452FF-5C5E-47A3-B209-800A484D0E15}"/>
              </a:ext>
            </a:extLst>
          </p:cNvPr>
          <p:cNvSpPr txBox="1"/>
          <p:nvPr/>
        </p:nvSpPr>
        <p:spPr>
          <a:xfrm>
            <a:off x="2597681" y="7395341"/>
            <a:ext cx="2490570" cy="26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228600" lvl="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Mansour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AM,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Barber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JC,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Reinecke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RD, et al.. 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Coristomas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oculares. 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Oftalmol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. 1989; 33 :339–58. [ </a:t>
            </a:r>
            <a:r>
              <a:rPr lang="pt-BR" sz="500" u="sng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PubMed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] [ </a:t>
            </a:r>
            <a:r>
              <a:rPr lang="pt-BR" sz="5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Acadêmico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] </a:t>
            </a:r>
          </a:p>
          <a:p>
            <a:pPr marL="228600" lvl="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Manual de Doenças Oculares do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Wills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Hospital - Diagnóstico e Tratamento no Consultório e na Emergência. 6. ed. Rio de Janeiro: Artmed, 2015.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5, p 129.</a:t>
            </a:r>
            <a:endParaRPr lang="pt-BR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Albert DM,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Jakobiec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FA.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Principles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Ophthalmology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CD-ROM). WB Saunders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1995.</a:t>
            </a:r>
          </a:p>
          <a:p>
            <a:pPr marL="228600" lvl="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Alfonso-Sánchez O,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Quignon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-Santana S. Tumor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corneoconjuntival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Apresentação do caso. 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Medisur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[revista on-line]. 2014 [citado em 12 de janeiro de 2015];12(2):[aprox. 5 pág.]. Disponível em: </a:t>
            </a:r>
            <a:r>
              <a:rPr lang="pt-BR" sz="5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http://www.medisur.sld.cu/index.php/medisur/article/view/2739</a:t>
            </a:r>
            <a:endParaRPr lang="pt-BR" sz="500" u="sng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Rodríguez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Feijoo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D, Romero Moreno I, López Gutiérrez C.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Ceratoscleroplastia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lamelar para reparo de tumor </a:t>
            </a:r>
            <a:r>
              <a:rPr lang="pt-BR" sz="5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dermóide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limbo. Oftalmologia. 2011 [citado em 8 de janeiro de 2015]. Disponível em:  </a:t>
            </a:r>
            <a:r>
              <a:rPr lang="pt-BR" sz="5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http://www.oftalmo.com/studium/studium2011/stud11-2/11b-06.htm</a:t>
            </a:r>
            <a:r>
              <a:rPr lang="pt-BR" sz="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  </a:t>
            </a:r>
            <a:r>
              <a:rPr lang="pt-BR" sz="5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  </a:t>
            </a:r>
            <a:endParaRPr lang="pt-BR" sz="500" dirty="0">
              <a:solidFill>
                <a:srgbClr val="2121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69E323-C794-41D2-A2BA-91C378607CE7}"/>
              </a:ext>
            </a:extLst>
          </p:cNvPr>
          <p:cNvSpPr txBox="1"/>
          <p:nvPr/>
        </p:nvSpPr>
        <p:spPr>
          <a:xfrm>
            <a:off x="-32355" y="912328"/>
            <a:ext cx="5268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Lívia de Moura Alvares ¹, Daniela Mello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Tonolli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¹,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Nadia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Luna Zanardo ², Lais de Castro Oliveira ², Giuliana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Baldassin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², Ítala de Moraes Vieira Gatti ³</a:t>
            </a:r>
            <a:r>
              <a:rPr lang="pt-BR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¹ Médica residente em oftalmologia na Faculdade de Medicina do ABC,²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Fellowship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na disciplina de patologia externa na Faculdade de Medicina do ABC, </a:t>
            </a:r>
            <a:r>
              <a:rPr lang="pt-BR" sz="500" b="0" i="0" baseline="30000" dirty="0">
                <a:solidFill>
                  <a:srgbClr val="403D3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Preceptora na disciplina de patologia externa da Faculdade de Medicina do ABC 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7159</TotalTime>
  <Words>875</Words>
  <Application>Microsoft Office PowerPoint</Application>
  <PresentationFormat>Apresentação na tela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Usuario</cp:lastModifiedBy>
  <cp:revision>19</cp:revision>
  <dcterms:created xsi:type="dcterms:W3CDTF">2024-01-09T13:58:08Z</dcterms:created>
  <dcterms:modified xsi:type="dcterms:W3CDTF">2024-01-31T21:45:19Z</dcterms:modified>
</cp:coreProperties>
</file>