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51435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hQL88qgsux4oivPWY1PZ7N4p5/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HelveticaNeue-boldItalic.fntdata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77479" l="0" r="0" t="0"/>
          <a:stretch/>
        </p:blipFill>
        <p:spPr>
          <a:xfrm>
            <a:off x="0" y="0"/>
            <a:ext cx="5143499" cy="65910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2733800" y="7758249"/>
            <a:ext cx="2424000" cy="133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5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BIBLIOGRAFÍA </a:t>
            </a:r>
            <a:endParaRPr b="0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5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1. Krishnamurthy S, Ahmed I. Primary orbital squamous cell carcinoma treated with definitive radiotherapy. Saudi J Ophthalmol. 2023 Jul 24;37(3):256-259.</a:t>
            </a:r>
            <a:endParaRPr b="0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5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2. Campos Arbulú AL, Sadava EE, Sánchez Ruiz A, Fernández Vila JM, Dillon HS, Mezzadri NA. Primary orbital squamous cell carcinoma. Medicina. 2017; 77:37</a:t>
            </a:r>
            <a:endParaRPr b="0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5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3. Peckinpaugh JL, Winn BJ, Barrett RV, Jacobsen DW, Sires BS, Meyer DR, Jian-Amadi A. Isolated squamous cell carcinoma of the orbital apex. Ophthalmic Plast Reconstr Surg. 2012 May-Jun;28(3):e72-4. </a:t>
            </a:r>
            <a:endParaRPr b="0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5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4. Blandford AD, Bellerive C, Tom M, Koyfman S, Adelstein DJ, Plesec TP, Perry JD, Singh AD. Case Report: Primary Orbital Squamous Cell Carcinoma. Ocul Oncol Pathol. 2019 Jan;5(1):60-65.</a:t>
            </a:r>
            <a:endParaRPr sz="500">
              <a:solidFill>
                <a:srgbClr val="212529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solidFill>
                  <a:schemeClr val="dk1"/>
                </a:solidFill>
              </a:rPr>
              <a:t>5. Cruz</a:t>
            </a:r>
            <a:r>
              <a:rPr lang="pt-BR" sz="500">
                <a:solidFill>
                  <a:schemeClr val="dk1"/>
                </a:solidFill>
                <a:highlight>
                  <a:srgbClr val="FFFFFF"/>
                </a:highlight>
              </a:rPr>
              <a:t> AA, </a:t>
            </a:r>
            <a:r>
              <a:rPr lang="pt-BR" sz="500">
                <a:solidFill>
                  <a:schemeClr val="dk1"/>
                </a:solidFill>
              </a:rPr>
              <a:t>Chahud F</a:t>
            </a:r>
            <a:r>
              <a:rPr lang="pt-BR" sz="5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pt-BR" sz="500">
                <a:solidFill>
                  <a:schemeClr val="dk1"/>
                </a:solidFill>
              </a:rPr>
              <a:t>Guimarães FC</a:t>
            </a:r>
            <a:r>
              <a:rPr lang="pt-BR" sz="500">
                <a:solidFill>
                  <a:schemeClr val="dk1"/>
                </a:solidFill>
                <a:highlight>
                  <a:srgbClr val="FFFFFF"/>
                </a:highlight>
              </a:rPr>
              <a:t>. </a:t>
            </a:r>
            <a:r>
              <a:rPr lang="pt-BR" sz="500">
                <a:solidFill>
                  <a:schemeClr val="dk1"/>
                </a:solidFill>
              </a:rPr>
              <a:t>Patologias dos anexos oculares</a:t>
            </a:r>
            <a:r>
              <a:rPr lang="pt-BR" sz="500">
                <a:solidFill>
                  <a:schemeClr val="dk1"/>
                </a:solidFill>
                <a:highlight>
                  <a:srgbClr val="FFFFFF"/>
                </a:highlight>
              </a:rPr>
              <a:t>. </a:t>
            </a:r>
            <a:r>
              <a:rPr lang="pt-BR" sz="500">
                <a:solidFill>
                  <a:schemeClr val="dk1"/>
                </a:solidFill>
              </a:rPr>
              <a:t>Medicina</a:t>
            </a:r>
            <a:r>
              <a:rPr lang="pt-BR" sz="500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r>
              <a:rPr lang="pt-BR" sz="500">
                <a:solidFill>
                  <a:schemeClr val="dk1"/>
                </a:solidFill>
              </a:rPr>
              <a:t>Ribeirão Preto</a:t>
            </a:r>
            <a:r>
              <a:rPr lang="pt-BR" sz="500">
                <a:solidFill>
                  <a:schemeClr val="dk1"/>
                </a:solidFill>
                <a:highlight>
                  <a:srgbClr val="FFFFFF"/>
                </a:highlight>
              </a:rPr>
              <a:t>). </a:t>
            </a:r>
            <a:r>
              <a:rPr lang="pt-BR" sz="500">
                <a:solidFill>
                  <a:schemeClr val="dk1"/>
                </a:solidFill>
              </a:rPr>
              <a:t>1997</a:t>
            </a:r>
            <a:endParaRPr sz="500">
              <a:solidFill>
                <a:schemeClr val="dk1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solidFill>
                  <a:schemeClr val="dk1"/>
                </a:solidFill>
              </a:rPr>
              <a:t>6. Copetti MM. Carcinoma de células escamosas ocular em equino : relato de caso. wwwlumeufrgsbr [Internet]. 2019; Available from: https://www.lume.ufrgs.br/handle/10183/193727</a:t>
            </a:r>
            <a:endParaRPr sz="500">
              <a:solidFill>
                <a:schemeClr val="dk1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212529"/>
              </a:solidFill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-69382" y="491371"/>
            <a:ext cx="5338375" cy="670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12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COINCIDENCIA O MALA SUERTE EN LA REGIÓN </a:t>
            </a:r>
            <a:r>
              <a:rPr b="1" lang="pt-BR" sz="1200">
                <a:solidFill>
                  <a:srgbClr val="212529"/>
                </a:solidFill>
              </a:rPr>
              <a:t>ORBITARIA</a:t>
            </a:r>
            <a:r>
              <a:rPr b="1" i="0" lang="pt-BR" sz="12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:carcinoma epidermoide primario y aislado con </a:t>
            </a:r>
            <a:r>
              <a:rPr b="1" lang="pt-BR" sz="1200">
                <a:solidFill>
                  <a:srgbClr val="212529"/>
                </a:solidFill>
              </a:rPr>
              <a:t>retracción</a:t>
            </a:r>
            <a:r>
              <a:rPr b="1" i="0" lang="pt-BR" sz="12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pt-BR" sz="1200">
                <a:solidFill>
                  <a:srgbClr val="212529"/>
                </a:solidFill>
              </a:rPr>
              <a:t>tisular.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-40807" y="1088023"/>
            <a:ext cx="518430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Alicia Galindo-Ferreiro</a:t>
            </a:r>
            <a:r>
              <a:rPr b="1" baseline="3000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Ana Berrocal Cuadrado</a:t>
            </a:r>
            <a:r>
              <a:rPr b="1" baseline="3000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Raquel Pareja De Pablos</a:t>
            </a:r>
            <a:r>
              <a:rPr b="1" baseline="3000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María Miguel Lucero Salaverry</a:t>
            </a:r>
            <a:r>
              <a:rPr b="1" baseline="3000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Fabio Daniel Padilla-Pantoja</a:t>
            </a:r>
            <a:r>
              <a:rPr b="1" baseline="3000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Isabeli Lopes Kruk </a:t>
            </a:r>
            <a:r>
              <a:rPr b="1" baseline="3000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4369" y="2114946"/>
            <a:ext cx="2705100" cy="4433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INTRODUCCIÓN</a:t>
            </a:r>
            <a:r>
              <a:rPr b="0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El carcinoma de células escamosas de órbita ( C</a:t>
            </a:r>
            <a:r>
              <a:rPr lang="pt-BR" sz="1100">
                <a:solidFill>
                  <a:srgbClr val="212529"/>
                </a:solidFill>
              </a:rPr>
              <a:t>C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lang="pt-BR" sz="1100">
                <a:solidFill>
                  <a:srgbClr val="212529"/>
                </a:solidFill>
              </a:rPr>
              <a:t>primario de órbita 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se considera una entidad rara, habiéndose descrito y publicado en la literatura menos de 15 casos hasta enero de 2024. 1-4. Se proponen posibles mecanismos para su desarrollo: exposición previa a la radiación, como después de tratamientos previos de radioterapia; metaplas</a:t>
            </a:r>
            <a:r>
              <a:rPr lang="pt-BR" sz="1100">
                <a:solidFill>
                  <a:srgbClr val="212529"/>
                </a:solidFill>
              </a:rPr>
              <a:t>ia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 epitelial; </a:t>
            </a:r>
            <a:r>
              <a:rPr lang="pt-BR" sz="1100">
                <a:solidFill>
                  <a:srgbClr val="212529"/>
                </a:solidFill>
              </a:rPr>
              <a:t>t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ransformación maligna de quistes odontogénicos. </a:t>
            </a:r>
            <a:r>
              <a:rPr lang="pt-BR" sz="1200">
                <a:solidFill>
                  <a:schemeClr val="dk1"/>
                </a:solidFill>
              </a:rPr>
              <a:t>La retracción tisular es un fenómeno infrecuente. Presentamos un caso exótico de CCE orbitario primario y aislado, que cursó con retracción tisular y enoftalmos y blefaroptosis subsecuentes. </a:t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02124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MÉTODO</a:t>
            </a:r>
            <a:r>
              <a:rPr b="0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Se describe el caso de una paciente femenina de 81 años </a:t>
            </a:r>
            <a:r>
              <a:rPr lang="pt-BR" sz="1100">
                <a:solidFill>
                  <a:srgbClr val="212529"/>
                </a:solidFill>
              </a:rPr>
              <a:t>que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 acude al servicio de oftalmología </a:t>
            </a:r>
            <a:r>
              <a:rPr lang="pt-BR" sz="1100">
                <a:solidFill>
                  <a:srgbClr val="212529"/>
                </a:solidFill>
              </a:rPr>
              <a:t>por presentación de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 caída progresiva del párpado superior izquierdo.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575" y="6522025"/>
            <a:ext cx="2737000" cy="10653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2733800" y="2114950"/>
            <a:ext cx="2424000" cy="5643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RESULTADO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 Durante el examen oftalmológico se identificó </a:t>
            </a:r>
            <a:r>
              <a:rPr lang="pt-BR" sz="1100">
                <a:solidFill>
                  <a:srgbClr val="212529"/>
                </a:solidFill>
              </a:rPr>
              <a:t>ptosis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 del párpado superior izquierdo, asociad</a:t>
            </a:r>
            <a:r>
              <a:rPr lang="pt-BR" sz="1100">
                <a:solidFill>
                  <a:srgbClr val="212529"/>
                </a:solidFill>
              </a:rPr>
              <a:t>a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 a retracción del párpado inferior del mismo lado, con ligero desplazamiento del ángulo lateral.  Enoftalmos (20/16 mm) y abducción limitada del OI y a la palpación se </a:t>
            </a:r>
            <a:r>
              <a:rPr lang="pt-BR" sz="1100">
                <a:solidFill>
                  <a:srgbClr val="212529"/>
                </a:solidFill>
              </a:rPr>
              <a:t>evidenció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 un nódulo firme en el reborde orbitario lateral. </a:t>
            </a:r>
            <a:r>
              <a:rPr lang="pt-BR" sz="1100">
                <a:solidFill>
                  <a:srgbClr val="212529"/>
                </a:solidFill>
              </a:rPr>
              <a:t>La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 biopsia incisional</a:t>
            </a:r>
            <a:r>
              <a:rPr lang="pt-BR" sz="1100">
                <a:solidFill>
                  <a:srgbClr val="212529"/>
                </a:solidFill>
              </a:rPr>
              <a:t> confirmó 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CCE orbitario pobremente diferenciado.</a:t>
            </a:r>
            <a:r>
              <a:rPr b="0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100">
                <a:solidFill>
                  <a:srgbClr val="212529"/>
                </a:solidFill>
              </a:rPr>
              <a:t>La 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PET-TC </a:t>
            </a:r>
            <a:r>
              <a:rPr lang="pt-BR" sz="1100">
                <a:solidFill>
                  <a:srgbClr val="212529"/>
                </a:solidFill>
              </a:rPr>
              <a:t>descartó compromiso extraorbitario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0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consideró </a:t>
            </a:r>
            <a:r>
              <a:rPr lang="pt-BR" sz="1100">
                <a:solidFill>
                  <a:schemeClr val="dk1"/>
                </a:solidFill>
              </a:rPr>
              <a:t>realizar exenteración</a:t>
            </a:r>
            <a:r>
              <a:rPr b="0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pero </a:t>
            </a:r>
            <a:r>
              <a:rPr lang="pt-BR" sz="1100">
                <a:solidFill>
                  <a:schemeClr val="dk1"/>
                </a:solidFill>
              </a:rPr>
              <a:t>la</a:t>
            </a:r>
            <a:r>
              <a:rPr b="0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paciente rechazó </a:t>
            </a:r>
            <a:r>
              <a:rPr lang="pt-BR" sz="1100">
                <a:solidFill>
                  <a:schemeClr val="dk1"/>
                </a:solidFill>
              </a:rPr>
              <a:t>la </a:t>
            </a:r>
            <a:r>
              <a:rPr b="0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intervención. </a:t>
            </a:r>
            <a:r>
              <a:rPr lang="pt-BR" sz="1100">
                <a:solidFill>
                  <a:schemeClr val="dk1"/>
                </a:solidFill>
              </a:rPr>
              <a:t>Se decidió realizar radioterapia local</a:t>
            </a:r>
            <a:r>
              <a:rPr b="0" i="0" lang="pt-B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T</a:t>
            </a:r>
            <a:r>
              <a:rPr lang="pt-BR" sz="1100">
                <a:solidFill>
                  <a:schemeClr val="dk1"/>
                </a:solidFill>
              </a:rPr>
              <a:t>ras 4 años de seguimiento, </a:t>
            </a:r>
            <a:r>
              <a:rPr lang="pt-BR" sz="1200">
                <a:solidFill>
                  <a:schemeClr val="dk1"/>
                </a:solidFill>
              </a:rPr>
              <a:t>no se ha producido ninguna progresión tumoral local ni sistémica.</a:t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i="0" lang="pt-BR" sz="1100" u="none" cap="none" strike="noStrik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CONCLUSIÓN</a:t>
            </a:r>
            <a:r>
              <a:rPr b="0" i="0" lang="pt-BR" sz="1100" u="none" cap="none" strike="noStrik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100">
                <a:solidFill>
                  <a:srgbClr val="212529"/>
                </a:solidFill>
              </a:rPr>
              <a:t>El enoftalmos es una manifestación inusual del CCE, que usualmente no genera retracción tisular</a:t>
            </a:r>
            <a:r>
              <a:rPr b="0" i="0" lang="pt-BR" sz="11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. El CEE orbitario primario y aislado se considera una patología rara, su tratamiento no está claramente descrito en la literatura. Se considera que implica un abordaje multidisciplinario. tendrá en cuenta la singularidad del paciente y de la enfermedad.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282368" y="7513008"/>
            <a:ext cx="1301550" cy="819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i="0" lang="pt-BR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1</a:t>
            </a:r>
            <a:r>
              <a:rPr b="0" i="0" lang="pt-BR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Blefaroptosis izquierda y marcado enoftalmos ipsilateral con retracción tissular.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-6032" y="1462010"/>
            <a:ext cx="518430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(1) Servicio Oftalmología, Hospital Universitario Río Hortega, Valladolid- España 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(2) Servicio Anatomía Patológica, Hospital Universitario Río Hortega, Valladolid- España 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(3) Instituto Universitario de Oftalmobiología Aplicada, Universidad de Valladolid, Valladolid - España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 rot="-234643">
            <a:off x="2390004" y="7157196"/>
            <a:ext cx="1713194" cy="405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1"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743" y="7539169"/>
            <a:ext cx="1305293" cy="155108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 flipH="1">
            <a:off x="874656" y="8652629"/>
            <a:ext cx="676400" cy="405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1"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299050" y="8108452"/>
            <a:ext cx="1421400" cy="1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pt-BR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2</a:t>
            </a:r>
            <a:r>
              <a:rPr lang="pt-BR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0" i="0" lang="pt-BR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Histopatología HE, 20x : proliferación neoplásica de estirpe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Epitelial.  </a:t>
            </a:r>
            <a:r>
              <a:rPr lang="pt-BR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Presencia </a:t>
            </a:r>
            <a:r>
              <a:rPr b="0" i="0" lang="pt-BR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 nidos sólidos.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2024-01-09T13:58:08Z</dcterms:created>
  <dc:creator>User</dc:creator>
</cp:coreProperties>
</file>