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0625" cx="32399275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uiN7VqX9s3/iHL2Zv1w1jem8q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7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43125" y="1241425"/>
            <a:ext cx="25114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8"/>
            <a:ext cx="5438775" cy="3910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143125" y="1241425"/>
            <a:ext cx="25114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6788"/>
            <a:ext cx="5438775" cy="3910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259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493963" y="11233151"/>
            <a:ext cx="27411363" cy="27944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8373518" y="17112258"/>
            <a:ext cx="36610544" cy="69860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5801170" y="10328657"/>
            <a:ext cx="36610544" cy="205532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259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38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948563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indent="-858583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indent="-768604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indent="-678561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indent="-678561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indent="-67856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indent="-67856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indent="-67856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indent="-67856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38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857250" lvl="0" marL="457200" marR="0" rtl="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b="0" i="0" sz="9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8350" lvl="1" marL="914400" marR="0" rtl="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73100" lvl="2" marL="1371600" marR="0" rtl="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rial"/>
              <a:buChar char="•"/>
              <a:defRPr b="0" i="0" sz="7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28650" lvl="3" marL="1828800" marR="0" rtl="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28650" lvl="4" marL="2286000" marR="0" rtl="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33603" lvl="5" marL="27432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33603" lvl="6" marL="3200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33603" lvl="7" marL="3657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33603" lvl="8" marL="4114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ctrTitle"/>
          </p:nvPr>
        </p:nvSpPr>
        <p:spPr>
          <a:xfrm>
            <a:off x="422500" y="4291350"/>
            <a:ext cx="31675200" cy="309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pt-BR" sz="4300">
                <a:solidFill>
                  <a:srgbClr val="E69138"/>
                </a:solidFill>
              </a:rPr>
              <a:t>EDEMA CORNEANO, AFACIA E IRIDODONESE APÓS EXTRAÇÃO INTRACAPSULAR: RELATO DE CASO SOBRE SÍNDROME DE BROWN-MCLEAN</a:t>
            </a:r>
            <a:endParaRPr sz="4300"/>
          </a:p>
        </p:txBody>
      </p:sp>
      <p:sp>
        <p:nvSpPr>
          <p:cNvPr id="90" name="Google Shape;90;p1"/>
          <p:cNvSpPr/>
          <p:nvPr/>
        </p:nvSpPr>
        <p:spPr>
          <a:xfrm>
            <a:off x="-878491" y="6438405"/>
            <a:ext cx="3407811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lang="pt-BR" sz="49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Leonardo Henrique Ferreira Beraldo</a:t>
            </a:r>
            <a:r>
              <a:rPr b="1" baseline="30000" lang="pt-BR"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1*</a:t>
            </a:r>
            <a:r>
              <a:rPr lang="pt-BR"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i="0" lang="pt-BR" sz="4900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Carlos Buhler Junior</a:t>
            </a:r>
            <a:r>
              <a:rPr baseline="30000" i="0" lang="pt-BR" sz="4900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i="0" lang="pt-BR" sz="4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i="0" lang="pt-BR" sz="4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Rodrigo Álvares Salum Ximenes</a:t>
            </a:r>
            <a:r>
              <a:rPr baseline="30000" i="0" lang="pt-BR" sz="4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i="0" lang="pt-BR" sz="4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i="0" sz="4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i="0" lang="pt-BR" sz="4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Henrique Tofoli Vieira Machado</a:t>
            </a:r>
            <a:r>
              <a:rPr baseline="30000" lang="pt-BR"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pt-BR"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Gabriela Tofoli Vieira Machado</a:t>
            </a:r>
            <a:r>
              <a:rPr baseline="30000" lang="pt-BR"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pt-BR"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Silvio de Melo Scandiuzzi</a:t>
            </a:r>
            <a:r>
              <a:rPr baseline="30000" lang="pt-BR"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i="0" sz="4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422500" y="8430352"/>
            <a:ext cx="31675200" cy="23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lang="pt-BR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1 - </a:t>
            </a:r>
            <a:r>
              <a:rPr lang="pt-BR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Médico Oftalmologista - D’Olhos Hospital Dia, São José do Rio Preto, São Paulo, Brasil; </a:t>
            </a:r>
            <a:r>
              <a:rPr lang="pt-BR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b="0" i="0" lang="pt-BR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Médico Oftalmologista - Hospital de Olhos Dyógenes A. Martins Pinto Lions, Passo Fundo, Rio Grande do Sul, Brasil; 3 - Médico Oftalmologista - Instituto Panamericano da Visão, Goiânia, Goiás, Brasil; 4 - Discente - FACERES – Faculdade de Medicina de São José do Rio Preto, São Paulo, Brasil</a:t>
            </a:r>
            <a:r>
              <a:rPr lang="pt-BR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5 - Discente - UNIMAR - Universidade de Marília, Marília, São Paulo, Brasil.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0" i="0" lang="pt-BR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*Autor Correspondente.</a:t>
            </a:r>
            <a:endParaRPr b="0" i="0" sz="3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 flipH="1">
            <a:off x="291985" y="22200256"/>
            <a:ext cx="16173300" cy="76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 flipH="1">
            <a:off x="291985" y="10737380"/>
            <a:ext cx="16173300" cy="76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 flipH="1">
            <a:off x="16895887" y="25910630"/>
            <a:ext cx="15253938" cy="7881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 flipH="1">
            <a:off x="16735837" y="10735455"/>
            <a:ext cx="15414000" cy="76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MÉTODO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291985" y="22965856"/>
            <a:ext cx="16173300" cy="14004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228600" marR="0" rtl="0" algn="just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O edema corneano da síndrome de Brown-McLean envolve tipicamente o epitélio e estroma corneano periféricos, afetando de dois a três milímetros do limbo.  Geralmente inicia-se inferiormente e pode acometer toda a córnea periférica, apesar de muitas vezes não atingir a córnea superior </a:t>
            </a:r>
            <a:r>
              <a:rPr b="0" baseline="3000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1,3,5,12,15</a:t>
            </a: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. A córnea central pode apresentar edema transitório, mas não permanente. A fisiopatologia do edema corneano periférico na síndrome de Brown McLean é desconhecida, entretanto, acredita-se que um trauma endotelial periférico crônico secundário à uma dinâmica alterada do humor aquoso e iridodonese estejam envolvidas </a:t>
            </a:r>
            <a:r>
              <a:rPr b="0" baseline="3000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1,3,5,15</a:t>
            </a: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4100" u="none" cap="none" strike="noStrike">
              <a:solidFill>
                <a:srgbClr val="2125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Alterações dos nervos corneanos, com aumento de espessura e ramificações incomuns também já foram relatadas através da microscopia confocal, assim como um endotélio central normal e alterações do endotélio periférico, com ceratócitos aumentados de tamanho e núcleos proeminentes no estroma posterior. Também foram encontradas células estromais com morfologia atípica no estroma central e fibrose da camada de Bowman periférica, subjacente ao edema </a:t>
            </a:r>
            <a:r>
              <a:rPr b="0" baseline="3000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4100" u="none" cap="none" strike="noStrike">
              <a:solidFill>
                <a:srgbClr val="2125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4500" u="none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6895875" y="26568179"/>
            <a:ext cx="15093900" cy="9337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228600" marR="0" rtl="0" algn="just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Acredita-se que a síndrome de Brown-McLean seja subdiagnosticada. Isso se explicaria pela sua apresentação muitas vezes assintomática </a:t>
            </a:r>
            <a:r>
              <a:rPr b="0" baseline="3000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13,15</a:t>
            </a: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, e ao fato de que quando o paciente apresenta sintoma, geralmente é sensação de corpo estranho, que é tratada com solução salina hipertônica ou lubrificante ocular. A dificuldade diagnóstica também se justificaria pelo fato de sua ocorrência ser maior em pacientes mais idosos, que muitas vezes possuem um arco senil proeminente que mascararia o edema corneano periférico</a:t>
            </a:r>
            <a:r>
              <a:rPr b="0" baseline="3000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b="0" baseline="3000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4100" u="none" cap="none" strike="noStrike">
              <a:solidFill>
                <a:srgbClr val="2125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marR="0" rtl="0"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A síndrome de Brown-McLean é rara, apresenta uma etiologia ainda desconhecida, mas sua provável causa compreende a alteração na dinâmica do humor aquoso associada a afacia a longo prazo, e não está claro se é uma condição herdada geneticamente.</a:t>
            </a:r>
            <a:endParaRPr b="0" i="0" sz="4100" u="none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6787869" y="11745974"/>
            <a:ext cx="15309900" cy="142374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228600" marR="0" rtl="0"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Relato de caso referente a paciente do sexo masculino, 58 anos de idade, compareceu em nosso serviço com queixa de sensação de corpo estranho há 6 meses. Trouxe relatório médico com história de extração intracapsular do cristalino em ambos os olhos (AO), olho direito (OD) há 19 anos e olho esquerdo (OE) há 21 anos.  Ao exame apresentava acuidade visual (AV) corrigida de 0,1 e conta dedos (CD), em OD e OE, respectivamente.  No exame biomicroscópico foi detectado edema corneano perifér</a:t>
            </a:r>
            <a:r>
              <a:rPr b="0" i="0" lang="pt-BR" sz="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ico, afacia </a:t>
            </a: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e iridodonese em ambos os olhos (AO). pressão intra-ocular (PIO) era de 26mmHg em OD e 24mmHg em OE. A fundoscopia apresentava-se dentro dos limites da normalidade em ambos os olhos (AO). Devido à evolução para edema generalizado de córnea em OE, foi proposto ao paciente a realização de fixação escleral em olho direito (OD) e transplante penetrante (TP) de córnea associado e fixação escleral em olho esquerdo (OE). Apresentava também microscopia especular (ME) de olho direito (OD) de 1.620 células, com pleomorfismo e polimegatismo intensos. O exame biomicroscópico mostrava opacificação do enxerto corneano no olho esquerdo (OE). Foi instituído tratamento com cloreto de sódio a 5% e lubrificantes.</a:t>
            </a:r>
            <a:endParaRPr b="0" i="0" sz="4100" u="none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 flipH="1">
            <a:off x="291985" y="35883674"/>
            <a:ext cx="31805784" cy="7694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b="1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scrição – SIMASP 2023" id="100" name="Google Shape;10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05414" y="1061625"/>
            <a:ext cx="6110313" cy="3708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"/>
          <p:cNvSpPr/>
          <p:nvPr/>
        </p:nvSpPr>
        <p:spPr>
          <a:xfrm>
            <a:off x="422500" y="36745449"/>
            <a:ext cx="31727325" cy="65361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Brown SI, McLean JM. Peripheral corneal edema after cataract extraction; a new clinical entity.  Trans Am Acad Ophtalmol Otolaryngol 1969; 73:465-469; discussion by AE Maumenee, 470.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Martins EN, Alvarenga LS, Sousa LB, et al. Anterior stromal puncture in Brown-McLean syndrome. J Cataract Refract Surg 2004; 30:1575-1577.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3. Gothard TW, Hardten DR, Lane SS, et al. Clinical findings in Brown-McLean syindrome. Am J Ophtalmol 1993; 115:729-737.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4. Brendan JV, Grupcheva CN, Ormonde SE, et al. In vivo confocal microestructural analysis and surgical management of Brown-McLean syndrome associated with spontaneous crystalline lens luxation. J Cataract Refract Surg 2003; 29:614-618.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5. Tuft SJ, Kerr Muir M, Sherrard ES, Buckley RJ. Peripheral Corneal Edema following cataract extraction (Brown-McLean syndrome). Eye 1992; 6:502-505.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6. Moreno-Montanés J, Heras Mulero H, Rodríguez Conde RM. Variabilidad em la presentiación Del Síndomre de Brown-McLean. Arch Soc Esp Oftalmol 2004; 79: 299-302.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 Hara T, Hara T. Brown-McLean syndrome associated with corneal endotheliitis in a pseudophakic eye. J Cataract Refract Surg 1993; 19:780-786.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8. Sugar A. Brown-McLean syndrome occurring in a corneal graft. Cornea 1997; 16:493-494.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9. Rutzen AR, Deen A, Epstein AJ, et al. Cataract surgery in a patient with Brown-McLean syndrome. J Cataract Refract Surg 2001; 27:1335-1337.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10. Díaz-Llopis M, García-Delpech S, Salom D. Síndrome de Brown McLean y lentes refractivas fáquicas de cámara anterior. Arch Soc Esp Oftalmol 2007; 82: 737-740.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11. Pareja-Esteban J, Montes MA, Pérez-Rico C, Jiménez-Parras R, Bolívar G. Síndrome de Brown McLean con lente intraocular de câmara anterior:  Descripción de un caso. Arch Soc Esp Oftalmol 2007; 82: 315-318.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12. Lim JI, Lam S, Sugar J.Brown-McLean syndrome.  Arch Ophtalmol 1991; 109:22-23.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13. Charlín R. Peripheral corneal edema after cataract extraction. Am J Ophtalmol 1985; 99:298-303.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14. Reed JW, Chain LR, Weaver RG, Oberfeld SM. Clinical and pathologic findings of aphakic peripheral corneal edema: Brown-McLean syndrome. Cornea 1992; 11:577-583.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pt-BR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15. Brown SI. Peripheral corneal edema after cataract extraction. Am J Ophtalmol 1970; 70:326-328.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22500" y="11753275"/>
            <a:ext cx="16173300" cy="106095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228600" marR="0" rtl="0"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A síndrome de Brown-McLean é uma entidade caracterizada por edema corneano periférico associado a pigmento endotelial sob as áreas afetadas em pacientes </a:t>
            </a:r>
            <a:r>
              <a:rPr b="0" i="0" lang="pt-BR" sz="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afacicos</a:t>
            </a: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 a longo prazo</a:t>
            </a:r>
            <a:r>
              <a:rPr b="0" baseline="3000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, não afetando a córnea central</a:t>
            </a:r>
            <a:r>
              <a:rPr b="0" baseline="3000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. Esta síndrome foi primeiramente descrita por Brown e McLean em 1969, após extração intracapsular de catarata</a:t>
            </a:r>
            <a:r>
              <a:rPr b="0" baseline="3000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. Desde então, outros casos têm sido relatados ocasionalmente em todo o mundo, associados também a outros possíveis fatores desencadeantes, como ceratoplastia penetrante, facoemulsificação, lensectomia via pars plana, vitrectomia, bem como em pacientes sem cirurgias oculares prévias; com reabsorção espontânea do cristalino, luxação ou subluxação cristalinianos </a:t>
            </a:r>
            <a:r>
              <a:rPr b="0" baseline="3000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3,4,5,6,7,8,9</a:t>
            </a: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, distrofia miotônica e pacientes fácicos com glaucoma intermitente de ângulo fech</a:t>
            </a:r>
            <a:r>
              <a:rPr b="0" i="0" lang="pt-BR" sz="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ado. Mais recentemente, a síndrome foi descrita após implante de lentes fácicas de câmara anterior.</a:t>
            </a:r>
            <a:r>
              <a:rPr b="0" baseline="3000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10,11</a:t>
            </a:r>
            <a:r>
              <a:rPr b="0" i="0" lang="pt-BR" sz="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Por conseguinte,</a:t>
            </a:r>
            <a:r>
              <a:rPr b="0" i="0" lang="pt-BR" sz="4100" u="none" cap="none" strike="noStrike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 este trabalho tem por objetivo relatar um caso da Síndrome de Brown-McLean.</a:t>
            </a:r>
            <a:endParaRPr b="0" i="0" sz="4100" u="none" cap="none" strike="noStrike">
              <a:solidFill>
                <a:srgbClr val="21252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sign padrão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