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32397700" cy="43205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lvl1pPr>
    <a:lvl2pPr marL="0" marR="0" indent="45720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lvl2pPr>
    <a:lvl3pPr marL="0" marR="0" indent="91440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lvl3pPr>
    <a:lvl4pPr marL="0" marR="0" indent="137160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lvl4pPr>
    <a:lvl5pPr marL="0" marR="0" indent="182880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lvl5pPr>
    <a:lvl6pPr marL="0" marR="0" indent="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lvl6pPr>
    <a:lvl7pPr marL="0" marR="0" indent="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lvl7pPr>
    <a:lvl8pPr marL="0" marR="0" indent="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lvl8pPr>
    <a:lvl9pPr marL="0" marR="0" indent="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o do Título"/>
          <p:cNvSpPr txBox="1"/>
          <p:nvPr>
            <p:ph type="title"/>
          </p:nvPr>
        </p:nvSpPr>
        <p:spPr>
          <a:xfrm>
            <a:off x="1619885" y="580072"/>
            <a:ext cx="29157930" cy="9501188"/>
          </a:xfrm>
          <a:prstGeom prst="rect">
            <a:avLst/>
          </a:prstGeom>
          <a:ln w="12700">
            <a:miter lim="400000"/>
          </a:ln>
          <a:extLst>
            <a:ext uri="{C572A759-6A51-4108-AA02-DFA0A04FC94B}">
              <ma14:wrappingTextBoxFlag xmlns:ma14="http://schemas.microsoft.com/office/mac/drawingml/2011/main" val="1"/>
            </a:ext>
          </a:extLst>
        </p:spPr>
        <p:txBody>
          <a:bodyPr lIns="216027" tIns="216027" rIns="216027" bIns="216027" anchor="ctr"/>
          <a:lstStyle/>
          <a:p>
            <a:pPr/>
            <a:r>
              <a:t>Texto do Título</a:t>
            </a:r>
          </a:p>
        </p:txBody>
      </p:sp>
      <p:sp>
        <p:nvSpPr>
          <p:cNvPr id="3" name="Nível de Corpo Um…"/>
          <p:cNvSpPr txBox="1"/>
          <p:nvPr>
            <p:ph type="body" idx="1"/>
          </p:nvPr>
        </p:nvSpPr>
        <p:spPr>
          <a:xfrm>
            <a:off x="1619885" y="10081260"/>
            <a:ext cx="29157930" cy="33124142"/>
          </a:xfrm>
          <a:prstGeom prst="rect">
            <a:avLst/>
          </a:prstGeom>
          <a:ln w="12700">
            <a:miter lim="400000"/>
          </a:ln>
          <a:extLst>
            <a:ext uri="{C572A759-6A51-4108-AA02-DFA0A04FC94B}">
              <ma14:wrappingTextBoxFlag xmlns:ma14="http://schemas.microsoft.com/office/mac/drawingml/2011/main" val="1"/>
            </a:ext>
          </a:extLst>
        </p:spPr>
        <p:txBody>
          <a:bodyPr lIns="216027" tIns="216027" rIns="216027" bIns="216027"/>
          <a:lstStyle/>
          <a:p>
            <a:pPr/>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p:nvPr>
            <p:ph type="sldNum" sz="quarter" idx="2"/>
          </p:nvPr>
        </p:nvSpPr>
        <p:spPr>
          <a:xfrm>
            <a:off x="29604661" y="40614187"/>
            <a:ext cx="1178552" cy="1161288"/>
          </a:xfrm>
          <a:prstGeom prst="rect">
            <a:avLst/>
          </a:prstGeom>
          <a:ln w="12700">
            <a:miter lim="400000"/>
          </a:ln>
        </p:spPr>
        <p:txBody>
          <a:bodyPr wrap="none" lIns="216027" tIns="216027" rIns="216027" bIns="216027" anchor="ctr">
            <a:spAutoFit/>
          </a:bodyPr>
          <a:lstStyle>
            <a:lvl1pPr algn="r">
              <a:defRPr sz="57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Lst>
  <p:transition xmlns:p14="http://schemas.microsoft.com/office/powerpoint/2010/main" spd="med" advClick="1"/>
  <p:txStyles>
    <p:titleStyle>
      <a:lvl1pPr marL="0" marR="0" indent="0" algn="ctr" defTabSz="4319587"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n-lt"/>
          <a:ea typeface="+mn-ea"/>
          <a:cs typeface="+mn-cs"/>
          <a:sym typeface="Calibri"/>
        </a:defRPr>
      </a:lvl1pPr>
      <a:lvl2pPr marL="0" marR="0" indent="0" algn="ctr" defTabSz="4319587"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n-lt"/>
          <a:ea typeface="+mn-ea"/>
          <a:cs typeface="+mn-cs"/>
          <a:sym typeface="Calibri"/>
        </a:defRPr>
      </a:lvl2pPr>
      <a:lvl3pPr marL="0" marR="0" indent="0" algn="ctr" defTabSz="4319587"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n-lt"/>
          <a:ea typeface="+mn-ea"/>
          <a:cs typeface="+mn-cs"/>
          <a:sym typeface="Calibri"/>
        </a:defRPr>
      </a:lvl3pPr>
      <a:lvl4pPr marL="0" marR="0" indent="0" algn="ctr" defTabSz="4319587"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n-lt"/>
          <a:ea typeface="+mn-ea"/>
          <a:cs typeface="+mn-cs"/>
          <a:sym typeface="Calibri"/>
        </a:defRPr>
      </a:lvl4pPr>
      <a:lvl5pPr marL="0" marR="0" indent="0" algn="ctr" defTabSz="4319587"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n-lt"/>
          <a:ea typeface="+mn-ea"/>
          <a:cs typeface="+mn-cs"/>
          <a:sym typeface="Calibri"/>
        </a:defRPr>
      </a:lvl5pPr>
      <a:lvl6pPr marL="0" marR="0" indent="457200" algn="ctr" defTabSz="4319587"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n-lt"/>
          <a:ea typeface="+mn-ea"/>
          <a:cs typeface="+mn-cs"/>
          <a:sym typeface="Calibri"/>
        </a:defRPr>
      </a:lvl6pPr>
      <a:lvl7pPr marL="0" marR="0" indent="914400" algn="ctr" defTabSz="4319587"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n-lt"/>
          <a:ea typeface="+mn-ea"/>
          <a:cs typeface="+mn-cs"/>
          <a:sym typeface="Calibri"/>
        </a:defRPr>
      </a:lvl7pPr>
      <a:lvl8pPr marL="0" marR="0" indent="1371600" algn="ctr" defTabSz="4319587"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n-lt"/>
          <a:ea typeface="+mn-ea"/>
          <a:cs typeface="+mn-cs"/>
          <a:sym typeface="Calibri"/>
        </a:defRPr>
      </a:lvl8pPr>
      <a:lvl9pPr marL="0" marR="0" indent="1828800" algn="ctr" defTabSz="4319587" rtl="0" latinLnBrk="0">
        <a:lnSpc>
          <a:spcPct val="100000"/>
        </a:lnSpc>
        <a:spcBef>
          <a:spcPts val="0"/>
        </a:spcBef>
        <a:spcAft>
          <a:spcPts val="0"/>
        </a:spcAft>
        <a:buClrTx/>
        <a:buSzTx/>
        <a:buFontTx/>
        <a:buNone/>
        <a:tabLst/>
        <a:defRPr b="0" baseline="0" cap="none" i="0" spc="0" strike="noStrike" sz="20800" u="none">
          <a:solidFill>
            <a:srgbClr val="000000"/>
          </a:solidFill>
          <a:uFillTx/>
          <a:latin typeface="+mn-lt"/>
          <a:ea typeface="+mn-ea"/>
          <a:cs typeface="+mn-cs"/>
          <a:sym typeface="Calibri"/>
        </a:defRPr>
      </a:lvl9pPr>
    </p:titleStyle>
    <p:bodyStyle>
      <a:lvl1pPr marL="1619250" marR="0" indent="-1619250" algn="l" defTabSz="4319587"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n-lt"/>
          <a:ea typeface="+mn-ea"/>
          <a:cs typeface="+mn-cs"/>
          <a:sym typeface="Calibri"/>
        </a:defRPr>
      </a:lvl1pPr>
      <a:lvl2pPr marL="3704190" marR="0" indent="-1543603" algn="l" defTabSz="4319587"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n-lt"/>
          <a:ea typeface="+mn-ea"/>
          <a:cs typeface="+mn-cs"/>
          <a:sym typeface="Calibri"/>
        </a:defRPr>
      </a:lvl2pPr>
      <a:lvl3pPr marL="5763692" marR="0" indent="-1442517" algn="l" defTabSz="4319587"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n-lt"/>
          <a:ea typeface="+mn-ea"/>
          <a:cs typeface="+mn-cs"/>
          <a:sym typeface="Calibri"/>
        </a:defRPr>
      </a:lvl3pPr>
      <a:lvl4pPr marL="8196011" marR="0" indent="-1715836" algn="l" defTabSz="4319587"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n-lt"/>
          <a:ea typeface="+mn-ea"/>
          <a:cs typeface="+mn-cs"/>
          <a:sym typeface="Calibri"/>
        </a:defRPr>
      </a:lvl4pPr>
      <a:lvl5pPr marL="17696567" marR="0" indent="-9055805" algn="l" defTabSz="4319587"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n-lt"/>
          <a:ea typeface="+mn-ea"/>
          <a:cs typeface="+mn-cs"/>
          <a:sym typeface="Calibri"/>
        </a:defRPr>
      </a:lvl5pPr>
      <a:lvl6pPr marL="18153767" marR="0" indent="-9055805" algn="l" defTabSz="4319587"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n-lt"/>
          <a:ea typeface="+mn-ea"/>
          <a:cs typeface="+mn-cs"/>
          <a:sym typeface="Calibri"/>
        </a:defRPr>
      </a:lvl6pPr>
      <a:lvl7pPr marL="18610967" marR="0" indent="-9055805" algn="l" defTabSz="4319587"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n-lt"/>
          <a:ea typeface="+mn-ea"/>
          <a:cs typeface="+mn-cs"/>
          <a:sym typeface="Calibri"/>
        </a:defRPr>
      </a:lvl7pPr>
      <a:lvl8pPr marL="19068167" marR="0" indent="-9055805" algn="l" defTabSz="4319587"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n-lt"/>
          <a:ea typeface="+mn-ea"/>
          <a:cs typeface="+mn-cs"/>
          <a:sym typeface="Calibri"/>
        </a:defRPr>
      </a:lvl8pPr>
      <a:lvl9pPr marL="19525367" marR="0" indent="-9055805" algn="l" defTabSz="4319587" rtl="0" latinLnBrk="0">
        <a:lnSpc>
          <a:spcPct val="100000"/>
        </a:lnSpc>
        <a:spcBef>
          <a:spcPts val="3600"/>
        </a:spcBef>
        <a:spcAft>
          <a:spcPts val="0"/>
        </a:spcAft>
        <a:buClrTx/>
        <a:buSzPct val="100000"/>
        <a:buFont typeface="Arial"/>
        <a:buChar char=""/>
        <a:tabLst/>
        <a:defRPr b="0" baseline="0" cap="none" i="0" spc="0" strike="noStrike" sz="15100" u="none">
          <a:solidFill>
            <a:srgbClr val="000000"/>
          </a:solidFill>
          <a:uFillTx/>
          <a:latin typeface="+mn-lt"/>
          <a:ea typeface="+mn-ea"/>
          <a:cs typeface="+mn-cs"/>
          <a:sym typeface="Calibri"/>
        </a:defRPr>
      </a:lvl9pPr>
    </p:bodyStyle>
    <p:otherStyle>
      <a:lvl1pPr marL="0" marR="0" indent="0" algn="r" defTabSz="4319587"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1pPr>
      <a:lvl2pPr marL="0" marR="0" indent="457200" algn="r" defTabSz="4319587"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2pPr>
      <a:lvl3pPr marL="0" marR="0" indent="914400" algn="r" defTabSz="4319587"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3pPr>
      <a:lvl4pPr marL="0" marR="0" indent="1371600" algn="r" defTabSz="4319587"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4pPr>
      <a:lvl5pPr marL="0" marR="0" indent="1828800" algn="r" defTabSz="4319587"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5pPr>
      <a:lvl6pPr marL="0" marR="0" indent="0" algn="r" defTabSz="4319587"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6pPr>
      <a:lvl7pPr marL="0" marR="0" indent="0" algn="r" defTabSz="4319587"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7pPr>
      <a:lvl8pPr marL="0" marR="0" indent="0" algn="r" defTabSz="4319587"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8pPr>
      <a:lvl9pPr marL="0" marR="0" indent="0" algn="r" defTabSz="4319587" rtl="0" latinLnBrk="0">
        <a:lnSpc>
          <a:spcPct val="100000"/>
        </a:lnSpc>
        <a:spcBef>
          <a:spcPts val="0"/>
        </a:spcBef>
        <a:spcAft>
          <a:spcPts val="0"/>
        </a:spcAft>
        <a:buClrTx/>
        <a:buSzTx/>
        <a:buFontTx/>
        <a:buNone/>
        <a:tabLst/>
        <a:defRPr b="0" baseline="0" cap="none" i="0" spc="0" strike="noStrike" sz="57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jpeg"/><Relationship Id="rId5"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 name="Enxaqueca Oftalmoplégica - Uma etiologia pouco conhecida de diplopia aguda"/>
          <p:cNvSpPr txBox="1"/>
          <p:nvPr/>
        </p:nvSpPr>
        <p:spPr>
          <a:xfrm>
            <a:off x="3214733" y="4187141"/>
            <a:ext cx="25190358" cy="3374565"/>
          </a:xfrm>
          <a:prstGeom prst="rect">
            <a:avLst/>
          </a:prstGeom>
          <a:ln w="12700">
            <a:miter lim="400000"/>
          </a:ln>
          <a:effectLst>
            <a:outerShdw sx="100000" sy="100000" kx="0" ky="0" algn="b" rotWithShape="0" blurRad="50800" dist="63500" dir="2700000">
              <a:srgbClr val="000000">
                <a:alpha val="50000"/>
              </a:srgbClr>
            </a:outerShdw>
          </a:effectLst>
          <a:extLst>
            <a:ext uri="{C572A759-6A51-4108-AA02-DFA0A04FC94B}">
              <ma14:wrappingTextBoxFlag xmlns:ma14="http://schemas.microsoft.com/office/mac/drawingml/2011/main" val="1"/>
            </a:ext>
          </a:extLst>
        </p:spPr>
        <p:txBody>
          <a:bodyPr lIns="45719" rIns="45719" anchor="ctr">
            <a:spAutoFit/>
          </a:bodyPr>
          <a:lstStyle>
            <a:lvl1pPr algn="ctr">
              <a:defRPr b="1" sz="7600">
                <a:solidFill>
                  <a:srgbClr val="FFFFFF"/>
                </a:solidFill>
                <a:latin typeface="Arial"/>
                <a:ea typeface="Arial"/>
                <a:cs typeface="Arial"/>
                <a:sym typeface="Arial"/>
              </a:defRPr>
            </a:lvl1pPr>
          </a:lstStyle>
          <a:p>
            <a:pPr/>
            <a:r>
              <a:t>Enxaqueca Oftalmoplégica - Uma etiologia pouco conhecida de diplopia aguda</a:t>
            </a:r>
          </a:p>
        </p:txBody>
      </p:sp>
      <p:sp>
        <p:nvSpPr>
          <p:cNvPr id="21" name="INTRODUÇÃO"/>
          <p:cNvSpPr txBox="1"/>
          <p:nvPr/>
        </p:nvSpPr>
        <p:spPr>
          <a:xfrm>
            <a:off x="1800225" y="8846103"/>
            <a:ext cx="14054138" cy="914882"/>
          </a:xfrm>
          <a:prstGeom prst="rect">
            <a:avLst/>
          </a:prstGeom>
          <a:solidFill>
            <a:srgbClr val="00457C"/>
          </a:solidFill>
          <a:ln w="12700">
            <a:miter lim="400000"/>
          </a:ln>
          <a:extLst>
            <a:ext uri="{C572A759-6A51-4108-AA02-DFA0A04FC94B}">
              <ma14:wrappingTextBoxFlag xmlns:ma14="http://schemas.microsoft.com/office/mac/drawingml/2011/main" val="1"/>
            </a:ext>
          </a:extLst>
        </p:spPr>
        <p:txBody>
          <a:bodyPr lIns="179999" tIns="179999" rIns="179999" bIns="179999" anchor="ctr">
            <a:spAutoFit/>
          </a:bodyPr>
          <a:lstStyle>
            <a:lvl1pPr>
              <a:defRPr b="1" sz="4000">
                <a:solidFill>
                  <a:srgbClr val="FFFFFF"/>
                </a:solidFill>
                <a:latin typeface="Arial"/>
                <a:ea typeface="Arial"/>
                <a:cs typeface="Arial"/>
                <a:sym typeface="Arial"/>
              </a:defRPr>
            </a:lvl1pPr>
          </a:lstStyle>
          <a:p>
            <a:pPr/>
            <a:r>
              <a:t>INTRODUÇÃO</a:t>
            </a:r>
          </a:p>
        </p:txBody>
      </p:sp>
      <p:sp>
        <p:nvSpPr>
          <p:cNvPr id="22" name="Retângulo"/>
          <p:cNvSpPr/>
          <p:nvPr/>
        </p:nvSpPr>
        <p:spPr>
          <a:xfrm>
            <a:off x="1800225" y="9721850"/>
            <a:ext cx="14041438" cy="4665178"/>
          </a:xfrm>
          <a:prstGeom prst="rect">
            <a:avLst/>
          </a:prstGeom>
          <a:ln w="12700">
            <a:solidFill>
              <a:srgbClr val="00457C"/>
            </a:solidFill>
          </a:ln>
          <a:extLst>
            <a:ext uri="{C572A759-6A51-4108-AA02-DFA0A04FC94B}">
              <ma14:wrappingTextBoxFlag xmlns:ma14="http://schemas.microsoft.com/office/mac/drawingml/2011/main" val="1"/>
            </a:ext>
          </a:extLst>
        </p:spPr>
        <p:txBody>
          <a:bodyPr lIns="45719" rIns="45719"/>
          <a:lstStyle/>
          <a:p>
            <a:pPr algn="just">
              <a:defRPr sz="3200">
                <a:latin typeface="Arial"/>
                <a:ea typeface="Arial"/>
                <a:cs typeface="Arial"/>
                <a:sym typeface="Arial"/>
              </a:defRPr>
            </a:pPr>
          </a:p>
        </p:txBody>
      </p:sp>
      <p:sp>
        <p:nvSpPr>
          <p:cNvPr id="23" name="MÉTODOS"/>
          <p:cNvSpPr txBox="1"/>
          <p:nvPr/>
        </p:nvSpPr>
        <p:spPr>
          <a:xfrm>
            <a:off x="1780381" y="14839779"/>
            <a:ext cx="14071601" cy="914882"/>
          </a:xfrm>
          <a:prstGeom prst="rect">
            <a:avLst/>
          </a:prstGeom>
          <a:solidFill>
            <a:srgbClr val="00457C"/>
          </a:solidFill>
          <a:ln w="12700">
            <a:miter lim="400000"/>
          </a:ln>
          <a:extLst>
            <a:ext uri="{C572A759-6A51-4108-AA02-DFA0A04FC94B}">
              <ma14:wrappingTextBoxFlag xmlns:ma14="http://schemas.microsoft.com/office/mac/drawingml/2011/main" val="1"/>
            </a:ext>
          </a:extLst>
        </p:spPr>
        <p:txBody>
          <a:bodyPr lIns="179999" tIns="179999" rIns="179999" bIns="179999" anchor="ctr">
            <a:spAutoFit/>
          </a:bodyPr>
          <a:lstStyle>
            <a:lvl1pPr>
              <a:defRPr b="1" sz="4000">
                <a:solidFill>
                  <a:srgbClr val="FFFFFF"/>
                </a:solidFill>
                <a:latin typeface="Arial"/>
                <a:ea typeface="Arial"/>
                <a:cs typeface="Arial"/>
                <a:sym typeface="Arial"/>
              </a:defRPr>
            </a:lvl1pPr>
          </a:lstStyle>
          <a:p>
            <a:pPr/>
            <a:r>
              <a:t>MÉTODOS</a:t>
            </a:r>
          </a:p>
        </p:txBody>
      </p:sp>
      <p:sp>
        <p:nvSpPr>
          <p:cNvPr id="24" name="Retângulo"/>
          <p:cNvSpPr/>
          <p:nvPr/>
        </p:nvSpPr>
        <p:spPr>
          <a:xfrm>
            <a:off x="1780381" y="15751244"/>
            <a:ext cx="14031913" cy="902182"/>
          </a:xfrm>
          <a:prstGeom prst="rect">
            <a:avLst/>
          </a:prstGeom>
          <a:ln w="12700">
            <a:solidFill>
              <a:srgbClr val="00457C"/>
            </a:solidFill>
          </a:ln>
        </p:spPr>
        <p:txBody>
          <a:bodyPr lIns="45719" rIns="45719"/>
          <a:lstStyle/>
          <a:p>
            <a:pPr algn="just">
              <a:defRPr sz="3600">
                <a:latin typeface="Arial"/>
                <a:ea typeface="Arial"/>
                <a:cs typeface="Arial"/>
                <a:sym typeface="Arial"/>
              </a:defRPr>
            </a:pPr>
          </a:p>
        </p:txBody>
      </p:sp>
      <p:sp>
        <p:nvSpPr>
          <p:cNvPr id="25" name="CASO CLÍNICO"/>
          <p:cNvSpPr txBox="1"/>
          <p:nvPr/>
        </p:nvSpPr>
        <p:spPr>
          <a:xfrm>
            <a:off x="1758553" y="17160182"/>
            <a:ext cx="14075569" cy="914882"/>
          </a:xfrm>
          <a:prstGeom prst="rect">
            <a:avLst/>
          </a:prstGeom>
          <a:solidFill>
            <a:srgbClr val="00457C"/>
          </a:solidFill>
          <a:ln w="12700">
            <a:miter lim="400000"/>
          </a:ln>
          <a:extLst>
            <a:ext uri="{C572A759-6A51-4108-AA02-DFA0A04FC94B}">
              <ma14:wrappingTextBoxFlag xmlns:ma14="http://schemas.microsoft.com/office/mac/drawingml/2011/main" val="1"/>
            </a:ext>
          </a:extLst>
        </p:spPr>
        <p:txBody>
          <a:bodyPr lIns="179999" tIns="179999" rIns="179999" bIns="179999" anchor="ctr">
            <a:spAutoFit/>
          </a:bodyPr>
          <a:lstStyle>
            <a:lvl1pPr>
              <a:defRPr b="1" sz="4000">
                <a:solidFill>
                  <a:srgbClr val="FFFFFF"/>
                </a:solidFill>
                <a:latin typeface="Arial"/>
                <a:ea typeface="Arial"/>
                <a:cs typeface="Arial"/>
                <a:sym typeface="Arial"/>
              </a:defRPr>
            </a:lvl1pPr>
          </a:lstStyle>
          <a:p>
            <a:pPr/>
            <a:r>
              <a:t>CASO CLÍNICO</a:t>
            </a:r>
          </a:p>
        </p:txBody>
      </p:sp>
      <p:sp>
        <p:nvSpPr>
          <p:cNvPr id="26" name="FIGURAS"/>
          <p:cNvSpPr txBox="1"/>
          <p:nvPr/>
        </p:nvSpPr>
        <p:spPr>
          <a:xfrm>
            <a:off x="16562387" y="8780222"/>
            <a:ext cx="14008101" cy="914881"/>
          </a:xfrm>
          <a:prstGeom prst="rect">
            <a:avLst/>
          </a:prstGeom>
          <a:solidFill>
            <a:srgbClr val="00457C"/>
          </a:solidFill>
          <a:ln w="12700">
            <a:miter lim="400000"/>
          </a:ln>
          <a:extLst>
            <a:ext uri="{C572A759-6A51-4108-AA02-DFA0A04FC94B}">
              <ma14:wrappingTextBoxFlag xmlns:ma14="http://schemas.microsoft.com/office/mac/drawingml/2011/main" val="1"/>
            </a:ext>
          </a:extLst>
        </p:spPr>
        <p:txBody>
          <a:bodyPr lIns="179999" tIns="179999" rIns="179999" bIns="179999" anchor="ctr">
            <a:spAutoFit/>
          </a:bodyPr>
          <a:lstStyle>
            <a:lvl1pPr>
              <a:defRPr b="1" sz="4000">
                <a:solidFill>
                  <a:srgbClr val="FFFFFF"/>
                </a:solidFill>
                <a:latin typeface="Arial"/>
                <a:ea typeface="Arial"/>
                <a:cs typeface="Arial"/>
                <a:sym typeface="Arial"/>
              </a:defRPr>
            </a:lvl1pPr>
          </a:lstStyle>
          <a:p>
            <a:pPr/>
            <a:r>
              <a:t>FIGURAS</a:t>
            </a:r>
          </a:p>
        </p:txBody>
      </p:sp>
      <p:sp>
        <p:nvSpPr>
          <p:cNvPr id="27" name="Retângulo"/>
          <p:cNvSpPr/>
          <p:nvPr/>
        </p:nvSpPr>
        <p:spPr>
          <a:xfrm>
            <a:off x="16562387" y="9721850"/>
            <a:ext cx="13970001" cy="30957804"/>
          </a:xfrm>
          <a:prstGeom prst="rect">
            <a:avLst/>
          </a:prstGeom>
          <a:ln w="12700">
            <a:solidFill>
              <a:srgbClr val="00457C"/>
            </a:solidFill>
          </a:ln>
        </p:spPr>
        <p:txBody>
          <a:bodyPr lIns="45719" rIns="45719"/>
          <a:lstStyle/>
          <a:p>
            <a:pPr>
              <a:defRPr sz="3600">
                <a:latin typeface="Arial"/>
                <a:ea typeface="Arial"/>
                <a:cs typeface="Arial"/>
                <a:sym typeface="Arial"/>
              </a:defRPr>
            </a:pPr>
          </a:p>
        </p:txBody>
      </p:sp>
      <p:sp>
        <p:nvSpPr>
          <p:cNvPr id="28" name="REFERÊNCIAS"/>
          <p:cNvSpPr txBox="1"/>
          <p:nvPr/>
        </p:nvSpPr>
        <p:spPr>
          <a:xfrm>
            <a:off x="1722437" y="35508231"/>
            <a:ext cx="14008101" cy="914882"/>
          </a:xfrm>
          <a:prstGeom prst="rect">
            <a:avLst/>
          </a:prstGeom>
          <a:solidFill>
            <a:srgbClr val="00457C"/>
          </a:solidFill>
          <a:ln w="12700">
            <a:miter lim="400000"/>
          </a:ln>
          <a:extLst>
            <a:ext uri="{C572A759-6A51-4108-AA02-DFA0A04FC94B}">
              <ma14:wrappingTextBoxFlag xmlns:ma14="http://schemas.microsoft.com/office/mac/drawingml/2011/main" val="1"/>
            </a:ext>
          </a:extLst>
        </p:spPr>
        <p:txBody>
          <a:bodyPr lIns="179999" tIns="179999" rIns="179999" bIns="179999" anchor="ctr">
            <a:spAutoFit/>
          </a:bodyPr>
          <a:lstStyle>
            <a:lvl1pPr>
              <a:defRPr b="1" sz="4000">
                <a:solidFill>
                  <a:srgbClr val="FFFFFF"/>
                </a:solidFill>
                <a:latin typeface="Arial"/>
                <a:ea typeface="Arial"/>
                <a:cs typeface="Arial"/>
                <a:sym typeface="Arial"/>
              </a:defRPr>
            </a:lvl1pPr>
          </a:lstStyle>
          <a:p>
            <a:pPr/>
            <a:r>
              <a:t>REFERÊNCIAS</a:t>
            </a:r>
          </a:p>
        </p:txBody>
      </p:sp>
      <p:sp>
        <p:nvSpPr>
          <p:cNvPr id="29" name="Franco, PLC; Nakayama, SA; Kamida, NTS…"/>
          <p:cNvSpPr txBox="1"/>
          <p:nvPr/>
        </p:nvSpPr>
        <p:spPr>
          <a:xfrm>
            <a:off x="340079" y="5891298"/>
            <a:ext cx="31717541" cy="3044545"/>
          </a:xfrm>
          <a:prstGeom prst="rect">
            <a:avLst/>
          </a:prstGeom>
          <a:ln w="12700">
            <a:miter lim="400000"/>
          </a:ln>
          <a:effectLst>
            <a:outerShdw sx="100000" sy="100000" kx="0" ky="0" algn="b" rotWithShape="0" blurRad="50800" dist="63500" dir="2700000">
              <a:srgbClr val="000000">
                <a:alpha val="50000"/>
              </a:srgbClr>
            </a:outerShdw>
          </a:effectLst>
          <a:extLst>
            <a:ext uri="{C572A759-6A51-4108-AA02-DFA0A04FC94B}">
              <ma14:wrappingTextBoxFlag xmlns:ma14="http://schemas.microsoft.com/office/mac/drawingml/2011/main" val="1"/>
            </a:ext>
          </a:extLst>
        </p:spPr>
        <p:txBody>
          <a:bodyPr lIns="45719" rIns="45719" anchor="ctr">
            <a:spAutoFit/>
          </a:bodyPr>
          <a:lstStyle/>
          <a:p>
            <a:pPr algn="ctr">
              <a:defRPr b="1" sz="4500">
                <a:solidFill>
                  <a:srgbClr val="FFFFFF"/>
                </a:solidFill>
                <a:latin typeface="Arial"/>
                <a:ea typeface="Arial"/>
                <a:cs typeface="Arial"/>
                <a:sym typeface="Arial"/>
              </a:defRPr>
            </a:pPr>
          </a:p>
          <a:p>
            <a:pPr algn="ctr">
              <a:defRPr b="1" sz="3400">
                <a:solidFill>
                  <a:srgbClr val="FFFFFF"/>
                </a:solidFill>
                <a:latin typeface="Arial"/>
                <a:ea typeface="Arial"/>
                <a:cs typeface="Arial"/>
                <a:sym typeface="Arial"/>
              </a:defRPr>
            </a:pPr>
            <a:r>
              <a:t>Franco, PLC; Nakayama, SA; Kamida, NTS</a:t>
            </a:r>
          </a:p>
          <a:p>
            <a:pPr algn="ctr">
              <a:defRPr b="1" sz="3400">
                <a:solidFill>
                  <a:srgbClr val="FFFFFF"/>
                </a:solidFill>
                <a:latin typeface="Arial"/>
                <a:ea typeface="Arial"/>
                <a:cs typeface="Arial"/>
                <a:sym typeface="Arial"/>
              </a:defRPr>
            </a:pPr>
            <a:r>
              <a:t>Setor de Estrabismo, Dpto. de Oftalmologia e Ciências Visuais, Escola Paulista de Medicina, Universidade Federal de São Paulo (EPM / UNIFESP)</a:t>
            </a:r>
          </a:p>
          <a:p>
            <a:pPr algn="ctr">
              <a:defRPr b="1" sz="4500">
                <a:solidFill>
                  <a:srgbClr val="FFFFFF"/>
                </a:solidFill>
                <a:latin typeface="Arial"/>
                <a:ea typeface="Arial"/>
                <a:cs typeface="Arial"/>
                <a:sym typeface="Arial"/>
              </a:defRPr>
            </a:pPr>
          </a:p>
        </p:txBody>
      </p:sp>
      <p:sp>
        <p:nvSpPr>
          <p:cNvPr id="30" name="CONCLUSÃO"/>
          <p:cNvSpPr txBox="1"/>
          <p:nvPr/>
        </p:nvSpPr>
        <p:spPr>
          <a:xfrm>
            <a:off x="1741487" y="30172532"/>
            <a:ext cx="14009688" cy="914881"/>
          </a:xfrm>
          <a:prstGeom prst="rect">
            <a:avLst/>
          </a:prstGeom>
          <a:solidFill>
            <a:srgbClr val="00457C"/>
          </a:solidFill>
          <a:ln w="12700">
            <a:miter lim="400000"/>
          </a:ln>
          <a:extLst>
            <a:ext uri="{C572A759-6A51-4108-AA02-DFA0A04FC94B}">
              <ma14:wrappingTextBoxFlag xmlns:ma14="http://schemas.microsoft.com/office/mac/drawingml/2011/main" val="1"/>
            </a:ext>
          </a:extLst>
        </p:spPr>
        <p:txBody>
          <a:bodyPr lIns="179999" tIns="179999" rIns="179999" bIns="179999" anchor="ctr">
            <a:spAutoFit/>
          </a:bodyPr>
          <a:lstStyle>
            <a:lvl1pPr>
              <a:defRPr b="1" sz="4000">
                <a:solidFill>
                  <a:srgbClr val="FFFFFF"/>
                </a:solidFill>
                <a:latin typeface="Arial"/>
                <a:ea typeface="Arial"/>
                <a:cs typeface="Arial"/>
                <a:sym typeface="Arial"/>
              </a:defRPr>
            </a:lvl1pPr>
          </a:lstStyle>
          <a:p>
            <a:pPr/>
            <a:r>
              <a:t>CONCLUSÃO</a:t>
            </a:r>
          </a:p>
        </p:txBody>
      </p:sp>
      <p:sp>
        <p:nvSpPr>
          <p:cNvPr id="31" name="Retângulo"/>
          <p:cNvSpPr/>
          <p:nvPr/>
        </p:nvSpPr>
        <p:spPr>
          <a:xfrm>
            <a:off x="1741487" y="31114159"/>
            <a:ext cx="13970001" cy="3900439"/>
          </a:xfrm>
          <a:prstGeom prst="rect">
            <a:avLst/>
          </a:prstGeom>
          <a:ln w="12700">
            <a:solidFill>
              <a:srgbClr val="00457C"/>
            </a:solidFill>
          </a:ln>
        </p:spPr>
        <p:txBody>
          <a:bodyPr lIns="45719" rIns="45719"/>
          <a:lstStyle/>
          <a:p>
            <a:pPr algn="just">
              <a:defRPr sz="3600">
                <a:latin typeface="Arial"/>
                <a:ea typeface="Arial"/>
                <a:cs typeface="Arial"/>
                <a:sym typeface="Arial"/>
              </a:defRPr>
            </a:pPr>
          </a:p>
        </p:txBody>
      </p:sp>
      <p:pic>
        <p:nvPicPr>
          <p:cNvPr id="32" name="image.png" descr="image.png"/>
          <p:cNvPicPr>
            <a:picLocks noChangeAspect="1"/>
          </p:cNvPicPr>
          <p:nvPr/>
        </p:nvPicPr>
        <p:blipFill>
          <a:blip r:embed="rId2">
            <a:extLst/>
          </a:blip>
          <a:stretch>
            <a:fillRect/>
          </a:stretch>
        </p:blipFill>
        <p:spPr>
          <a:xfrm>
            <a:off x="16155987" y="471487"/>
            <a:ext cx="3527426" cy="2497138"/>
          </a:xfrm>
          <a:prstGeom prst="rect">
            <a:avLst/>
          </a:prstGeom>
          <a:ln w="12700">
            <a:miter lim="400000"/>
          </a:ln>
        </p:spPr>
      </p:pic>
      <p:sp>
        <p:nvSpPr>
          <p:cNvPr id="33" name="Auxílio Nº 0663/2022, Processo Nº 88881.682068/2022-01, Programa PAEP - CAPES"/>
          <p:cNvSpPr txBox="1"/>
          <p:nvPr/>
        </p:nvSpPr>
        <p:spPr>
          <a:xfrm>
            <a:off x="17984469" y="42651362"/>
            <a:ext cx="14238924" cy="4447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solidFill>
                  <a:srgbClr val="FFFFFF"/>
                </a:solidFill>
              </a:defRPr>
            </a:lvl1pPr>
          </a:lstStyle>
          <a:p>
            <a:pPr/>
            <a:r>
              <a:t>Auxílio Nº 0663/2022, Processo Nº 88881.682068/2022-01, Programa PAEP - CAPES</a:t>
            </a:r>
          </a:p>
        </p:txBody>
      </p:sp>
      <p:pic>
        <p:nvPicPr>
          <p:cNvPr id="34" name="Imagem 5" descr="Imagem 5"/>
          <p:cNvPicPr>
            <a:picLocks noChangeAspect="1"/>
          </p:cNvPicPr>
          <p:nvPr/>
        </p:nvPicPr>
        <p:blipFill>
          <a:blip r:embed="rId3">
            <a:extLst/>
          </a:blip>
          <a:srcRect l="0" t="0" r="0" b="77479"/>
          <a:stretch>
            <a:fillRect/>
          </a:stretch>
        </p:blipFill>
        <p:spPr>
          <a:xfrm>
            <a:off x="0" y="-1"/>
            <a:ext cx="32397838" cy="4151574"/>
          </a:xfrm>
          <a:prstGeom prst="rect">
            <a:avLst/>
          </a:prstGeom>
          <a:ln w="12700">
            <a:miter lim="400000"/>
          </a:ln>
        </p:spPr>
      </p:pic>
      <p:sp>
        <p:nvSpPr>
          <p:cNvPr id="35" name="Análise de prontuário e revisão da literatura."/>
          <p:cNvSpPr txBox="1"/>
          <p:nvPr/>
        </p:nvSpPr>
        <p:spPr>
          <a:xfrm>
            <a:off x="1874837" y="15948235"/>
            <a:ext cx="13882688" cy="10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3200">
                <a:latin typeface="Arial"/>
                <a:ea typeface="Arial"/>
                <a:cs typeface="Arial"/>
                <a:sym typeface="Arial"/>
              </a:defRPr>
            </a:lvl1pPr>
          </a:lstStyle>
          <a:p>
            <a:pPr/>
            <a:r>
              <a:t>Análise de prontuário e revisão da literatura. </a:t>
            </a:r>
          </a:p>
        </p:txBody>
      </p:sp>
      <p:sp>
        <p:nvSpPr>
          <p:cNvPr id="36" name="Retângulo"/>
          <p:cNvSpPr/>
          <p:nvPr/>
        </p:nvSpPr>
        <p:spPr>
          <a:xfrm>
            <a:off x="1799034" y="18090548"/>
            <a:ext cx="14028738" cy="11642652"/>
          </a:xfrm>
          <a:prstGeom prst="rect">
            <a:avLst/>
          </a:prstGeom>
          <a:ln w="12700">
            <a:solidFill>
              <a:srgbClr val="00457C"/>
            </a:solidFill>
          </a:ln>
        </p:spPr>
        <p:txBody>
          <a:bodyPr lIns="45719" rIns="45719"/>
          <a:lstStyle/>
          <a:p>
            <a:pPr algn="just">
              <a:defRPr sz="3200">
                <a:latin typeface="Arial"/>
                <a:ea typeface="Arial"/>
                <a:cs typeface="Arial"/>
                <a:sym typeface="Arial"/>
              </a:defRPr>
            </a:pPr>
          </a:p>
        </p:txBody>
      </p:sp>
      <p:sp>
        <p:nvSpPr>
          <p:cNvPr id="37" name="A EOP tem seu diagnóstico feito pela clínica, devendo preencher determinados critérios pré-estabelecidos e após afastar causas ameaçadoras à vida, como neoplasias e causas vasculares. O desvio pode persistir por semanas a meses, porém é tipicamente auto-"/>
          <p:cNvSpPr txBox="1"/>
          <p:nvPr/>
        </p:nvSpPr>
        <p:spPr>
          <a:xfrm>
            <a:off x="1848586" y="31380656"/>
            <a:ext cx="13755803" cy="33674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3200">
                <a:latin typeface="Arial"/>
                <a:ea typeface="Arial"/>
                <a:cs typeface="Arial"/>
                <a:sym typeface="Arial"/>
              </a:defRPr>
            </a:lvl1pPr>
          </a:lstStyle>
          <a:p>
            <a:pPr/>
            <a:r>
              <a:t>A EOP tem seu diagnóstico feito pela clínica, devendo preencher determinados critérios pré-estabelecidos e após afastar causas ameaçadoras à vida, como neoplasias e causas vasculares. O desvio pode persistir por semanas a meses, porém é tipicamente auto-limitado. Em casos de persistência, pode-se avaliar o uso da toxina botulínica ou intervenções cirúrgicas. Embora raro, consideramos que seu diagnóstico deve fazer parte do arsenal do oftalmologista geral.</a:t>
            </a:r>
          </a:p>
        </p:txBody>
      </p:sp>
      <p:sp>
        <p:nvSpPr>
          <p:cNvPr id="38" name="A enxaqueca oftalmoplégica (EOP) ou neuropatia oftalmoplégica dolorosa recorrente é uma condição incomum, com forte componente familiar, descrita por Charcot em 1980. Alguns mecanismos fisiopatológicos foram descritos (compressivo, isquêmico e desmielini"/>
          <p:cNvSpPr txBox="1"/>
          <p:nvPr/>
        </p:nvSpPr>
        <p:spPr>
          <a:xfrm>
            <a:off x="1847055" y="9954558"/>
            <a:ext cx="13916026" cy="47771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3200">
                <a:latin typeface="Arial"/>
                <a:ea typeface="Arial"/>
                <a:cs typeface="Arial"/>
                <a:sym typeface="Arial"/>
              </a:defRPr>
            </a:lvl1pPr>
          </a:lstStyle>
          <a:p>
            <a:pPr/>
            <a:r>
              <a:t>A enxaqueca oftalmoplégica (EOP) ou neuropatia oftalmoplégica dolorosa recorrente é uma condição incomum, com forte componente familiar, descrita por Charcot em 1980. Alguns mecanismos fisiopatológicos foram descritos (compressivo, isquêmico e desmielinizante), com pouco consenso na literatura sobre o mecanismo predominante. Manifesta-se como cefaleia unilateral acompanhada de paresia de nervos cranianos ipsilaterais, constituindo importante diagnóstico diferencial para diplopias no setor de emergência. Relataremos abaixo um caso de enxaqueca oftalmoplégica encontrado em nosso serviço, com evolução favorável.</a:t>
            </a:r>
          </a:p>
        </p:txBody>
      </p:sp>
      <p:sp>
        <p:nvSpPr>
          <p:cNvPr id="39" name="Paciente de 39 anos, sexo feminino, procedente de São Paulo, queixando de cefaleia há 1 semana, buscou pronto-socorro após surgimento de “visão dupla”.…"/>
          <p:cNvSpPr txBox="1"/>
          <p:nvPr/>
        </p:nvSpPr>
        <p:spPr>
          <a:xfrm>
            <a:off x="1874837" y="18521037"/>
            <a:ext cx="13882688" cy="108858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3200">
                <a:latin typeface="Arial"/>
                <a:ea typeface="Arial"/>
                <a:cs typeface="Arial"/>
                <a:sym typeface="Arial"/>
              </a:defRPr>
            </a:pPr>
            <a:r>
              <a:t>Paciente de 39 anos, sexo feminino, procedente de São Paulo, queixando de cefaleia há 1 semana, buscou pronto-socorro após surgimento de “visão dupla”. </a:t>
            </a:r>
          </a:p>
          <a:p>
            <a:pPr algn="just">
              <a:defRPr sz="3200">
                <a:latin typeface="Arial"/>
                <a:ea typeface="Arial"/>
                <a:cs typeface="Arial"/>
                <a:sym typeface="Arial"/>
              </a:defRPr>
            </a:pPr>
            <a:r>
              <a:t>Ao exame, apresentava melhor acuidade visual de 20/20 em ambos os olhos, reflexos inalterados, sem alterações à biomicroscopia, fundoscopia e pressão intraocular. Na motricidade ocular extrínseca, foi percebida exotropia na posição primária de olhar (2 DP) e supraversão (5 DP), associada a hipertropia (4DP) do olho direito. Apresentava graduação de -2 de reto superior direito em supra-dextro-versão e +1 de oblíquo inferior direito em supra-levo-versão, com redução do desvio nas infraversões. Também cursava com nistagmo torcional nas posições extremas do olhar.</a:t>
            </a:r>
          </a:p>
          <a:p>
            <a:pPr algn="just">
              <a:defRPr sz="3200">
                <a:latin typeface="Arial"/>
                <a:ea typeface="Arial"/>
                <a:cs typeface="Arial"/>
                <a:sym typeface="Arial"/>
              </a:defRPr>
            </a:pPr>
            <a:r>
              <a:t>Inicialmente foi solicitada ressonância nuclear magnética de crânio e órbitas, sem alterações significativas. Também foram realizados exames laboratoriais (ncluindo sorologias, dosagem de hormônios tireoidianos e glicemia), punção liquórica e eletroencefalograma, todos sem achados dignos de nota.  </a:t>
            </a:r>
          </a:p>
          <a:p>
            <a:pPr algn="just">
              <a:defRPr sz="3200">
                <a:latin typeface="Arial"/>
                <a:ea typeface="Arial"/>
                <a:cs typeface="Arial"/>
                <a:sym typeface="Arial"/>
              </a:defRPr>
            </a:pPr>
            <a:r>
              <a:t>Nesse contexto, a principal hipótese aventada foi de EOP. Iniciou-se tratamento com oclusão de alívio, intercalando os olhos a cada 24h, além de analgésicos e anti-inflamatórios não esteroidais para a cefaleia. Após 10 dias, paciente já referia melhora, queixando-se apenas de discreta diplopia em dextro e dextro-supra versões, apresentando exotropia (1DP) e hipertropia do olho direito (1DP) na posição primária de olhar. Após 1 mês, referia ausência total de sintomas, sem desvios perceptíveis ao exame.</a:t>
            </a:r>
          </a:p>
        </p:txBody>
      </p:sp>
      <p:sp>
        <p:nvSpPr>
          <p:cNvPr id="40" name="Retângulo"/>
          <p:cNvSpPr/>
          <p:nvPr/>
        </p:nvSpPr>
        <p:spPr>
          <a:xfrm>
            <a:off x="-119621" y="42537160"/>
            <a:ext cx="32636942" cy="766278"/>
          </a:xfrm>
          <a:prstGeom prst="rect">
            <a:avLst/>
          </a:prstGeom>
          <a:solidFill>
            <a:srgbClr val="FFFFFF"/>
          </a:solidFill>
          <a:ln w="25400">
            <a:solidFill>
              <a:schemeClr val="accent1"/>
            </a:solidFill>
          </a:ln>
        </p:spPr>
        <p:txBody>
          <a:bodyPr lIns="45719" rIns="45719"/>
          <a:lstStyle/>
          <a:p>
            <a:pPr/>
          </a:p>
        </p:txBody>
      </p:sp>
      <p:pic>
        <p:nvPicPr>
          <p:cNvPr id="41" name="Espaço Reservado para Conteúdo 4" descr="Espaço Reservado para Conteúdo 4"/>
          <p:cNvPicPr>
            <a:picLocks noChangeAspect="1"/>
          </p:cNvPicPr>
          <p:nvPr/>
        </p:nvPicPr>
        <p:blipFill>
          <a:blip r:embed="rId4">
            <a:extLst/>
          </a:blip>
          <a:srcRect l="0" t="0" r="0" b="15042"/>
          <a:stretch>
            <a:fillRect/>
          </a:stretch>
        </p:blipFill>
        <p:spPr>
          <a:xfrm>
            <a:off x="16593841" y="9948302"/>
            <a:ext cx="13907270" cy="13938295"/>
          </a:xfrm>
          <a:prstGeom prst="rect">
            <a:avLst/>
          </a:prstGeom>
          <a:ln w="12700">
            <a:miter lim="400000"/>
          </a:ln>
        </p:spPr>
      </p:pic>
      <p:pic>
        <p:nvPicPr>
          <p:cNvPr id="42" name="Espaço Reservado para Conteúdo 4" descr="Espaço Reservado para Conteúdo 4"/>
          <p:cNvPicPr>
            <a:picLocks noChangeAspect="1"/>
          </p:cNvPicPr>
          <p:nvPr/>
        </p:nvPicPr>
        <p:blipFill>
          <a:blip r:embed="rId5">
            <a:extLst/>
          </a:blip>
          <a:srcRect l="0" t="0" r="0" b="14313"/>
          <a:stretch>
            <a:fillRect/>
          </a:stretch>
        </p:blipFill>
        <p:spPr>
          <a:xfrm>
            <a:off x="16688593" y="24899743"/>
            <a:ext cx="13788809" cy="13938186"/>
          </a:xfrm>
          <a:prstGeom prst="rect">
            <a:avLst/>
          </a:prstGeom>
          <a:ln w="12700">
            <a:miter lim="400000"/>
          </a:ln>
        </p:spPr>
      </p:pic>
      <p:sp>
        <p:nvSpPr>
          <p:cNvPr id="43" name="Retângulo"/>
          <p:cNvSpPr/>
          <p:nvPr/>
        </p:nvSpPr>
        <p:spPr>
          <a:xfrm>
            <a:off x="1754187" y="36395558"/>
            <a:ext cx="13970001" cy="4139010"/>
          </a:xfrm>
          <a:prstGeom prst="rect">
            <a:avLst/>
          </a:prstGeom>
          <a:ln w="12700">
            <a:solidFill>
              <a:srgbClr val="00457C"/>
            </a:solidFill>
          </a:ln>
        </p:spPr>
        <p:txBody>
          <a:bodyPr lIns="45719" rIns="45719"/>
          <a:lstStyle/>
          <a:p>
            <a:pPr algn="just">
              <a:defRPr sz="3600">
                <a:latin typeface="Arial"/>
                <a:ea typeface="Arial"/>
                <a:cs typeface="Arial"/>
                <a:sym typeface="Arial"/>
              </a:defRPr>
            </a:pPr>
          </a:p>
        </p:txBody>
      </p:sp>
      <p:sp>
        <p:nvSpPr>
          <p:cNvPr id="44" name="Figura 1. Exame físico inicial."/>
          <p:cNvSpPr txBox="1"/>
          <p:nvPr/>
        </p:nvSpPr>
        <p:spPr>
          <a:xfrm>
            <a:off x="16943029" y="24045995"/>
            <a:ext cx="13208717" cy="548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3200">
                <a:latin typeface="Arial"/>
                <a:ea typeface="Arial"/>
                <a:cs typeface="Arial"/>
                <a:sym typeface="Arial"/>
              </a:defRPr>
            </a:lvl1pPr>
          </a:lstStyle>
          <a:p>
            <a:pPr/>
            <a:r>
              <a:t>Figura 1. Exame físico inicial. </a:t>
            </a:r>
          </a:p>
        </p:txBody>
      </p:sp>
      <p:sp>
        <p:nvSpPr>
          <p:cNvPr id="45" name="Figura 2. Exame físico após 1 mês de acompanhamento, já sem queixas."/>
          <p:cNvSpPr txBox="1"/>
          <p:nvPr/>
        </p:nvSpPr>
        <p:spPr>
          <a:xfrm>
            <a:off x="16912153" y="38944932"/>
            <a:ext cx="13341510" cy="5480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just">
              <a:defRPr sz="3200">
                <a:latin typeface="Arial"/>
                <a:ea typeface="Arial"/>
                <a:cs typeface="Arial"/>
                <a:sym typeface="Arial"/>
              </a:defRPr>
            </a:lvl1pPr>
          </a:lstStyle>
          <a:p>
            <a:pPr/>
            <a:r>
              <a:t>Figura 2. Exame físico após 1 mês de acompanhamento, já sem queixas.</a:t>
            </a:r>
          </a:p>
        </p:txBody>
      </p:sp>
      <p:sp>
        <p:nvSpPr>
          <p:cNvPr id="46" name="Headache Classification Committee of the International Headache Society. The International Classification of Headache Disorders, 3rd edition. Cephalalgia 2013;33(9):629-808.…"/>
          <p:cNvSpPr txBox="1"/>
          <p:nvPr/>
        </p:nvSpPr>
        <p:spPr>
          <a:xfrm>
            <a:off x="1842178" y="36583036"/>
            <a:ext cx="13755803" cy="37640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27789" indent="-427789" algn="just">
              <a:buSzPct val="100000"/>
              <a:buAutoNum type="arabicPeriod" startAt="1"/>
              <a:defRPr i="1" sz="2500">
                <a:latin typeface="Arial"/>
                <a:ea typeface="Arial"/>
                <a:cs typeface="Arial"/>
                <a:sym typeface="Arial"/>
              </a:defRPr>
            </a:pPr>
            <a:r>
              <a:t>Headache Classification Committee of the International Headache Society. The International Classification of Headache Disorders, 3rd edition. Cephalalgia 2013;33(9):629-808.</a:t>
            </a:r>
          </a:p>
          <a:p>
            <a:pPr marL="427789" indent="-427789" algn="just">
              <a:buSzPct val="100000"/>
              <a:buAutoNum type="arabicPeriod" startAt="1"/>
              <a:defRPr i="1" sz="2500">
                <a:latin typeface="Arial"/>
                <a:ea typeface="Arial"/>
                <a:cs typeface="Arial"/>
                <a:sym typeface="Arial"/>
              </a:defRPr>
            </a:pPr>
            <a:r>
              <a:t>Hansen SL, Borelli-Moller L, Strange P, Nielsen BM, Olsen J. Ophthalmoplegic migraine: diagnostic criteria, incidence of hospitalization and possible etiology. Acta Neurol Scand. 1990; 81:54–60.</a:t>
            </a:r>
          </a:p>
          <a:p>
            <a:pPr marL="427789" indent="-427789" algn="just">
              <a:buSzPct val="100000"/>
              <a:buAutoNum type="arabicPeriod" startAt="1"/>
              <a:defRPr i="1" sz="2500">
                <a:latin typeface="Arial"/>
                <a:ea typeface="Arial"/>
                <a:cs typeface="Arial"/>
                <a:sym typeface="Arial"/>
              </a:defRPr>
            </a:pPr>
            <a:r>
              <a:t>Friedman AP, Harter DH, Merritt HH. Ophthalmoplegic migraine. Arch Neurol. 1962;7:320-327.</a:t>
            </a:r>
          </a:p>
          <a:p>
            <a:pPr marL="427789" indent="-427789" algn="just">
              <a:buSzPct val="100000"/>
              <a:buAutoNum type="arabicPeriod" startAt="1"/>
              <a:defRPr i="1" sz="2500">
                <a:latin typeface="Arial"/>
                <a:ea typeface="Arial"/>
                <a:cs typeface="Arial"/>
                <a:sym typeface="Arial"/>
              </a:defRPr>
            </a:pPr>
            <a:r>
              <a:t>Friedman D. The ophthalmoplegic migraines: A proposed classification. Cephalalgia. 2010;30(6):646-647. doi: 10.1111/j.1468-2982.2009.02004.x</a:t>
            </a:r>
          </a:p>
          <a:p>
            <a:pPr marL="427789" indent="-427789" algn="just">
              <a:buSzPct val="100000"/>
              <a:buAutoNum type="arabicPeriod" startAt="1"/>
              <a:defRPr i="1" sz="2500">
                <a:latin typeface="Arial"/>
                <a:ea typeface="Arial"/>
                <a:cs typeface="Arial"/>
                <a:sym typeface="Arial"/>
              </a:defRPr>
            </a:pPr>
            <a:r>
              <a:t>Granado LI, Guillen G. Treatment options for ophthalmoplegic migraine. J Postgrad Med. 2009;55(3):231.</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319587" rtl="0" fontAlgn="auto" latinLnBrk="0" hangingPunct="0">
          <a:lnSpc>
            <a:spcPct val="100000"/>
          </a:lnSpc>
          <a:spcBef>
            <a:spcPts val="0"/>
          </a:spcBef>
          <a:spcAft>
            <a:spcPts val="0"/>
          </a:spcAft>
          <a:buClrTx/>
          <a:buSzTx/>
          <a:buFontTx/>
          <a:buNone/>
          <a:tabLst/>
          <a:defRPr b="0" baseline="0" cap="none" i="0" spc="0" strike="noStrike" sz="85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