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43500" cy="91440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152" y="-4648"/>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85763" y="2840568"/>
            <a:ext cx="4371975" cy="1960033"/>
          </a:xfrm>
        </p:spPr>
        <p:txBody>
          <a:bodyPr/>
          <a:lstStyle/>
          <a:p>
            <a:r>
              <a:rPr lang="pt-BR"/>
              <a:t>Clique para editar o título mestre</a:t>
            </a:r>
          </a:p>
        </p:txBody>
      </p:sp>
      <p:sp>
        <p:nvSpPr>
          <p:cNvPr id="3" name="Subtítulo 2"/>
          <p:cNvSpPr>
            <a:spLocks noGrp="1"/>
          </p:cNvSpPr>
          <p:nvPr>
            <p:ph type="subTitle" idx="1"/>
          </p:nvPr>
        </p:nvSpPr>
        <p:spPr>
          <a:xfrm>
            <a:off x="771525" y="5181600"/>
            <a:ext cx="360045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7110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05600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366185"/>
            <a:ext cx="1157288" cy="7802033"/>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257175" y="366185"/>
            <a:ext cx="3386138" cy="7802033"/>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38868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863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406301" y="5875867"/>
            <a:ext cx="4371975" cy="1816100"/>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406301" y="3875618"/>
            <a:ext cx="4371975"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3931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257175"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2614612"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30/01/2024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21270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257175" y="2046817"/>
            <a:ext cx="2272606"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257175" y="2899833"/>
            <a:ext cx="2272606"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2612827" y="2046817"/>
            <a:ext cx="2273498"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2612827" y="2899833"/>
            <a:ext cx="227349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6321BFB-67ED-4A23-9D37-EAD255324F57}" type="datetimeFigureOut">
              <a:rPr lang="pt-BR" smtClean="0"/>
              <a:t>30/01/2024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4662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6321BFB-67ED-4A23-9D37-EAD255324F57}" type="datetimeFigureOut">
              <a:rPr lang="pt-BR" smtClean="0"/>
              <a:t>30/01/2024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632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6321BFB-67ED-4A23-9D37-EAD255324F57}" type="datetimeFigureOut">
              <a:rPr lang="pt-BR" smtClean="0"/>
              <a:t>30/01/2024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82267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7175" y="364067"/>
            <a:ext cx="1692176" cy="154940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2010966" y="364067"/>
            <a:ext cx="2875359"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257175" y="1913467"/>
            <a:ext cx="1692176"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30/01/2024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4548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08162" y="6400800"/>
            <a:ext cx="3086100" cy="755651"/>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008162" y="817033"/>
            <a:ext cx="30861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008162" y="7156451"/>
            <a:ext cx="30861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30/01/2024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54028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257175" y="366184"/>
            <a:ext cx="4629150" cy="1524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257175" y="2133601"/>
            <a:ext cx="4629150" cy="6034617"/>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257175" y="8475134"/>
            <a:ext cx="12001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3"/>
          </p:nvPr>
        </p:nvSpPr>
        <p:spPr>
          <a:xfrm>
            <a:off x="1757363" y="8475134"/>
            <a:ext cx="1628775"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3686175" y="8475134"/>
            <a:ext cx="120015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4C0C279-9013-4432-9609-5078629E0928}" type="slidenum">
              <a:rPr lang="pt-BR" smtClean="0"/>
              <a:t>‹nº›</a:t>
            </a:fld>
            <a:endParaRPr lang="pt-BR"/>
          </a:p>
        </p:txBody>
      </p:sp>
    </p:spTree>
    <p:extLst>
      <p:ext uri="{BB962C8B-B14F-4D97-AF65-F5344CB8AC3E}">
        <p14:creationId xmlns:p14="http://schemas.microsoft.com/office/powerpoint/2010/main" val="237198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DBA36AF8-1894-714D-AA7D-98A010FA418A}"/>
              </a:ext>
            </a:extLst>
          </p:cNvPr>
          <p:cNvPicPr>
            <a:picLocks noChangeAspect="1"/>
          </p:cNvPicPr>
          <p:nvPr/>
        </p:nvPicPr>
        <p:blipFill rotWithShape="1">
          <a:blip r:embed="rId2"/>
          <a:srcRect b="77479"/>
          <a:stretch/>
        </p:blipFill>
        <p:spPr>
          <a:xfrm>
            <a:off x="-2149" y="-71633"/>
            <a:ext cx="5143499" cy="659106"/>
          </a:xfrm>
          <a:prstGeom prst="rect">
            <a:avLst/>
          </a:prstGeom>
        </p:spPr>
      </p:pic>
      <p:sp>
        <p:nvSpPr>
          <p:cNvPr id="10" name="Retângulo 9"/>
          <p:cNvSpPr/>
          <p:nvPr/>
        </p:nvSpPr>
        <p:spPr>
          <a:xfrm>
            <a:off x="-5434" y="478577"/>
            <a:ext cx="5148934" cy="276999"/>
          </a:xfrm>
          <a:prstGeom prst="rect">
            <a:avLst/>
          </a:prstGeom>
        </p:spPr>
        <p:txBody>
          <a:bodyPr wrap="square">
            <a:spAutoFit/>
          </a:bodyPr>
          <a:lstStyle/>
          <a:p>
            <a:pPr algn="ctr">
              <a:defRPr/>
            </a:pPr>
            <a:r>
              <a:rPr lang="pt-BR" sz="1200" b="1" dirty="0">
                <a:solidFill>
                  <a:schemeClr val="accent1">
                    <a:lumMod val="50000"/>
                  </a:schemeClr>
                </a:solidFill>
                <a:latin typeface="Arial" panose="020B0604020202020204" pitchFamily="34" charset="0"/>
                <a:ea typeface="Geneva" panose="020B0503030404040204" pitchFamily="124" charset="-128"/>
                <a:cs typeface="Arial" panose="020B0604020202020204" pitchFamily="34" charset="0"/>
              </a:rPr>
              <a:t>SÍNDROME MASCARADA: MELANOMA UVEAL SIMULANDO UVEÍTE</a:t>
            </a:r>
            <a:endParaRPr lang="en-US" sz="1200" b="1" dirty="0">
              <a:solidFill>
                <a:schemeClr val="accent1">
                  <a:lumMod val="50000"/>
                </a:schemeClr>
              </a:solidFill>
              <a:latin typeface="Arial" panose="020B0604020202020204" pitchFamily="34" charset="0"/>
              <a:ea typeface="Geneva" panose="020B0503030404040204" pitchFamily="124" charset="-128"/>
              <a:cs typeface="Arial" panose="020B0604020202020204" pitchFamily="34" charset="0"/>
            </a:endParaRPr>
          </a:p>
        </p:txBody>
      </p:sp>
      <p:sp>
        <p:nvSpPr>
          <p:cNvPr id="11" name="Retângulo 10"/>
          <p:cNvSpPr/>
          <p:nvPr/>
        </p:nvSpPr>
        <p:spPr>
          <a:xfrm>
            <a:off x="-5434" y="683568"/>
            <a:ext cx="5166375" cy="584775"/>
          </a:xfrm>
          <a:prstGeom prst="rect">
            <a:avLst/>
          </a:prstGeom>
        </p:spPr>
        <p:txBody>
          <a:bodyPr wrap="square">
            <a:spAutoFit/>
          </a:bodyPr>
          <a:lstStyle/>
          <a:p>
            <a:pPr algn="just"/>
            <a:r>
              <a:rPr lang="pt-BR" altLang="pt-BR" sz="900" dirty="0">
                <a:latin typeface="Arial" panose="020B0604020202020204" pitchFamily="34" charset="0"/>
                <a:ea typeface="Geneva" pitchFamily="34" charset="0"/>
                <a:cs typeface="Arial" panose="020B0604020202020204" pitchFamily="34" charset="0"/>
              </a:rPr>
              <a:t>Daniela M. Tonolli, Juliana Y. </a:t>
            </a:r>
            <a:r>
              <a:rPr lang="pt-BR" altLang="pt-BR" sz="900" dirty="0" err="1">
                <a:latin typeface="Arial" panose="020B0604020202020204" pitchFamily="34" charset="0"/>
                <a:ea typeface="Geneva" pitchFamily="34" charset="0"/>
                <a:cs typeface="Arial" panose="020B0604020202020204" pitchFamily="34" charset="0"/>
              </a:rPr>
              <a:t>Kinjo</a:t>
            </a:r>
            <a:r>
              <a:rPr lang="pt-BR" altLang="pt-BR" sz="900" dirty="0">
                <a:latin typeface="Arial" panose="020B0604020202020204" pitchFamily="34" charset="0"/>
                <a:ea typeface="Geneva" pitchFamily="34" charset="0"/>
                <a:cs typeface="Arial" panose="020B0604020202020204" pitchFamily="34" charset="0"/>
              </a:rPr>
              <a:t>, Lívia M. Alvares, Ana C. F. Nassar, Nicolas P. </a:t>
            </a:r>
            <a:r>
              <a:rPr lang="pt-BR" altLang="pt-BR" sz="900" dirty="0" err="1">
                <a:latin typeface="Arial" panose="020B0604020202020204" pitchFamily="34" charset="0"/>
                <a:ea typeface="Geneva" pitchFamily="34" charset="0"/>
                <a:cs typeface="Arial" panose="020B0604020202020204" pitchFamily="34" charset="0"/>
              </a:rPr>
              <a:t>Oleinik</a:t>
            </a:r>
            <a:r>
              <a:rPr lang="pt-BR" altLang="pt-BR" sz="900" dirty="0">
                <a:latin typeface="Arial" panose="020B0604020202020204" pitchFamily="34" charset="0"/>
                <a:ea typeface="Geneva" pitchFamily="34" charset="0"/>
                <a:cs typeface="Arial" panose="020B0604020202020204" pitchFamily="34" charset="0"/>
              </a:rPr>
              <a:t>, Priscilla </a:t>
            </a:r>
            <a:r>
              <a:rPr lang="pt-BR" altLang="pt-BR" sz="900" dirty="0" err="1">
                <a:latin typeface="Arial" panose="020B0604020202020204" pitchFamily="34" charset="0"/>
                <a:ea typeface="Geneva" pitchFamily="34" charset="0"/>
                <a:cs typeface="Arial" panose="020B0604020202020204" pitchFamily="34" charset="0"/>
              </a:rPr>
              <a:t>Ballalai</a:t>
            </a:r>
            <a:r>
              <a:rPr lang="pt-BR" altLang="pt-BR" sz="900" dirty="0">
                <a:latin typeface="Arial" panose="020B0604020202020204" pitchFamily="34" charset="0"/>
                <a:ea typeface="Geneva" pitchFamily="34" charset="0"/>
                <a:cs typeface="Arial" panose="020B0604020202020204" pitchFamily="34" charset="0"/>
              </a:rPr>
              <a:t> - </a:t>
            </a:r>
            <a:r>
              <a:rPr lang="pt-BR" sz="900" dirty="0">
                <a:latin typeface="Arial" panose="020B0604020202020204" pitchFamily="34" charset="0"/>
                <a:ea typeface="Arial" panose="020B0604020202020204" pitchFamily="34" charset="0"/>
              </a:rPr>
              <a:t>Disciplina de Oftalmologia, Centro Universitário Faculdade de Medicina ABC.</a:t>
            </a:r>
            <a:endParaRPr lang="en-US" altLang="pt-BR" sz="900" dirty="0">
              <a:latin typeface="Arial" panose="020B0604020202020204" pitchFamily="34" charset="0"/>
              <a:ea typeface="Geneva" pitchFamily="34" charset="0"/>
              <a:cs typeface="Arial" panose="020B0604020202020204" pitchFamily="34" charset="0"/>
            </a:endParaRPr>
          </a:p>
          <a:p>
            <a:pPr algn="just"/>
            <a:endParaRPr lang="en-US" altLang="pt-BR" sz="1400" dirty="0">
              <a:latin typeface="Arial" panose="020B0604020202020204" pitchFamily="34" charset="0"/>
              <a:ea typeface="Geneva" pitchFamily="34" charset="0"/>
              <a:cs typeface="Arial" panose="020B0604020202020204" pitchFamily="34" charset="0"/>
            </a:endParaRPr>
          </a:p>
        </p:txBody>
      </p:sp>
      <p:sp>
        <p:nvSpPr>
          <p:cNvPr id="12" name="Retângulo 11"/>
          <p:cNvSpPr/>
          <p:nvPr/>
        </p:nvSpPr>
        <p:spPr>
          <a:xfrm>
            <a:off x="0" y="9090248"/>
            <a:ext cx="5143500" cy="53752"/>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INTRODUÇÃO">
            <a:extLst>
              <a:ext uri="{FF2B5EF4-FFF2-40B4-BE49-F238E27FC236}">
                <a16:creationId xmlns:a16="http://schemas.microsoft.com/office/drawing/2014/main" id="{7DD62E0B-ED4A-478A-AA97-7A3FA5BA161D}"/>
              </a:ext>
            </a:extLst>
          </p:cNvPr>
          <p:cNvSpPr txBox="1"/>
          <p:nvPr/>
        </p:nvSpPr>
        <p:spPr>
          <a:xfrm>
            <a:off x="0" y="1080128"/>
            <a:ext cx="2562989" cy="144016"/>
          </a:xfrm>
          <a:prstGeom prst="rect">
            <a:avLst/>
          </a:prstGeom>
          <a:solidFill>
            <a:srgbClr val="243A76"/>
          </a:solidFill>
          <a:ln w="3175"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4000" tIns="15610" rIns="15610" bIns="15610" numCol="1" anchor="ctr">
            <a:noAutofit/>
          </a:bodyPr>
          <a:lstStyle>
            <a:lvl1pPr>
              <a:defRPr sz="700" b="1">
                <a:latin typeface="Trebuchet MS"/>
                <a:ea typeface="Trebuchet MS"/>
                <a:cs typeface="Trebuchet MS"/>
                <a:sym typeface="Trebuchet MS"/>
              </a:defRPr>
            </a:lvl1pPr>
          </a:lstStyle>
          <a:p>
            <a:r>
              <a:rPr sz="1200" dirty="0">
                <a:solidFill>
                  <a:schemeClr val="bg1"/>
                </a:solidFill>
                <a:latin typeface="Arial" panose="020B0604020202020204" pitchFamily="34" charset="0"/>
                <a:cs typeface="Arial" panose="020B0604020202020204" pitchFamily="34" charset="0"/>
              </a:rPr>
              <a:t>INTRODUÇÃO</a:t>
            </a:r>
          </a:p>
        </p:txBody>
      </p:sp>
      <p:sp>
        <p:nvSpPr>
          <p:cNvPr id="19" name="Aqui vai o texto ...">
            <a:extLst>
              <a:ext uri="{FF2B5EF4-FFF2-40B4-BE49-F238E27FC236}">
                <a16:creationId xmlns:a16="http://schemas.microsoft.com/office/drawing/2014/main" id="{E4C531BF-6E1A-441A-9119-A483188AE526}"/>
              </a:ext>
            </a:extLst>
          </p:cNvPr>
          <p:cNvSpPr txBox="1"/>
          <p:nvPr/>
        </p:nvSpPr>
        <p:spPr>
          <a:xfrm>
            <a:off x="-10719" y="1181580"/>
            <a:ext cx="2596667" cy="261610"/>
          </a:xfrm>
          <a:prstGeom prst="rect">
            <a:avLst/>
          </a:prstGeom>
          <a:noFill/>
          <a:ln w="3175"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4000" tIns="54000" rIns="54000" bIns="54000" numCol="1" anchor="t">
            <a:noAutofit/>
          </a:bodyPr>
          <a:lstStyle>
            <a:lvl1pPr>
              <a:defRPr sz="600">
                <a:solidFill>
                  <a:srgbClr val="404040"/>
                </a:solidFill>
                <a:latin typeface="Trebuchet MS"/>
                <a:ea typeface="Trebuchet MS"/>
                <a:cs typeface="Trebuchet MS"/>
                <a:sym typeface="Trebuchet MS"/>
              </a:defRPr>
            </a:lvl1pPr>
          </a:lstStyle>
          <a:p>
            <a:pPr algn="just"/>
            <a:r>
              <a:rPr lang="pt-BR" sz="1050" dirty="0">
                <a:latin typeface="Arial" panose="020B0604020202020204" pitchFamily="34" charset="0"/>
                <a:cs typeface="Arial" panose="020B0604020202020204" pitchFamily="34" charset="0"/>
              </a:rPr>
              <a:t>Síndrome mascarada é um grupo de doenças que se revelam como uma inflamação intraocular aguda ou crônica por uma causa não imunomediada¹. Neste relato, mostraremos um caso de síndrome mascarada secundário a melanoma de </a:t>
            </a:r>
            <a:r>
              <a:rPr lang="pt-BR" sz="1050" dirty="0" err="1">
                <a:latin typeface="Arial" panose="020B0604020202020204" pitchFamily="34" charset="0"/>
                <a:cs typeface="Arial" panose="020B0604020202020204" pitchFamily="34" charset="0"/>
              </a:rPr>
              <a:t>coróide</a:t>
            </a:r>
            <a:r>
              <a:rPr lang="pt-BR" sz="1050" dirty="0">
                <a:latin typeface="Arial" panose="020B0604020202020204" pitchFamily="34" charset="0"/>
                <a:cs typeface="Arial" panose="020B0604020202020204" pitchFamily="34" charset="0"/>
              </a:rPr>
              <a:t> em paciente jovem.</a:t>
            </a:r>
          </a:p>
          <a:p>
            <a:pPr>
              <a:lnSpc>
                <a:spcPct val="107000"/>
              </a:lnSpc>
              <a:spcAft>
                <a:spcPts val="800"/>
              </a:spcAft>
            </a:pPr>
            <a:endParaRPr lang="pt-BR" sz="1050" dirty="0">
              <a:latin typeface="Arial" panose="020B0604020202020204" pitchFamily="34" charset="0"/>
              <a:ea typeface="Calibri" panose="020F0502020204030204" pitchFamily="34" charset="0"/>
              <a:cs typeface="Arial" panose="020B0604020202020204" pitchFamily="34" charset="0"/>
            </a:endParaRPr>
          </a:p>
        </p:txBody>
      </p:sp>
      <p:sp>
        <p:nvSpPr>
          <p:cNvPr id="33" name="Aqui vai o texto ...">
            <a:extLst>
              <a:ext uri="{FF2B5EF4-FFF2-40B4-BE49-F238E27FC236}">
                <a16:creationId xmlns:a16="http://schemas.microsoft.com/office/drawing/2014/main" id="{5000DFE7-BDDB-4A1A-B657-964A86CAFD7E}"/>
              </a:ext>
            </a:extLst>
          </p:cNvPr>
          <p:cNvSpPr txBox="1"/>
          <p:nvPr/>
        </p:nvSpPr>
        <p:spPr>
          <a:xfrm>
            <a:off x="-21712" y="2535311"/>
            <a:ext cx="2619343" cy="277097"/>
          </a:xfrm>
          <a:prstGeom prst="rect">
            <a:avLst/>
          </a:prstGeom>
          <a:noFill/>
          <a:ln w="3175"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4000" tIns="54000" rIns="54000" bIns="54000" numCol="1" anchor="t">
            <a:noAutofit/>
          </a:bodyPr>
          <a:lstStyle>
            <a:lvl1pPr>
              <a:defRPr sz="600">
                <a:solidFill>
                  <a:srgbClr val="404040"/>
                </a:solidFill>
                <a:latin typeface="Trebuchet MS"/>
                <a:ea typeface="Trebuchet MS"/>
                <a:cs typeface="Trebuchet MS"/>
                <a:sym typeface="Trebuchet MS"/>
              </a:defRPr>
            </a:lvl1pPr>
          </a:lstStyle>
          <a:p>
            <a:pPr algn="just"/>
            <a:r>
              <a:rPr lang="pt-BR" sz="1050" dirty="0">
                <a:latin typeface="Arial" panose="020B0604020202020204" pitchFamily="34" charset="0"/>
                <a:cs typeface="Arial" panose="020B0604020202020204" pitchFamily="34" charset="0"/>
              </a:rPr>
              <a:t>Paciente feminino, caucasiana, 43 anos, referenciada ao setor de Oncologia ocular da FMABC por baixa acuidade visual progressiva em olho esquerdo (OE) há 02 anos. Acompanhava em serviço externo por uveíte crônica OE há 7 meses, associada a catarata e glaucoma, já em uso de colírios de atropina e dexametasona de 12/12 horas OE. </a:t>
            </a:r>
          </a:p>
          <a:p>
            <a:pPr algn="just"/>
            <a:r>
              <a:rPr lang="pt-BR" sz="1050" dirty="0">
                <a:latin typeface="Arial" panose="020B0604020202020204" pitchFamily="34" charset="0"/>
                <a:cs typeface="Arial" panose="020B0604020202020204" pitchFamily="34" charset="0"/>
              </a:rPr>
              <a:t>Ao exame oftalmológico, apresentava olho direito (OD) sem alterações e OE com acuidade visual sem percepção luminosa, biomicroscopia anterior com </a:t>
            </a:r>
            <a:r>
              <a:rPr lang="pt-BR" sz="1050" dirty="0" err="1">
                <a:latin typeface="Arial" panose="020B0604020202020204" pitchFamily="34" charset="0"/>
                <a:cs typeface="Arial" panose="020B0604020202020204" pitchFamily="34" charset="0"/>
              </a:rPr>
              <a:t>atalamia</a:t>
            </a:r>
            <a:r>
              <a:rPr lang="pt-BR" sz="1050" dirty="0">
                <a:latin typeface="Arial" panose="020B0604020202020204" pitchFamily="34" charset="0"/>
                <a:cs typeface="Arial" panose="020B0604020202020204" pitchFamily="34" charset="0"/>
              </a:rPr>
              <a:t>, </a:t>
            </a:r>
            <a:r>
              <a:rPr lang="pt-BR" sz="1050" dirty="0" err="1">
                <a:latin typeface="Arial" panose="020B0604020202020204" pitchFamily="34" charset="0"/>
                <a:cs typeface="Arial" panose="020B0604020202020204" pitchFamily="34" charset="0"/>
              </a:rPr>
              <a:t>seclusão</a:t>
            </a:r>
            <a:r>
              <a:rPr lang="pt-BR" sz="1050" dirty="0">
                <a:latin typeface="Arial" panose="020B0604020202020204" pitchFamily="34" charset="0"/>
                <a:cs typeface="Arial" panose="020B0604020202020204" pitchFamily="34" charset="0"/>
              </a:rPr>
              <a:t> pupilar, catarata total e dispersão pigmentar, e mapeamento de retina (MR), impraticável. Realizado ultrassom ocular (USG) OE com achado de lesão intraocular sobrelevada em aspecto de cogumelo, refletividade aumentada na superfície e interna decrescente ao modo A (ângulo </a:t>
            </a:r>
            <a:r>
              <a:rPr lang="pt-BR" sz="1050" dirty="0" err="1">
                <a:latin typeface="Arial" panose="020B0604020202020204" pitchFamily="34" charset="0"/>
                <a:cs typeface="Arial" panose="020B0604020202020204" pitchFamily="34" charset="0"/>
              </a:rPr>
              <a:t>kappa</a:t>
            </a:r>
            <a:r>
              <a:rPr lang="pt-BR" sz="1050" dirty="0">
                <a:latin typeface="Arial" panose="020B0604020202020204" pitchFamily="34" charset="0"/>
                <a:cs typeface="Arial" panose="020B0604020202020204" pitchFamily="34" charset="0"/>
              </a:rPr>
              <a:t>), áreas de vascularização interna e de vazio acústico, sugestiva de melanoma de </a:t>
            </a:r>
            <a:r>
              <a:rPr lang="pt-BR" sz="1050" dirty="0" err="1">
                <a:latin typeface="Arial" panose="020B0604020202020204" pitchFamily="34" charset="0"/>
                <a:cs typeface="Arial" panose="020B0604020202020204" pitchFamily="34" charset="0"/>
              </a:rPr>
              <a:t>coróide</a:t>
            </a:r>
            <a:r>
              <a:rPr lang="pt-BR" sz="1050" dirty="0">
                <a:latin typeface="Arial" panose="020B0604020202020204" pitchFamily="34" charset="0"/>
                <a:cs typeface="Arial" panose="020B0604020202020204" pitchFamily="34" charset="0"/>
              </a:rPr>
              <a:t>.</a:t>
            </a:r>
          </a:p>
          <a:p>
            <a:pPr algn="just"/>
            <a:r>
              <a:rPr lang="pt-BR" sz="1050" dirty="0">
                <a:latin typeface="Arial" panose="020B0604020202020204" pitchFamily="34" charset="0"/>
                <a:cs typeface="Arial" panose="020B0604020202020204" pitchFamily="34" charset="0"/>
              </a:rPr>
              <a:t>Indicado enucleação de OE e solicitado exames de imagem para rastreio de doença metastática. </a:t>
            </a:r>
          </a:p>
          <a:p>
            <a:pPr algn="just"/>
            <a:r>
              <a:rPr lang="pt-BR" sz="1050" dirty="0">
                <a:latin typeface="Arial" panose="020B0604020202020204" pitchFamily="34" charset="0"/>
                <a:cs typeface="Arial" panose="020B0604020202020204" pitchFamily="34" charset="0"/>
              </a:rPr>
              <a:t>A amostra foi submetida a estudo anatomopatológico, o qual confirmou o diagnóstico de  melanoma de </a:t>
            </a:r>
            <a:r>
              <a:rPr lang="pt-BR" sz="1050" dirty="0" err="1">
                <a:latin typeface="Arial" panose="020B0604020202020204" pitchFamily="34" charset="0"/>
                <a:cs typeface="Arial" panose="020B0604020202020204" pitchFamily="34" charset="0"/>
              </a:rPr>
              <a:t>coróide</a:t>
            </a:r>
            <a:r>
              <a:rPr lang="pt-BR" sz="1050" dirty="0">
                <a:latin typeface="Arial" panose="020B0604020202020204" pitchFamily="34" charset="0"/>
                <a:cs typeface="Arial" panose="020B0604020202020204" pitchFamily="34" charset="0"/>
              </a:rPr>
              <a:t> misto com predomínio de células fusiformes; estadiamento pT3a.</a:t>
            </a:r>
          </a:p>
        </p:txBody>
      </p:sp>
      <p:sp>
        <p:nvSpPr>
          <p:cNvPr id="49" name="CaixaDeTexto 48">
            <a:extLst>
              <a:ext uri="{FF2B5EF4-FFF2-40B4-BE49-F238E27FC236}">
                <a16:creationId xmlns:a16="http://schemas.microsoft.com/office/drawing/2014/main" id="{D6919A12-3C5A-4B51-B2A6-935C727762A7}"/>
              </a:ext>
            </a:extLst>
          </p:cNvPr>
          <p:cNvSpPr txBox="1"/>
          <p:nvPr/>
        </p:nvSpPr>
        <p:spPr>
          <a:xfrm>
            <a:off x="2638536" y="3918592"/>
            <a:ext cx="2500506" cy="338554"/>
          </a:xfrm>
          <a:prstGeom prst="rect">
            <a:avLst/>
          </a:prstGeom>
          <a:noFill/>
        </p:spPr>
        <p:txBody>
          <a:bodyPr wrap="square" rtlCol="0">
            <a:spAutoFit/>
          </a:bodyPr>
          <a:lstStyle/>
          <a:p>
            <a:pPr algn="ctr"/>
            <a:r>
              <a:rPr lang="pt-BR" sz="800" dirty="0">
                <a:latin typeface="Arial" panose="020B0604020202020204" pitchFamily="34" charset="0"/>
                <a:cs typeface="Arial" panose="020B0604020202020204" pitchFamily="34" charset="0"/>
              </a:rPr>
              <a:t>Figuras 2 e 3: </a:t>
            </a:r>
            <a:r>
              <a:rPr lang="pt-BR" sz="800" dirty="0" err="1">
                <a:latin typeface="Arial" panose="020B0604020202020204" pitchFamily="34" charset="0"/>
                <a:cs typeface="Arial" panose="020B0604020202020204" pitchFamily="34" charset="0"/>
              </a:rPr>
              <a:t>atalamia</a:t>
            </a:r>
            <a:r>
              <a:rPr lang="pt-BR" sz="800" dirty="0">
                <a:latin typeface="Arial" panose="020B0604020202020204" pitchFamily="34" charset="0"/>
                <a:cs typeface="Arial" panose="020B0604020202020204" pitchFamily="34" charset="0"/>
              </a:rPr>
              <a:t> e desorganização de câmara anterior</a:t>
            </a:r>
          </a:p>
        </p:txBody>
      </p:sp>
      <p:sp>
        <p:nvSpPr>
          <p:cNvPr id="52" name="Aqui vai o texto ...">
            <a:extLst>
              <a:ext uri="{FF2B5EF4-FFF2-40B4-BE49-F238E27FC236}">
                <a16:creationId xmlns:a16="http://schemas.microsoft.com/office/drawing/2014/main" id="{9DD452FF-5C5E-47A3-B209-800A484D0E15}"/>
              </a:ext>
            </a:extLst>
          </p:cNvPr>
          <p:cNvSpPr txBox="1"/>
          <p:nvPr/>
        </p:nvSpPr>
        <p:spPr>
          <a:xfrm>
            <a:off x="2580511" y="8355729"/>
            <a:ext cx="2562989" cy="529033"/>
          </a:xfrm>
          <a:prstGeom prst="rect">
            <a:avLst/>
          </a:prstGeom>
          <a:noFill/>
          <a:ln w="3175"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4000" tIns="54000" rIns="54000" bIns="54000" numCol="1" anchor="t">
            <a:noAutofit/>
          </a:bodyPr>
          <a:lstStyle>
            <a:lvl1pPr>
              <a:defRPr sz="600">
                <a:solidFill>
                  <a:srgbClr val="404040"/>
                </a:solidFill>
                <a:latin typeface="Trebuchet MS"/>
                <a:ea typeface="Trebuchet MS"/>
                <a:cs typeface="Trebuchet MS"/>
                <a:sym typeface="Trebuchet MS"/>
              </a:defRPr>
            </a:lvl1pPr>
          </a:lstStyle>
          <a:p>
            <a:pPr algn="just"/>
            <a:r>
              <a:rPr lang="pt-BR" dirty="0">
                <a:solidFill>
                  <a:schemeClr val="tx1"/>
                </a:solidFill>
                <a:latin typeface="Arial" panose="020B0604020202020204" pitchFamily="34" charset="0"/>
                <a:cs typeface="Arial" panose="020B0604020202020204" pitchFamily="34" charset="0"/>
              </a:rPr>
              <a:t>1. Feng L, Zhu J, Gao T, Li B, Yang Y. </a:t>
            </a:r>
            <a:r>
              <a:rPr lang="pt-BR" dirty="0" err="1">
                <a:solidFill>
                  <a:schemeClr val="tx1"/>
                </a:solidFill>
                <a:latin typeface="Arial" panose="020B0604020202020204" pitchFamily="34" charset="0"/>
                <a:cs typeface="Arial" panose="020B0604020202020204" pitchFamily="34" charset="0"/>
              </a:rPr>
              <a:t>Uveal</a:t>
            </a:r>
            <a:r>
              <a:rPr lang="pt-BR" dirty="0">
                <a:solidFill>
                  <a:schemeClr val="tx1"/>
                </a:solidFill>
                <a:latin typeface="Arial" panose="020B0604020202020204" pitchFamily="34" charset="0"/>
                <a:cs typeface="Arial" panose="020B0604020202020204" pitchFamily="34" charset="0"/>
              </a:rPr>
              <a:t> melanoma in </a:t>
            </a:r>
            <a:r>
              <a:rPr lang="pt-BR" dirty="0" err="1">
                <a:solidFill>
                  <a:schemeClr val="tx1"/>
                </a:solidFill>
                <a:latin typeface="Arial" panose="020B0604020202020204" pitchFamily="34" charset="0"/>
                <a:cs typeface="Arial" panose="020B0604020202020204" pitchFamily="34" charset="0"/>
              </a:rPr>
              <a:t>the</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peripheral</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choroid</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masquerading</a:t>
            </a:r>
            <a:r>
              <a:rPr lang="pt-BR" dirty="0">
                <a:solidFill>
                  <a:schemeClr val="tx1"/>
                </a:solidFill>
                <a:latin typeface="Arial" panose="020B0604020202020204" pitchFamily="34" charset="0"/>
                <a:cs typeface="Arial" panose="020B0604020202020204" pitchFamily="34" charset="0"/>
              </a:rPr>
              <a:t> as </a:t>
            </a:r>
            <a:r>
              <a:rPr lang="pt-BR" dirty="0" err="1">
                <a:solidFill>
                  <a:schemeClr val="tx1"/>
                </a:solidFill>
                <a:latin typeface="Arial" panose="020B0604020202020204" pitchFamily="34" charset="0"/>
                <a:cs typeface="Arial" panose="020B0604020202020204" pitchFamily="34" charset="0"/>
              </a:rPr>
              <a:t>chronic</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uveitis</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Optom</a:t>
            </a:r>
            <a:r>
              <a:rPr lang="pt-BR" dirty="0">
                <a:solidFill>
                  <a:schemeClr val="tx1"/>
                </a:solidFill>
                <a:latin typeface="Arial" panose="020B0604020202020204" pitchFamily="34" charset="0"/>
                <a:cs typeface="Arial" panose="020B0604020202020204" pitchFamily="34" charset="0"/>
              </a:rPr>
              <a:t> Vis </a:t>
            </a:r>
            <a:r>
              <a:rPr lang="pt-BR" dirty="0" err="1">
                <a:solidFill>
                  <a:schemeClr val="tx1"/>
                </a:solidFill>
                <a:latin typeface="Arial" panose="020B0604020202020204" pitchFamily="34" charset="0"/>
                <a:cs typeface="Arial" panose="020B0604020202020204" pitchFamily="34" charset="0"/>
              </a:rPr>
              <a:t>Sci</a:t>
            </a:r>
            <a:r>
              <a:rPr lang="pt-BR" dirty="0">
                <a:solidFill>
                  <a:schemeClr val="tx1"/>
                </a:solidFill>
                <a:latin typeface="Arial" panose="020B0604020202020204" pitchFamily="34" charset="0"/>
                <a:cs typeface="Arial" panose="020B0604020202020204" pitchFamily="34" charset="0"/>
              </a:rPr>
              <a:t>. 2014 Sep;91(9):e222-5.</a:t>
            </a:r>
          </a:p>
          <a:p>
            <a:pPr algn="just"/>
            <a:r>
              <a:rPr lang="pt-BR" dirty="0">
                <a:solidFill>
                  <a:schemeClr val="tx1"/>
                </a:solidFill>
                <a:latin typeface="Arial" panose="020B0604020202020204" pitchFamily="34" charset="0"/>
                <a:cs typeface="Arial" panose="020B0604020202020204" pitchFamily="34" charset="0"/>
              </a:rPr>
              <a:t>2. </a:t>
            </a:r>
            <a:r>
              <a:rPr lang="pt-BR" dirty="0" err="1">
                <a:solidFill>
                  <a:schemeClr val="tx1"/>
                </a:solidFill>
                <a:latin typeface="Arial" panose="020B0604020202020204" pitchFamily="34" charset="0"/>
                <a:cs typeface="Arial" panose="020B0604020202020204" pitchFamily="34" charset="0"/>
              </a:rPr>
              <a:t>Solnik</a:t>
            </a:r>
            <a:r>
              <a:rPr lang="pt-BR" dirty="0">
                <a:solidFill>
                  <a:schemeClr val="tx1"/>
                </a:solidFill>
                <a:latin typeface="Arial" panose="020B0604020202020204" pitchFamily="34" charset="0"/>
                <a:cs typeface="Arial" panose="020B0604020202020204" pitchFamily="34" charset="0"/>
              </a:rPr>
              <a:t> M et al. Imaging </a:t>
            </a:r>
            <a:r>
              <a:rPr lang="pt-BR" dirty="0" err="1">
                <a:solidFill>
                  <a:schemeClr val="tx1"/>
                </a:solidFill>
                <a:latin typeface="Arial" panose="020B0604020202020204" pitchFamily="34" charset="0"/>
                <a:cs typeface="Arial" panose="020B0604020202020204" pitchFamily="34" charset="0"/>
              </a:rPr>
              <a:t>of</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Uveal</a:t>
            </a:r>
            <a:r>
              <a:rPr lang="pt-BR" dirty="0">
                <a:solidFill>
                  <a:schemeClr val="tx1"/>
                </a:solidFill>
                <a:latin typeface="Arial" panose="020B0604020202020204" pitchFamily="34" charset="0"/>
                <a:cs typeface="Arial" panose="020B0604020202020204" pitchFamily="34" charset="0"/>
              </a:rPr>
              <a:t> Melanoma - </a:t>
            </a:r>
            <a:r>
              <a:rPr lang="pt-BR" dirty="0" err="1">
                <a:solidFill>
                  <a:schemeClr val="tx1"/>
                </a:solidFill>
                <a:latin typeface="Arial" panose="020B0604020202020204" pitchFamily="34" charset="0"/>
                <a:cs typeface="Arial" panose="020B0604020202020204" pitchFamily="34" charset="0"/>
              </a:rPr>
              <a:t>Current</a:t>
            </a:r>
            <a:r>
              <a:rPr lang="pt-BR" dirty="0">
                <a:solidFill>
                  <a:schemeClr val="tx1"/>
                </a:solidFill>
                <a:latin typeface="Arial" panose="020B0604020202020204" pitchFamily="34" charset="0"/>
                <a:cs typeface="Arial" panose="020B0604020202020204" pitchFamily="34" charset="0"/>
              </a:rPr>
              <a:t> Standard </a:t>
            </a:r>
            <a:r>
              <a:rPr lang="pt-BR" dirty="0" err="1">
                <a:solidFill>
                  <a:schemeClr val="tx1"/>
                </a:solidFill>
                <a:latin typeface="Arial" panose="020B0604020202020204" pitchFamily="34" charset="0"/>
                <a:cs typeface="Arial" panose="020B0604020202020204" pitchFamily="34" charset="0"/>
              </a:rPr>
              <a:t>and</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Methods</a:t>
            </a:r>
            <a:r>
              <a:rPr lang="pt-BR" dirty="0">
                <a:solidFill>
                  <a:schemeClr val="tx1"/>
                </a:solidFill>
                <a:latin typeface="Arial" panose="020B0604020202020204" pitchFamily="34" charset="0"/>
                <a:cs typeface="Arial" panose="020B0604020202020204" pitchFamily="34" charset="0"/>
              </a:rPr>
              <a:t> in </a:t>
            </a:r>
            <a:r>
              <a:rPr lang="pt-BR" dirty="0" err="1">
                <a:solidFill>
                  <a:schemeClr val="tx1"/>
                </a:solidFill>
                <a:latin typeface="Arial" panose="020B0604020202020204" pitchFamily="34" charset="0"/>
                <a:cs typeface="Arial" panose="020B0604020202020204" pitchFamily="34" charset="0"/>
              </a:rPr>
              <a:t>Development</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Cancers</a:t>
            </a:r>
            <a:r>
              <a:rPr lang="pt-BR" dirty="0">
                <a:solidFill>
                  <a:schemeClr val="tx1"/>
                </a:solidFill>
                <a:latin typeface="Arial" panose="020B0604020202020204" pitchFamily="34" charset="0"/>
                <a:cs typeface="Arial" panose="020B0604020202020204" pitchFamily="34" charset="0"/>
              </a:rPr>
              <a:t> (Basel). 2022 </a:t>
            </a:r>
            <a:r>
              <a:rPr lang="pt-BR" dirty="0" err="1">
                <a:solidFill>
                  <a:schemeClr val="tx1"/>
                </a:solidFill>
                <a:latin typeface="Arial" panose="020B0604020202020204" pitchFamily="34" charset="0"/>
                <a:cs typeface="Arial" panose="020B0604020202020204" pitchFamily="34" charset="0"/>
              </a:rPr>
              <a:t>Jun</a:t>
            </a:r>
            <a:r>
              <a:rPr lang="pt-BR" dirty="0">
                <a:solidFill>
                  <a:schemeClr val="tx1"/>
                </a:solidFill>
                <a:latin typeface="Arial" panose="020B0604020202020204" pitchFamily="34" charset="0"/>
                <a:cs typeface="Arial" panose="020B0604020202020204" pitchFamily="34" charset="0"/>
              </a:rPr>
              <a:t> 27;14(13):3147. </a:t>
            </a:r>
          </a:p>
          <a:p>
            <a:pPr algn="just"/>
            <a:r>
              <a:rPr lang="pt-BR" dirty="0">
                <a:solidFill>
                  <a:schemeClr val="tx1"/>
                </a:solidFill>
                <a:latin typeface="Arial" panose="020B0604020202020204" pitchFamily="34" charset="0"/>
                <a:cs typeface="Arial" panose="020B0604020202020204" pitchFamily="34" charset="0"/>
              </a:rPr>
              <a:t>3. </a:t>
            </a:r>
            <a:r>
              <a:rPr lang="pt-BR" dirty="0" err="1">
                <a:solidFill>
                  <a:schemeClr val="tx1"/>
                </a:solidFill>
                <a:latin typeface="Arial" panose="020B0604020202020204" pitchFamily="34" charset="0"/>
                <a:cs typeface="Arial" panose="020B0604020202020204" pitchFamily="34" charset="0"/>
              </a:rPr>
              <a:t>Kaliki</a:t>
            </a:r>
            <a:r>
              <a:rPr lang="pt-BR" dirty="0">
                <a:solidFill>
                  <a:schemeClr val="tx1"/>
                </a:solidFill>
                <a:latin typeface="Arial" panose="020B0604020202020204" pitchFamily="34" charset="0"/>
                <a:cs typeface="Arial" panose="020B0604020202020204" pitchFamily="34" charset="0"/>
              </a:rPr>
              <a:t> S, Shields CL. </a:t>
            </a:r>
            <a:r>
              <a:rPr lang="pt-BR" dirty="0" err="1">
                <a:solidFill>
                  <a:schemeClr val="tx1"/>
                </a:solidFill>
                <a:latin typeface="Arial" panose="020B0604020202020204" pitchFamily="34" charset="0"/>
                <a:cs typeface="Arial" panose="020B0604020202020204" pitchFamily="34" charset="0"/>
              </a:rPr>
              <a:t>Uveal</a:t>
            </a:r>
            <a:r>
              <a:rPr lang="pt-BR" dirty="0">
                <a:solidFill>
                  <a:schemeClr val="tx1"/>
                </a:solidFill>
                <a:latin typeface="Arial" panose="020B0604020202020204" pitchFamily="34" charset="0"/>
                <a:cs typeface="Arial" panose="020B0604020202020204" pitchFamily="34" charset="0"/>
              </a:rPr>
              <a:t> melanoma: </a:t>
            </a:r>
            <a:r>
              <a:rPr lang="pt-BR" dirty="0" err="1">
                <a:solidFill>
                  <a:schemeClr val="tx1"/>
                </a:solidFill>
                <a:latin typeface="Arial" panose="020B0604020202020204" pitchFamily="34" charset="0"/>
                <a:cs typeface="Arial" panose="020B0604020202020204" pitchFamily="34" charset="0"/>
              </a:rPr>
              <a:t>relatively</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rare</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but</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deadly</a:t>
            </a:r>
            <a:r>
              <a:rPr lang="pt-BR" dirty="0">
                <a:solidFill>
                  <a:schemeClr val="tx1"/>
                </a:solidFill>
                <a:latin typeface="Arial" panose="020B0604020202020204" pitchFamily="34" charset="0"/>
                <a:cs typeface="Arial" panose="020B0604020202020204" pitchFamily="34" charset="0"/>
              </a:rPr>
              <a:t> </a:t>
            </a:r>
            <a:r>
              <a:rPr lang="pt-BR" dirty="0" err="1">
                <a:solidFill>
                  <a:schemeClr val="tx1"/>
                </a:solidFill>
                <a:latin typeface="Arial" panose="020B0604020202020204" pitchFamily="34" charset="0"/>
                <a:cs typeface="Arial" panose="020B0604020202020204" pitchFamily="34" charset="0"/>
              </a:rPr>
              <a:t>cancer</a:t>
            </a:r>
            <a:r>
              <a:rPr lang="pt-BR" dirty="0">
                <a:solidFill>
                  <a:schemeClr val="tx1"/>
                </a:solidFill>
                <a:latin typeface="Arial" panose="020B0604020202020204" pitchFamily="34" charset="0"/>
                <a:cs typeface="Arial" panose="020B0604020202020204" pitchFamily="34" charset="0"/>
              </a:rPr>
              <a:t>. Eye (</a:t>
            </a:r>
            <a:r>
              <a:rPr lang="pt-BR" dirty="0" err="1">
                <a:solidFill>
                  <a:schemeClr val="tx1"/>
                </a:solidFill>
                <a:latin typeface="Arial" panose="020B0604020202020204" pitchFamily="34" charset="0"/>
                <a:cs typeface="Arial" panose="020B0604020202020204" pitchFamily="34" charset="0"/>
              </a:rPr>
              <a:t>Lond</a:t>
            </a:r>
            <a:r>
              <a:rPr lang="pt-BR" dirty="0">
                <a:solidFill>
                  <a:schemeClr val="tx1"/>
                </a:solidFill>
                <a:latin typeface="Arial" panose="020B0604020202020204" pitchFamily="34" charset="0"/>
                <a:cs typeface="Arial" panose="020B0604020202020204" pitchFamily="34" charset="0"/>
              </a:rPr>
              <a:t>). 2017 Feb;31(2):241-257.</a:t>
            </a:r>
          </a:p>
        </p:txBody>
      </p:sp>
      <p:pic>
        <p:nvPicPr>
          <p:cNvPr id="5" name="Imagem 4">
            <a:extLst>
              <a:ext uri="{FF2B5EF4-FFF2-40B4-BE49-F238E27FC236}">
                <a16:creationId xmlns:a16="http://schemas.microsoft.com/office/drawing/2014/main" id="{91C3E0D6-870A-4624-80EE-9437C3F50141}"/>
              </a:ext>
            </a:extLst>
          </p:cNvPr>
          <p:cNvPicPr>
            <a:picLocks noChangeAspect="1"/>
          </p:cNvPicPr>
          <p:nvPr/>
        </p:nvPicPr>
        <p:blipFill>
          <a:blip r:embed="rId3"/>
          <a:stretch>
            <a:fillRect/>
          </a:stretch>
        </p:blipFill>
        <p:spPr>
          <a:xfrm>
            <a:off x="3865248" y="2545456"/>
            <a:ext cx="1230570" cy="1405181"/>
          </a:xfrm>
          <a:prstGeom prst="rect">
            <a:avLst/>
          </a:prstGeom>
        </p:spPr>
      </p:pic>
      <p:pic>
        <p:nvPicPr>
          <p:cNvPr id="8" name="Imagem 7">
            <a:extLst>
              <a:ext uri="{FF2B5EF4-FFF2-40B4-BE49-F238E27FC236}">
                <a16:creationId xmlns:a16="http://schemas.microsoft.com/office/drawing/2014/main" id="{888BB4D3-62B2-461D-A206-43F885483071}"/>
              </a:ext>
            </a:extLst>
          </p:cNvPr>
          <p:cNvPicPr>
            <a:picLocks noChangeAspect="1"/>
          </p:cNvPicPr>
          <p:nvPr/>
        </p:nvPicPr>
        <p:blipFill>
          <a:blip r:embed="rId4"/>
          <a:stretch>
            <a:fillRect/>
          </a:stretch>
        </p:blipFill>
        <p:spPr>
          <a:xfrm>
            <a:off x="2638536" y="2547667"/>
            <a:ext cx="1243299" cy="1405181"/>
          </a:xfrm>
          <a:prstGeom prst="rect">
            <a:avLst/>
          </a:prstGeom>
        </p:spPr>
      </p:pic>
      <p:sp>
        <p:nvSpPr>
          <p:cNvPr id="18" name="CaixaDeTexto 17">
            <a:extLst>
              <a:ext uri="{FF2B5EF4-FFF2-40B4-BE49-F238E27FC236}">
                <a16:creationId xmlns:a16="http://schemas.microsoft.com/office/drawing/2014/main" id="{C0388E6E-3D1A-4928-8C9F-13875B247E7C}"/>
              </a:ext>
            </a:extLst>
          </p:cNvPr>
          <p:cNvSpPr txBox="1"/>
          <p:nvPr/>
        </p:nvSpPr>
        <p:spPr>
          <a:xfrm>
            <a:off x="2599032" y="4184463"/>
            <a:ext cx="2565605" cy="4131900"/>
          </a:xfrm>
          <a:prstGeom prst="rect">
            <a:avLst/>
          </a:prstGeom>
          <a:noFill/>
        </p:spPr>
        <p:txBody>
          <a:bodyPr wrap="square" rtlCol="0">
            <a:spAutoFit/>
          </a:bodyPr>
          <a:lstStyle/>
          <a:p>
            <a:pPr algn="just"/>
            <a:r>
              <a:rPr lang="pt-PT" sz="1050" dirty="0">
                <a:latin typeface="Arial" panose="020B0604020202020204" pitchFamily="34" charset="0"/>
                <a:cs typeface="Arial" panose="020B0604020202020204" pitchFamily="34" charset="0"/>
              </a:rPr>
              <a:t>células fusiformes (constituídas apenas por elas e com melhor prognóstico) e células mistas (combinação de células fusiformes e epitelióides)².</a:t>
            </a:r>
            <a:endParaRPr lang="pt-BR" sz="1050" dirty="0">
              <a:latin typeface="Arial" panose="020B0604020202020204" pitchFamily="34" charset="0"/>
              <a:ea typeface="Calibri" panose="020F0502020204030204" pitchFamily="34" charset="0"/>
              <a:cs typeface="Arial" panose="020B0604020202020204" pitchFamily="34" charset="0"/>
            </a:endParaRPr>
          </a:p>
          <a:p>
            <a:pPr algn="just"/>
            <a:r>
              <a:rPr lang="pt-BR" sz="1050" dirty="0">
                <a:latin typeface="Arial" panose="020B0604020202020204" pitchFamily="34" charset="0"/>
                <a:cs typeface="Arial" panose="020B0604020202020204" pitchFamily="34" charset="0"/>
              </a:rPr>
              <a:t>A base do diagnóstico é a fundoscopia seriada, associada a USG e tomografia de coerência óptica com imagem de profundidade aprimorada (EDI-OCT)³.</a:t>
            </a:r>
          </a:p>
          <a:p>
            <a:pPr algn="just"/>
            <a:r>
              <a:rPr lang="pt-BR" sz="1050" dirty="0">
                <a:latin typeface="Arial" panose="020B0604020202020204" pitchFamily="34" charset="0"/>
                <a:cs typeface="Arial" panose="020B0604020202020204" pitchFamily="34" charset="0"/>
              </a:rPr>
              <a:t>Ressecção, radioterapia e enucleação são as opções de tratamento mais utilizadas, não sendo preciso do diagnóstico anatomopatológico para iniciá-las³.</a:t>
            </a:r>
          </a:p>
          <a:p>
            <a:pPr algn="just"/>
            <a:r>
              <a:rPr lang="pt-BR" sz="1050" dirty="0">
                <a:latin typeface="Arial" panose="020B0604020202020204" pitchFamily="34" charset="0"/>
                <a:cs typeface="Arial" panose="020B0604020202020204" pitchFamily="34" charset="0"/>
              </a:rPr>
              <a:t>As síndromes mascaradas que incluem melanoma </a:t>
            </a:r>
            <a:r>
              <a:rPr lang="pt-BR" sz="1050" dirty="0" err="1">
                <a:latin typeface="Arial" panose="020B0604020202020204" pitchFamily="34" charset="0"/>
                <a:cs typeface="Arial" panose="020B0604020202020204" pitchFamily="34" charset="0"/>
              </a:rPr>
              <a:t>uveal</a:t>
            </a:r>
            <a:r>
              <a:rPr lang="pt-BR" sz="1050" dirty="0">
                <a:latin typeface="Arial" panose="020B0604020202020204" pitchFamily="34" charset="0"/>
                <a:cs typeface="Arial" panose="020B0604020202020204" pitchFamily="34" charset="0"/>
              </a:rPr>
              <a:t> são diagnosticadas em 5% de pacientes com uveítes¹. Considerando-se que são tumores que possuem alta tendência a metástase e são associados a altas taxas de mortalidade³, o caso relatado é uma representação da complexidade em se diagnosticar as síndromes mascaradas, infelizmente resultando em atraso no manejo adequado e pior prognóstico global.</a:t>
            </a:r>
          </a:p>
        </p:txBody>
      </p:sp>
      <p:pic>
        <p:nvPicPr>
          <p:cNvPr id="44" name="Imagem 43">
            <a:extLst>
              <a:ext uri="{FF2B5EF4-FFF2-40B4-BE49-F238E27FC236}">
                <a16:creationId xmlns:a16="http://schemas.microsoft.com/office/drawing/2014/main" id="{0074FAEE-F679-4075-9C50-85EECDC55C91}"/>
              </a:ext>
            </a:extLst>
          </p:cNvPr>
          <p:cNvPicPr>
            <a:picLocks noChangeAspect="1"/>
          </p:cNvPicPr>
          <p:nvPr/>
        </p:nvPicPr>
        <p:blipFill>
          <a:blip r:embed="rId5"/>
          <a:stretch>
            <a:fillRect/>
          </a:stretch>
        </p:blipFill>
        <p:spPr>
          <a:xfrm>
            <a:off x="2677370" y="1254261"/>
            <a:ext cx="2350213" cy="1164879"/>
          </a:xfrm>
          <a:prstGeom prst="rect">
            <a:avLst/>
          </a:prstGeom>
        </p:spPr>
      </p:pic>
      <p:sp>
        <p:nvSpPr>
          <p:cNvPr id="46" name="CaixaDeTexto 45">
            <a:extLst>
              <a:ext uri="{FF2B5EF4-FFF2-40B4-BE49-F238E27FC236}">
                <a16:creationId xmlns:a16="http://schemas.microsoft.com/office/drawing/2014/main" id="{017B1271-D809-484B-91EB-50681C54C5B1}"/>
              </a:ext>
            </a:extLst>
          </p:cNvPr>
          <p:cNvSpPr txBox="1"/>
          <p:nvPr/>
        </p:nvSpPr>
        <p:spPr>
          <a:xfrm>
            <a:off x="3171429" y="2366151"/>
            <a:ext cx="1440160" cy="215444"/>
          </a:xfrm>
          <a:prstGeom prst="rect">
            <a:avLst/>
          </a:prstGeom>
          <a:noFill/>
        </p:spPr>
        <p:txBody>
          <a:bodyPr wrap="square" rtlCol="0">
            <a:spAutoFit/>
          </a:bodyPr>
          <a:lstStyle/>
          <a:p>
            <a:pPr algn="ctr"/>
            <a:r>
              <a:rPr lang="pt-BR" sz="800" dirty="0">
                <a:latin typeface="Arial" panose="020B0604020202020204" pitchFamily="34" charset="0"/>
                <a:cs typeface="Arial" panose="020B0604020202020204" pitchFamily="34" charset="0"/>
              </a:rPr>
              <a:t>Figura 1: ângulo </a:t>
            </a:r>
            <a:r>
              <a:rPr lang="pt-BR" sz="800" dirty="0" err="1">
                <a:latin typeface="Arial" panose="020B0604020202020204" pitchFamily="34" charset="0"/>
                <a:cs typeface="Arial" panose="020B0604020202020204" pitchFamily="34" charset="0"/>
              </a:rPr>
              <a:t>Kappa</a:t>
            </a:r>
            <a:endParaRPr lang="pt-BR" sz="800" dirty="0">
              <a:latin typeface="Arial" panose="020B0604020202020204" pitchFamily="34" charset="0"/>
              <a:cs typeface="Arial" panose="020B0604020202020204" pitchFamily="34" charset="0"/>
            </a:endParaRPr>
          </a:p>
        </p:txBody>
      </p:sp>
      <p:grpSp>
        <p:nvGrpSpPr>
          <p:cNvPr id="54" name="Agrupar 53">
            <a:extLst>
              <a:ext uri="{FF2B5EF4-FFF2-40B4-BE49-F238E27FC236}">
                <a16:creationId xmlns:a16="http://schemas.microsoft.com/office/drawing/2014/main" id="{CE979FD0-EA25-4A72-BB50-8925835EE334}"/>
              </a:ext>
            </a:extLst>
          </p:cNvPr>
          <p:cNvGrpSpPr/>
          <p:nvPr/>
        </p:nvGrpSpPr>
        <p:grpSpPr>
          <a:xfrm>
            <a:off x="1238034" y="-22643"/>
            <a:ext cx="749410" cy="514261"/>
            <a:chOff x="2990398" y="1471412"/>
            <a:chExt cx="6211203" cy="4687810"/>
          </a:xfrm>
        </p:grpSpPr>
        <p:pic>
          <p:nvPicPr>
            <p:cNvPr id="55" name="Imagem 54">
              <a:extLst>
                <a:ext uri="{FF2B5EF4-FFF2-40B4-BE49-F238E27FC236}">
                  <a16:creationId xmlns:a16="http://schemas.microsoft.com/office/drawing/2014/main" id="{90C0D216-31E3-4E5F-9092-053B6C5E4C47}"/>
                </a:ext>
              </a:extLst>
            </p:cNvPr>
            <p:cNvPicPr>
              <a:picLocks noChangeAspect="1"/>
            </p:cNvPicPr>
            <p:nvPr/>
          </p:nvPicPr>
          <p:blipFill>
            <a:blip r:embed="rId6"/>
            <a:stretch>
              <a:fillRect/>
            </a:stretch>
          </p:blipFill>
          <p:spPr>
            <a:xfrm>
              <a:off x="3772600" y="1471412"/>
              <a:ext cx="4066680" cy="3522321"/>
            </a:xfrm>
            <a:prstGeom prst="rect">
              <a:avLst/>
            </a:prstGeom>
          </p:spPr>
        </p:pic>
        <p:pic>
          <p:nvPicPr>
            <p:cNvPr id="56" name="Imagem 55">
              <a:extLst>
                <a:ext uri="{FF2B5EF4-FFF2-40B4-BE49-F238E27FC236}">
                  <a16:creationId xmlns:a16="http://schemas.microsoft.com/office/drawing/2014/main" id="{D7241E01-40F4-4F60-9D3E-47EF22E4FF74}"/>
                </a:ext>
              </a:extLst>
            </p:cNvPr>
            <p:cNvPicPr>
              <a:picLocks noChangeAspect="1"/>
            </p:cNvPicPr>
            <p:nvPr/>
          </p:nvPicPr>
          <p:blipFill>
            <a:blip r:embed="rId7"/>
            <a:stretch>
              <a:fillRect/>
            </a:stretch>
          </p:blipFill>
          <p:spPr>
            <a:xfrm>
              <a:off x="2990398" y="4993733"/>
              <a:ext cx="6211203" cy="1165489"/>
            </a:xfrm>
            <a:prstGeom prst="rect">
              <a:avLst/>
            </a:prstGeom>
          </p:spPr>
        </p:pic>
      </p:grpSp>
      <p:sp>
        <p:nvSpPr>
          <p:cNvPr id="4" name="INTRODUÇÃO">
            <a:extLst>
              <a:ext uri="{FF2B5EF4-FFF2-40B4-BE49-F238E27FC236}">
                <a16:creationId xmlns:a16="http://schemas.microsoft.com/office/drawing/2014/main" id="{8DCC7A19-F8A7-3326-96D5-90C6CE77812F}"/>
              </a:ext>
            </a:extLst>
          </p:cNvPr>
          <p:cNvSpPr txBox="1"/>
          <p:nvPr/>
        </p:nvSpPr>
        <p:spPr>
          <a:xfrm>
            <a:off x="2592608" y="1080000"/>
            <a:ext cx="2562989" cy="144016"/>
          </a:xfrm>
          <a:prstGeom prst="rect">
            <a:avLst/>
          </a:prstGeom>
          <a:solidFill>
            <a:srgbClr val="243A76"/>
          </a:solidFill>
          <a:ln w="3175"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4000" tIns="15610" rIns="15610" bIns="15610" numCol="1" anchor="ctr">
            <a:noAutofit/>
          </a:bodyPr>
          <a:lstStyle>
            <a:lvl1pPr>
              <a:defRPr sz="700" b="1">
                <a:latin typeface="Trebuchet MS"/>
                <a:ea typeface="Trebuchet MS"/>
                <a:cs typeface="Trebuchet MS"/>
                <a:sym typeface="Trebuchet MS"/>
              </a:defRPr>
            </a:lvl1pPr>
          </a:lstStyle>
          <a:p>
            <a:r>
              <a:rPr lang="pt-BR" sz="1200" dirty="0">
                <a:solidFill>
                  <a:schemeClr val="bg1"/>
                </a:solidFill>
                <a:latin typeface="Arial" panose="020B0604020202020204" pitchFamily="34" charset="0"/>
                <a:cs typeface="Arial" panose="020B0604020202020204" pitchFamily="34" charset="0"/>
              </a:rPr>
              <a:t>FIGURAS</a:t>
            </a:r>
            <a:endParaRPr sz="1200" dirty="0">
              <a:solidFill>
                <a:schemeClr val="bg1"/>
              </a:solidFill>
              <a:latin typeface="Arial" panose="020B0604020202020204" pitchFamily="34" charset="0"/>
              <a:cs typeface="Arial" panose="020B0604020202020204" pitchFamily="34" charset="0"/>
            </a:endParaRPr>
          </a:p>
        </p:txBody>
      </p:sp>
      <p:sp>
        <p:nvSpPr>
          <p:cNvPr id="7" name="INTRODUÇÃO">
            <a:extLst>
              <a:ext uri="{FF2B5EF4-FFF2-40B4-BE49-F238E27FC236}">
                <a16:creationId xmlns:a16="http://schemas.microsoft.com/office/drawing/2014/main" id="{D257C92F-FB7F-F6CB-BA51-2528D1EAD126}"/>
              </a:ext>
            </a:extLst>
          </p:cNvPr>
          <p:cNvSpPr txBox="1"/>
          <p:nvPr/>
        </p:nvSpPr>
        <p:spPr>
          <a:xfrm>
            <a:off x="0" y="2435494"/>
            <a:ext cx="2562989" cy="144016"/>
          </a:xfrm>
          <a:prstGeom prst="rect">
            <a:avLst/>
          </a:prstGeom>
          <a:solidFill>
            <a:srgbClr val="243A76"/>
          </a:solidFill>
          <a:ln w="3175"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4000" tIns="15610" rIns="15610" bIns="15610" numCol="1" anchor="ctr">
            <a:noAutofit/>
          </a:bodyPr>
          <a:lstStyle>
            <a:lvl1pPr>
              <a:defRPr sz="700" b="1">
                <a:latin typeface="Trebuchet MS"/>
                <a:ea typeface="Trebuchet MS"/>
                <a:cs typeface="Trebuchet MS"/>
                <a:sym typeface="Trebuchet MS"/>
              </a:defRPr>
            </a:lvl1pPr>
          </a:lstStyle>
          <a:p>
            <a:r>
              <a:rPr lang="pt-BR" sz="1200" dirty="0">
                <a:solidFill>
                  <a:schemeClr val="bg1"/>
                </a:solidFill>
                <a:latin typeface="Arial" panose="020B0604020202020204" pitchFamily="34" charset="0"/>
                <a:cs typeface="Arial" panose="020B0604020202020204" pitchFamily="34" charset="0"/>
              </a:rPr>
              <a:t>RELATO DE CASO</a:t>
            </a:r>
            <a:endParaRPr sz="1200" dirty="0">
              <a:solidFill>
                <a:schemeClr val="bg1"/>
              </a:solidFill>
              <a:latin typeface="Arial" panose="020B0604020202020204" pitchFamily="34" charset="0"/>
              <a:cs typeface="Arial" panose="020B0604020202020204" pitchFamily="34" charset="0"/>
            </a:endParaRPr>
          </a:p>
        </p:txBody>
      </p:sp>
      <p:sp>
        <p:nvSpPr>
          <p:cNvPr id="9" name="INTRODUÇÃO">
            <a:extLst>
              <a:ext uri="{FF2B5EF4-FFF2-40B4-BE49-F238E27FC236}">
                <a16:creationId xmlns:a16="http://schemas.microsoft.com/office/drawing/2014/main" id="{5DE5E947-3A8B-B9F9-2094-10E0BC7B2621}"/>
              </a:ext>
            </a:extLst>
          </p:cNvPr>
          <p:cNvSpPr txBox="1"/>
          <p:nvPr/>
        </p:nvSpPr>
        <p:spPr>
          <a:xfrm>
            <a:off x="-2149" y="7759607"/>
            <a:ext cx="2562989" cy="144016"/>
          </a:xfrm>
          <a:prstGeom prst="rect">
            <a:avLst/>
          </a:prstGeom>
          <a:solidFill>
            <a:srgbClr val="243A76"/>
          </a:solidFill>
          <a:ln w="3175"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4000" tIns="15610" rIns="15610" bIns="15610" numCol="1" anchor="ctr">
            <a:noAutofit/>
          </a:bodyPr>
          <a:lstStyle>
            <a:lvl1pPr>
              <a:defRPr sz="700" b="1">
                <a:latin typeface="Trebuchet MS"/>
                <a:ea typeface="Trebuchet MS"/>
                <a:cs typeface="Trebuchet MS"/>
                <a:sym typeface="Trebuchet MS"/>
              </a:defRPr>
            </a:lvl1pPr>
          </a:lstStyle>
          <a:p>
            <a:r>
              <a:rPr lang="pt-BR" sz="1200" dirty="0">
                <a:solidFill>
                  <a:schemeClr val="bg1"/>
                </a:solidFill>
                <a:latin typeface="Arial" panose="020B0604020202020204" pitchFamily="34" charset="0"/>
                <a:cs typeface="Arial" panose="020B0604020202020204" pitchFamily="34" charset="0"/>
              </a:rPr>
              <a:t>DISCUSSÃO E CONCLUSÃO</a:t>
            </a:r>
            <a:endParaRPr sz="1200" dirty="0">
              <a:solidFill>
                <a:schemeClr val="bg1"/>
              </a:solidFill>
              <a:latin typeface="Arial" panose="020B0604020202020204" pitchFamily="34" charset="0"/>
              <a:cs typeface="Arial" panose="020B0604020202020204" pitchFamily="34" charset="0"/>
            </a:endParaRPr>
          </a:p>
        </p:txBody>
      </p:sp>
      <p:sp>
        <p:nvSpPr>
          <p:cNvPr id="13" name="Aqui vai o texto ...">
            <a:extLst>
              <a:ext uri="{FF2B5EF4-FFF2-40B4-BE49-F238E27FC236}">
                <a16:creationId xmlns:a16="http://schemas.microsoft.com/office/drawing/2014/main" id="{D7A22A19-FA2D-DFDE-DB9B-9CDAF4254B22}"/>
              </a:ext>
            </a:extLst>
          </p:cNvPr>
          <p:cNvSpPr txBox="1"/>
          <p:nvPr/>
        </p:nvSpPr>
        <p:spPr>
          <a:xfrm>
            <a:off x="-10719" y="7877066"/>
            <a:ext cx="2596667" cy="261610"/>
          </a:xfrm>
          <a:prstGeom prst="rect">
            <a:avLst/>
          </a:prstGeom>
          <a:noFill/>
          <a:ln w="3175"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4000" tIns="54000" rIns="54000" bIns="54000" numCol="1" anchor="t">
            <a:noAutofit/>
          </a:bodyPr>
          <a:lstStyle>
            <a:lvl1pPr>
              <a:defRPr sz="600">
                <a:solidFill>
                  <a:srgbClr val="404040"/>
                </a:solidFill>
                <a:latin typeface="Trebuchet MS"/>
                <a:ea typeface="Trebuchet MS"/>
                <a:cs typeface="Trebuchet MS"/>
                <a:sym typeface="Trebuchet MS"/>
              </a:defRPr>
            </a:lvl1pPr>
          </a:lstStyle>
          <a:p>
            <a:pPr algn="just"/>
            <a:r>
              <a:rPr lang="pt-BR" sz="1050" dirty="0">
                <a:latin typeface="Arial" panose="020B0604020202020204" pitchFamily="34" charset="0"/>
                <a:cs typeface="Arial" panose="020B0604020202020204" pitchFamily="34" charset="0"/>
              </a:rPr>
              <a:t>O melanoma </a:t>
            </a:r>
            <a:r>
              <a:rPr lang="pt-BR" sz="1050" dirty="0" err="1">
                <a:latin typeface="Arial" panose="020B0604020202020204" pitchFamily="34" charset="0"/>
                <a:cs typeface="Arial" panose="020B0604020202020204" pitchFamily="34" charset="0"/>
              </a:rPr>
              <a:t>uveal</a:t>
            </a:r>
            <a:r>
              <a:rPr lang="pt-BR" sz="1050" dirty="0">
                <a:latin typeface="Arial" panose="020B0604020202020204" pitchFamily="34" charset="0"/>
                <a:cs typeface="Arial" panose="020B0604020202020204" pitchFamily="34" charset="0"/>
              </a:rPr>
              <a:t> é o tumor intraocular mais comum em adultos, com predomínio em idades avançadas, sexo masculino e caucasianos². </a:t>
            </a:r>
          </a:p>
          <a:p>
            <a:pPr algn="just"/>
            <a:r>
              <a:rPr lang="pt-BR" sz="1050" dirty="0">
                <a:latin typeface="Arial" panose="020B0604020202020204" pitchFamily="34" charset="0"/>
                <a:cs typeface="Arial" panose="020B0604020202020204" pitchFamily="34" charset="0"/>
              </a:rPr>
              <a:t>O sítio mais acometido é a </a:t>
            </a:r>
            <a:r>
              <a:rPr lang="pt-BR" sz="1050" dirty="0" err="1">
                <a:latin typeface="Arial" panose="020B0604020202020204" pitchFamily="34" charset="0"/>
                <a:cs typeface="Arial" panose="020B0604020202020204" pitchFamily="34" charset="0"/>
              </a:rPr>
              <a:t>coróide</a:t>
            </a:r>
            <a:r>
              <a:rPr lang="pt-BR" sz="1050" dirty="0">
                <a:latin typeface="Arial" panose="020B0604020202020204" pitchFamily="34" charset="0"/>
                <a:cs typeface="Arial" panose="020B0604020202020204" pitchFamily="34" charset="0"/>
              </a:rPr>
              <a:t> (90%), seguido por corpo ciliar (6%) e íris (4%)³.</a:t>
            </a:r>
          </a:p>
          <a:p>
            <a:pPr algn="just"/>
            <a:r>
              <a:rPr lang="pt-PT" sz="1050" dirty="0">
                <a:latin typeface="Arial" panose="020B0604020202020204" pitchFamily="34" charset="0"/>
                <a:cs typeface="Arial" panose="020B0604020202020204" pitchFamily="34" charset="0"/>
              </a:rPr>
              <a:t>Os melanomas uveais são divididos em:</a:t>
            </a:r>
            <a:endParaRPr lang="pt-BR" sz="1050" dirty="0">
              <a:latin typeface="Arial" panose="020B0604020202020204" pitchFamily="34" charset="0"/>
              <a:cs typeface="Arial" panose="020B0604020202020204" pitchFamily="34" charset="0"/>
            </a:endParaRPr>
          </a:p>
        </p:txBody>
      </p:sp>
      <p:sp>
        <p:nvSpPr>
          <p:cNvPr id="17" name="INTRODUÇÃO">
            <a:extLst>
              <a:ext uri="{FF2B5EF4-FFF2-40B4-BE49-F238E27FC236}">
                <a16:creationId xmlns:a16="http://schemas.microsoft.com/office/drawing/2014/main" id="{EA317F30-4480-24E9-004C-4A8055C65DC0}"/>
              </a:ext>
            </a:extLst>
          </p:cNvPr>
          <p:cNvSpPr txBox="1"/>
          <p:nvPr/>
        </p:nvSpPr>
        <p:spPr>
          <a:xfrm>
            <a:off x="2580510" y="8239394"/>
            <a:ext cx="2562989" cy="144016"/>
          </a:xfrm>
          <a:prstGeom prst="rect">
            <a:avLst/>
          </a:prstGeom>
          <a:solidFill>
            <a:srgbClr val="243A76"/>
          </a:solidFill>
          <a:ln w="3175"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4000" tIns="15610" rIns="15610" bIns="15610" numCol="1" anchor="ctr">
            <a:noAutofit/>
          </a:bodyPr>
          <a:lstStyle>
            <a:lvl1pPr>
              <a:defRPr sz="700" b="1">
                <a:latin typeface="Trebuchet MS"/>
                <a:ea typeface="Trebuchet MS"/>
                <a:cs typeface="Trebuchet MS"/>
                <a:sym typeface="Trebuchet MS"/>
              </a:defRPr>
            </a:lvl1pPr>
          </a:lstStyle>
          <a:p>
            <a:r>
              <a:rPr lang="pt-BR" sz="1200" dirty="0">
                <a:solidFill>
                  <a:schemeClr val="bg1"/>
                </a:solidFill>
                <a:latin typeface="Arial" panose="020B0604020202020204" pitchFamily="34" charset="0"/>
                <a:cs typeface="Arial" panose="020B0604020202020204" pitchFamily="34" charset="0"/>
              </a:rPr>
              <a:t>REFERÊNCIAS BIBLIOGRÁFICAS</a:t>
            </a:r>
            <a:endParaRPr sz="1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409455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3299</TotalTime>
  <Words>598</Words>
  <Application>Microsoft Office PowerPoint</Application>
  <PresentationFormat>Apresentação na tela (16:9)</PresentationFormat>
  <Paragraphs>24</Paragraphs>
  <Slides>1</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Juliana Kinjo</cp:lastModifiedBy>
  <cp:revision>32</cp:revision>
  <dcterms:created xsi:type="dcterms:W3CDTF">2024-01-09T13:58:08Z</dcterms:created>
  <dcterms:modified xsi:type="dcterms:W3CDTF">2024-01-31T01:04:37Z</dcterms:modified>
</cp:coreProperties>
</file>