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0432D9-CB45-4DA8-85BF-5E15789ACA2F}" v="287" dt="2024-02-01T00:22:22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162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23793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5521158" y="1113415"/>
            <a:ext cx="4706250" cy="25109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Tamanho máximo: 5 MB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Layout: slide único no formato retrato (16:9) clique aqui para baixar o modelo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Conteúdo: O arquivo PPT pode ser mais abrangente do que o resumo eletrônico. Figuras, tabelas e gráficos são permitidos e não há limite de caracteres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As referências bibliográficas deverão ser mencionadas no PPT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Tipo de letra: Ao escolher as fontes para o seu e-pôster, garanta que seja de fácil leitura; sugerimos a fonte Arial, tamanho mínimo 12 ou superior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Nomear o arquivo com o título do resumo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9517" y="516231"/>
            <a:ext cx="5020021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1400" b="1" dirty="0">
                <a:latin typeface="Arial"/>
                <a:ea typeface="Geneva"/>
                <a:cs typeface="Arial"/>
              </a:rPr>
              <a:t>CALCIFICAÇÃO ESCLEROCOROIDAL BILATERAL EM PACIENTE COM CONDROCALCINOSE</a:t>
            </a:r>
            <a:endParaRPr lang="en-US" sz="1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2550" y="995489"/>
            <a:ext cx="4948013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t-BR" altLang="pt-BR" sz="1200" b="1" dirty="0">
                <a:latin typeface="Arial"/>
                <a:ea typeface="Geneva"/>
                <a:cs typeface="Arial"/>
              </a:rPr>
              <a:t>Autores: </a:t>
            </a:r>
            <a:r>
              <a:rPr lang="pt-BR" altLang="pt-BR" sz="1200" dirty="0">
                <a:latin typeface="Arial"/>
                <a:ea typeface="Geneva"/>
                <a:cs typeface="Arial"/>
              </a:rPr>
              <a:t>Raphael Pellegrino </a:t>
            </a:r>
            <a:r>
              <a:rPr lang="pt-BR" altLang="pt-BR" sz="1200" dirty="0" err="1">
                <a:latin typeface="Arial"/>
                <a:ea typeface="Geneva"/>
                <a:cs typeface="Arial"/>
              </a:rPr>
              <a:t>Magdaleno</a:t>
            </a:r>
            <a:r>
              <a:rPr lang="pt-BR" altLang="pt-BR" sz="1200" dirty="0">
                <a:latin typeface="Arial"/>
                <a:ea typeface="Geneva"/>
                <a:cs typeface="Arial"/>
              </a:rPr>
              <a:t> – FMJ; Gabriel  Lucchesi de Santana – FMJ; Rafael Lourenço </a:t>
            </a:r>
            <a:r>
              <a:rPr lang="pt-BR" altLang="pt-BR" sz="1200" dirty="0" err="1">
                <a:latin typeface="Arial"/>
                <a:ea typeface="Geneva"/>
                <a:cs typeface="Arial"/>
              </a:rPr>
              <a:t>Magdaleno</a:t>
            </a:r>
            <a:r>
              <a:rPr lang="pt-BR" altLang="pt-BR" sz="1200" dirty="0">
                <a:latin typeface="Arial"/>
                <a:ea typeface="Geneva"/>
                <a:cs typeface="Arial"/>
              </a:rPr>
              <a:t> - FMJ</a:t>
            </a:r>
          </a:p>
          <a:p>
            <a:pPr algn="ctr"/>
            <a:r>
              <a:rPr lang="en-US" altLang="pt-BR" sz="12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Orientadora</a:t>
            </a:r>
            <a:r>
              <a:rPr lang="en-US" altLang="pt-BR" sz="1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: Denise de Freitas – UNIFESP/EPM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4943B19-EF2A-AAAD-450C-65A9F98510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4" t="6700" r="9466" b="5849"/>
          <a:stretch/>
        </p:blipFill>
        <p:spPr bwMode="auto">
          <a:xfrm>
            <a:off x="2552374" y="6233414"/>
            <a:ext cx="2174279" cy="1653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68F9435-0D7B-BCAF-763A-41320B676AB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5" t="35729" r="23904" b="36021"/>
          <a:stretch/>
        </p:blipFill>
        <p:spPr bwMode="auto">
          <a:xfrm>
            <a:off x="4985" y="7897044"/>
            <a:ext cx="2439986" cy="10885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5E77AFF6-7A1D-9DF9-080B-A493C80890E0}"/>
              </a:ext>
            </a:extLst>
          </p:cNvPr>
          <p:cNvSpPr txBox="1"/>
          <p:nvPr/>
        </p:nvSpPr>
        <p:spPr>
          <a:xfrm>
            <a:off x="6249326" y="8326605"/>
            <a:ext cx="26349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Retinografia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temporal superior OD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B6C3880D-9ECD-CC27-4DC8-81AD36B2E4FE}"/>
              </a:ext>
            </a:extLst>
          </p:cNvPr>
          <p:cNvSpPr txBox="1"/>
          <p:nvPr/>
        </p:nvSpPr>
        <p:spPr>
          <a:xfrm>
            <a:off x="6096479" y="5744921"/>
            <a:ext cx="234654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Ultrassonografia de AO</a:t>
            </a:r>
          </a:p>
        </p:txBody>
      </p:sp>
      <p:sp>
        <p:nvSpPr>
          <p:cNvPr id="31" name="Espaço Reservado para Conteúdo 30">
            <a:extLst>
              <a:ext uri="{FF2B5EF4-FFF2-40B4-BE49-F238E27FC236}">
                <a16:creationId xmlns:a16="http://schemas.microsoft.com/office/drawing/2014/main" id="{1F38A7FB-D535-3544-6A45-08911DD5DE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33617" y="1551197"/>
            <a:ext cx="2561859" cy="528122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pt-BR" sz="1000" b="1" dirty="0"/>
              <a:t>Introdução</a:t>
            </a:r>
            <a:endParaRPr lang="pt-BR" sz="1000" dirty="0"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pt-BR" sz="1000" dirty="0"/>
              <a:t>Calcificação </a:t>
            </a:r>
            <a:r>
              <a:rPr lang="pt-BR" sz="1000" dirty="0" err="1"/>
              <a:t>esclerocoroidal</a:t>
            </a:r>
            <a:r>
              <a:rPr lang="pt-BR" sz="1000" dirty="0"/>
              <a:t> apresenta-se na maioria das vezes como achado de exame oftalmológico de rotina. É uma condição rara, sendo a maioria dos casos idiopática, mais comum após os 50 anos, em caucasianos e no gênero feminino (60% dos casos).  </a:t>
            </a:r>
            <a:r>
              <a:rPr lang="pt-BR" sz="1000" dirty="0" err="1"/>
              <a:t>Condrocalcinose</a:t>
            </a:r>
            <a:r>
              <a:rPr lang="pt-BR" sz="1000" dirty="0"/>
              <a:t> é situação recorrente de depósito de cristais de </a:t>
            </a:r>
            <a:r>
              <a:rPr lang="pt-BR" sz="1000" dirty="0" err="1"/>
              <a:t>pirofosfato</a:t>
            </a:r>
            <a:r>
              <a:rPr lang="pt-BR" sz="1000" dirty="0"/>
              <a:t> de cálcio em cartilagens, </a:t>
            </a:r>
            <a:r>
              <a:rPr lang="pt-BR" sz="1000" dirty="0" err="1"/>
              <a:t>particulamente</a:t>
            </a:r>
            <a:r>
              <a:rPr lang="pt-BR" sz="1000" dirty="0"/>
              <a:t> articulações (principalmente joelhos) e que causa artrite recorrente.</a:t>
            </a:r>
            <a:endParaRPr lang="pt-BR" sz="1000" dirty="0">
              <a:ea typeface="Calibri"/>
              <a:cs typeface="Calibri"/>
            </a:endParaRPr>
          </a:p>
          <a:p>
            <a:pPr marL="0" indent="0">
              <a:buNone/>
            </a:pPr>
            <a:endParaRPr lang="pt-BR" sz="10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pt-BR" sz="1000" b="1" dirty="0"/>
              <a:t>Resultado</a:t>
            </a:r>
            <a:endParaRPr lang="pt-BR" sz="1000" b="1"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pt-BR" sz="1000" dirty="0"/>
              <a:t>Paciente EL, 67 anos, masculino, branco, natural e procedente de Jundiaí – SP, procurou ambulatório para exame de rotina, com queixa de baixa de acuidade visual para perto e longe em 2021. Relatava cirurgias recentes no punho e tornozelo por </a:t>
            </a:r>
            <a:r>
              <a:rPr lang="pt-BR" sz="1000" dirty="0" err="1"/>
              <a:t>condrocalcinose</a:t>
            </a:r>
            <a:r>
              <a:rPr lang="pt-BR" sz="1000" dirty="0"/>
              <a:t>. Ao exame oftalmológico apresentava acuidade visual com correção de 20/20 em ambos os olhos (AO), à biomicroscopia anterior não apresentava alterações, enquanto tonometria 14 mmHg em AO, e ao mapeamento de retina notou-se lesão branco amarelada de contornos irregulares na região temporal superior atingindo coroide em AO. Na </a:t>
            </a:r>
            <a:r>
              <a:rPr lang="pt-BR" sz="1000" dirty="0" err="1"/>
              <a:t>retinografia</a:t>
            </a:r>
            <a:r>
              <a:rPr lang="pt-BR" sz="1000" dirty="0"/>
              <a:t> foi confirmada lesão coroide como descrito acima. À tomografia de coerência óptica notou-se extensa área de massa </a:t>
            </a:r>
            <a:r>
              <a:rPr lang="pt-BR" sz="1000" dirty="0" err="1"/>
              <a:t>esclerocoroidal</a:t>
            </a:r>
            <a:r>
              <a:rPr lang="pt-BR" sz="1000" dirty="0"/>
              <a:t>, gerando elevação de coroide, epitélio pigmentar da retina. Na ultrassonografia ocular demostrou lesão de parede ocular de alta refletividade, fixa, que causa sombreamento de estruturas orbitárias. O diagnóstico foi de calcificação </a:t>
            </a:r>
            <a:r>
              <a:rPr lang="pt-BR" sz="1000" dirty="0" err="1"/>
              <a:t>esclerocoroidal</a:t>
            </a:r>
            <a:r>
              <a:rPr lang="pt-BR" sz="1000" dirty="0"/>
              <a:t> bilateral.</a:t>
            </a:r>
            <a:endParaRPr lang="pt-BR" sz="1000" dirty="0">
              <a:ea typeface="Calibri"/>
              <a:cs typeface="Calibri"/>
            </a:endParaRPr>
          </a:p>
        </p:txBody>
      </p:sp>
      <p:sp>
        <p:nvSpPr>
          <p:cNvPr id="33" name="Espaço Reservado para Conteúdo 32">
            <a:extLst>
              <a:ext uri="{FF2B5EF4-FFF2-40B4-BE49-F238E27FC236}">
                <a16:creationId xmlns:a16="http://schemas.microsoft.com/office/drawing/2014/main" id="{8AEA9D8E-7055-4C9D-624B-2DC46867B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40707" y="1550552"/>
            <a:ext cx="2730721" cy="3440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1000" b="1" dirty="0"/>
              <a:t>Conclusão</a:t>
            </a:r>
            <a:endParaRPr lang="pt-BR" sz="1000" b="1" dirty="0"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pt-BR" sz="1000" dirty="0"/>
              <a:t>O diagnóstico diferencial de calcificação </a:t>
            </a:r>
            <a:r>
              <a:rPr lang="pt-BR" sz="1000" dirty="0" err="1"/>
              <a:t>escleroidal</a:t>
            </a:r>
            <a:r>
              <a:rPr lang="pt-BR" sz="1000" dirty="0"/>
              <a:t> por </a:t>
            </a:r>
            <a:r>
              <a:rPr lang="pt-BR" sz="1000" dirty="0" err="1"/>
              <a:t>condrocalcinose</a:t>
            </a:r>
            <a:r>
              <a:rPr lang="pt-BR" sz="1000" dirty="0"/>
              <a:t> inclui metástase </a:t>
            </a:r>
            <a:r>
              <a:rPr lang="pt-BR" sz="1000" dirty="0" err="1"/>
              <a:t>coroidal</a:t>
            </a:r>
            <a:r>
              <a:rPr lang="pt-BR" sz="1000" dirty="0"/>
              <a:t>, melanoma ou </a:t>
            </a:r>
            <a:r>
              <a:rPr lang="pt-BR" sz="1000" dirty="0" err="1"/>
              <a:t>nevus</a:t>
            </a:r>
            <a:r>
              <a:rPr lang="pt-BR" sz="1000" dirty="0"/>
              <a:t> </a:t>
            </a:r>
            <a:r>
              <a:rPr lang="pt-BR" sz="1000" dirty="0" err="1"/>
              <a:t>amelanóticos</a:t>
            </a:r>
            <a:r>
              <a:rPr lang="pt-BR" sz="1000" dirty="0"/>
              <a:t> de coroide, </a:t>
            </a:r>
            <a:r>
              <a:rPr lang="pt-BR" sz="1000" dirty="0" err="1"/>
              <a:t>hemagioma</a:t>
            </a:r>
            <a:r>
              <a:rPr lang="pt-BR" sz="1000" dirty="0"/>
              <a:t>, granuloma </a:t>
            </a:r>
            <a:r>
              <a:rPr lang="pt-BR" sz="1000" dirty="0" err="1"/>
              <a:t>coroidal</a:t>
            </a:r>
            <a:r>
              <a:rPr lang="pt-BR" sz="1000" dirty="0"/>
              <a:t> por tuberculose ou sarcoidose e principalmente osteoma de coroide, que normalmente apresenta-se como uma lesão única, próxima a região </a:t>
            </a:r>
            <a:r>
              <a:rPr lang="pt-BR" sz="1000" dirty="0" err="1"/>
              <a:t>peripapilar</a:t>
            </a:r>
            <a:r>
              <a:rPr lang="pt-BR" sz="1000" dirty="0"/>
              <a:t> e que à ultrassonografia apresenta descrição similar a calcificação </a:t>
            </a:r>
            <a:r>
              <a:rPr lang="pt-BR" sz="1000" dirty="0" err="1"/>
              <a:t>esclerocoroidal</a:t>
            </a:r>
            <a:r>
              <a:rPr lang="pt-BR" sz="1000" dirty="0"/>
              <a:t>. Histórico de </a:t>
            </a:r>
            <a:r>
              <a:rPr lang="pt-BR" sz="1000" dirty="0" err="1"/>
              <a:t>condrocalcinose</a:t>
            </a:r>
            <a:r>
              <a:rPr lang="pt-BR" sz="1000" dirty="0"/>
              <a:t> e ausência de outros sinais, sintomas ou exames laboratoriais descartam outras patologias.</a:t>
            </a:r>
            <a:endParaRPr lang="pt-BR" sz="1000"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pt-BR" sz="1000" dirty="0"/>
              <a:t>Calcificação </a:t>
            </a:r>
            <a:r>
              <a:rPr lang="pt-BR" sz="1000" dirty="0" err="1"/>
              <a:t>esclerocoroidal</a:t>
            </a:r>
            <a:r>
              <a:rPr lang="pt-BR" sz="1000" dirty="0"/>
              <a:t> raramente está associada a membrana </a:t>
            </a:r>
            <a:r>
              <a:rPr lang="pt-BR" sz="1000" dirty="0" err="1"/>
              <a:t>neovascular</a:t>
            </a:r>
            <a:r>
              <a:rPr lang="pt-BR" sz="1000" dirty="0"/>
              <a:t> ou descolamento seroso de retina e estes pacientes devem ser acompanhados regularmente pelo oftalmologista.</a:t>
            </a:r>
            <a:endParaRPr lang="pt-BR" sz="1000" dirty="0">
              <a:ea typeface="Calibri"/>
              <a:cs typeface="Calibri"/>
            </a:endParaRPr>
          </a:p>
          <a:p>
            <a:pPr marL="0" indent="0" algn="just">
              <a:buNone/>
            </a:pPr>
            <a:endParaRPr lang="pt-BR" sz="1200">
              <a:ea typeface="Calibri"/>
              <a:cs typeface="Calibri"/>
            </a:endParaRPr>
          </a:p>
          <a:p>
            <a:pPr marL="0" indent="0" algn="just">
              <a:buNone/>
            </a:pPr>
            <a:endParaRPr lang="pt-BR" sz="1200">
              <a:ea typeface="Calibri"/>
              <a:cs typeface="Calibri"/>
            </a:endParaRPr>
          </a:p>
          <a:p>
            <a:pPr marL="0" indent="0" algn="just">
              <a:buNone/>
            </a:pPr>
            <a:endParaRPr lang="pt-BR" sz="1200">
              <a:ea typeface="Calibri"/>
              <a:cs typeface="Calibri"/>
            </a:endParaRPr>
          </a:p>
          <a:p>
            <a:pPr marL="0" indent="0" algn="just">
              <a:buNone/>
            </a:pPr>
            <a:endParaRPr lang="pt-BR" sz="1200">
              <a:ea typeface="Calibri"/>
              <a:cs typeface="Calibri"/>
            </a:endParaRPr>
          </a:p>
          <a:p>
            <a:pPr marL="0" indent="0" algn="just">
              <a:buNone/>
            </a:pPr>
            <a:endParaRPr lang="pt-BR" sz="1200">
              <a:ea typeface="Calibri"/>
              <a:cs typeface="Calibri"/>
            </a:endParaRPr>
          </a:p>
          <a:p>
            <a:pPr marL="0" indent="0" algn="just">
              <a:buNone/>
            </a:pPr>
            <a:endParaRPr lang="pt-BR" sz="1200" b="1">
              <a:ea typeface="Calibri"/>
              <a:cs typeface="Calibri"/>
            </a:endParaRPr>
          </a:p>
          <a:p>
            <a:pPr marL="0" indent="0" algn="just">
              <a:buNone/>
            </a:pPr>
            <a:endParaRPr lang="pt-BR" sz="1000" dirty="0">
              <a:latin typeface="Arial"/>
              <a:ea typeface="Calibri"/>
              <a:cs typeface="Times New Roman"/>
            </a:endParaRPr>
          </a:p>
          <a:p>
            <a:pPr algn="just"/>
            <a:endParaRPr lang="pt-BR" sz="1400">
              <a:latin typeface="Times New Roman"/>
              <a:ea typeface="Calibri"/>
              <a:cs typeface="Times New Roman"/>
            </a:endParaRPr>
          </a:p>
          <a:p>
            <a:pPr marL="228600" indent="-228600" algn="just">
              <a:buAutoNum type="arabicPeriod"/>
            </a:pPr>
            <a:endParaRPr lang="pt-BR" sz="1200">
              <a:latin typeface="Calibri"/>
              <a:ea typeface="Calibri"/>
              <a:cs typeface="Calibri"/>
            </a:endParaRPr>
          </a:p>
        </p:txBody>
      </p:sp>
      <p:pic>
        <p:nvPicPr>
          <p:cNvPr id="35" name="Imagem 34" descr="Tela de computador com fundo azul&#10;&#10;Descrição gerada automaticamente com confiança média">
            <a:extLst>
              <a:ext uri="{FF2B5EF4-FFF2-40B4-BE49-F238E27FC236}">
                <a16:creationId xmlns:a16="http://schemas.microsoft.com/office/drawing/2014/main" id="{9742C1BF-E53A-5452-DE8E-231AC5711C1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97" r="10073" b="14534"/>
          <a:stretch/>
        </p:blipFill>
        <p:spPr>
          <a:xfrm>
            <a:off x="-5281008" y="862588"/>
            <a:ext cx="2404652" cy="1481458"/>
          </a:xfrm>
          <a:prstGeom prst="rect">
            <a:avLst/>
          </a:prstGeom>
        </p:spPr>
      </p:pic>
      <p:pic>
        <p:nvPicPr>
          <p:cNvPr id="37" name="Imagem 36" descr="Interface gráfica do usuário&#10;&#10;Descrição gerada automaticamente">
            <a:extLst>
              <a:ext uri="{FF2B5EF4-FFF2-40B4-BE49-F238E27FC236}">
                <a16:creationId xmlns:a16="http://schemas.microsoft.com/office/drawing/2014/main" id="{21158033-011B-12F7-BA5D-ABE9687B0E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634" y="4439179"/>
            <a:ext cx="2176301" cy="173245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3AB3DE4-94C0-8F86-67A7-1491CF335FE9}"/>
              </a:ext>
            </a:extLst>
          </p:cNvPr>
          <p:cNvSpPr txBox="1"/>
          <p:nvPr/>
        </p:nvSpPr>
        <p:spPr>
          <a:xfrm>
            <a:off x="2414006" y="7894974"/>
            <a:ext cx="2760008" cy="12557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pt-BR" sz="600" b="1" dirty="0">
                <a:ea typeface="Calibri"/>
                <a:cs typeface="Calibri"/>
              </a:rPr>
              <a:t>Referências:</a:t>
            </a:r>
            <a:endParaRPr lang="en-US" sz="600">
              <a:ea typeface="Calibri"/>
              <a:cs typeface="Calibri"/>
            </a:endParaRPr>
          </a:p>
          <a:p>
            <a:pPr algn="just">
              <a:spcBef>
                <a:spcPct val="20000"/>
              </a:spcBef>
            </a:pPr>
            <a:r>
              <a:rPr lang="pt-BR" sz="600" err="1">
                <a:latin typeface="Arial"/>
                <a:cs typeface="Arial"/>
              </a:rPr>
              <a:t>Sclerochoroidal</a:t>
            </a:r>
            <a:r>
              <a:rPr lang="pt-BR" sz="600" dirty="0">
                <a:latin typeface="Arial"/>
                <a:cs typeface="Arial"/>
              </a:rPr>
              <a:t> </a:t>
            </a:r>
            <a:r>
              <a:rPr lang="pt-BR" sz="600" err="1">
                <a:latin typeface="Arial"/>
                <a:cs typeface="Arial"/>
              </a:rPr>
              <a:t>Calcification</a:t>
            </a:r>
            <a:r>
              <a:rPr lang="pt-BR" sz="600" dirty="0">
                <a:latin typeface="Arial"/>
                <a:cs typeface="Arial"/>
              </a:rPr>
              <a:t> - </a:t>
            </a:r>
            <a:r>
              <a:rPr lang="pt-BR" sz="600" err="1">
                <a:latin typeface="Arial"/>
                <a:cs typeface="Arial"/>
              </a:rPr>
              <a:t>EyeWiki</a:t>
            </a:r>
            <a:r>
              <a:rPr lang="pt-BR" sz="600" dirty="0">
                <a:latin typeface="Arial"/>
                <a:cs typeface="Arial"/>
              </a:rPr>
              <a:t>. Aao.org. Disponível em: &lt;https://eyewiki.aao.org/</a:t>
            </a:r>
            <a:r>
              <a:rPr lang="pt-BR" sz="600" err="1">
                <a:latin typeface="Arial"/>
                <a:cs typeface="Arial"/>
              </a:rPr>
              <a:t>Sclerochoroidal_Calcification</a:t>
            </a:r>
            <a:r>
              <a:rPr lang="pt-BR" sz="600" dirty="0">
                <a:latin typeface="Arial"/>
                <a:cs typeface="Arial"/>
              </a:rPr>
              <a:t>&gt;. Acesso em: 31 jan. 2024.</a:t>
            </a:r>
          </a:p>
          <a:p>
            <a:pPr algn="just">
              <a:spcBef>
                <a:spcPct val="20000"/>
              </a:spcBef>
            </a:pPr>
            <a:endParaRPr lang="pt-BR" sz="600" dirty="0">
              <a:latin typeface="Arial"/>
              <a:cs typeface="Arial"/>
            </a:endParaRPr>
          </a:p>
          <a:p>
            <a:pPr algn="just">
              <a:spcBef>
                <a:spcPct val="20000"/>
              </a:spcBef>
            </a:pPr>
            <a:r>
              <a:rPr lang="pt-BR" sz="600" dirty="0">
                <a:latin typeface="Arial"/>
                <a:cs typeface="Arial"/>
              </a:rPr>
              <a:t>SANTIAGO, </a:t>
            </a:r>
            <a:r>
              <a:rPr lang="pt-BR" sz="600" err="1">
                <a:latin typeface="Arial"/>
                <a:cs typeface="Arial"/>
              </a:rPr>
              <a:t>Mittermayer</a:t>
            </a:r>
            <a:r>
              <a:rPr lang="pt-BR" sz="600" dirty="0">
                <a:latin typeface="Arial"/>
                <a:cs typeface="Arial"/>
              </a:rPr>
              <a:t> Barreto; GALRÃO, Liliana; LIMA, Isabella; </a:t>
            </a:r>
            <a:r>
              <a:rPr lang="pt-BR" sz="600" i="1" dirty="0">
                <a:latin typeface="Arial"/>
                <a:cs typeface="Arial"/>
              </a:rPr>
              <a:t>et al</a:t>
            </a:r>
            <a:r>
              <a:rPr lang="pt-BR" sz="600" dirty="0">
                <a:latin typeface="Arial"/>
                <a:cs typeface="Arial"/>
              </a:rPr>
              <a:t>. </a:t>
            </a:r>
            <a:r>
              <a:rPr lang="pt-BR" sz="600" err="1">
                <a:latin typeface="Arial"/>
                <a:cs typeface="Arial"/>
              </a:rPr>
              <a:t>Condrocalcinose</a:t>
            </a:r>
            <a:r>
              <a:rPr lang="pt-BR" sz="600" dirty="0">
                <a:latin typeface="Arial"/>
                <a:cs typeface="Arial"/>
              </a:rPr>
              <a:t> articular familiar. Revista Brasileira de Reumatologia, v. 44, p. 305–307, 2004. Disponível em: &lt;https://www.scielo.br/j/</a:t>
            </a:r>
            <a:r>
              <a:rPr lang="pt-BR" sz="600" err="1">
                <a:latin typeface="Arial"/>
                <a:cs typeface="Arial"/>
              </a:rPr>
              <a:t>rbr</a:t>
            </a:r>
            <a:r>
              <a:rPr lang="pt-BR" sz="600" dirty="0">
                <a:latin typeface="Arial"/>
                <a:cs typeface="Arial"/>
              </a:rPr>
              <a:t>/a/zJ3QV3W3c8XZfkv8jZf3Dzv/#:~:text=Condrocalcinose%20%C3%A9%20uma%20situa%C3%A7%C3%A3o%20cl%C3%ADnica,grandes%20articula%C3%A7%C3%B5es%2C%20principalmente%20de%20joelhos&gt;. Acesso em: 31 jan. 2024.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Apresentação na tela (16:9)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revision>172</cp:revision>
  <dcterms:created xsi:type="dcterms:W3CDTF">2024-01-09T13:58:08Z</dcterms:created>
  <dcterms:modified xsi:type="dcterms:W3CDTF">2024-02-01T00:24:26Z</dcterms:modified>
</cp:coreProperties>
</file>