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43500" cy="91440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07"/>
  </p:normalViewPr>
  <p:slideViewPr>
    <p:cSldViewPr>
      <p:cViewPr>
        <p:scale>
          <a:sx n="100" d="100"/>
          <a:sy n="100" d="100"/>
        </p:scale>
        <p:origin x="1560" y="24"/>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85763" y="2840568"/>
            <a:ext cx="4371975" cy="1960033"/>
          </a:xfrm>
        </p:spPr>
        <p:txBody>
          <a:bodyPr/>
          <a:lstStyle/>
          <a:p>
            <a:r>
              <a:rPr lang="pt-BR"/>
              <a:t>Clique para editar o título mestre</a:t>
            </a:r>
          </a:p>
        </p:txBody>
      </p:sp>
      <p:sp>
        <p:nvSpPr>
          <p:cNvPr id="3" name="Subtítulo 2"/>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711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0560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366185"/>
            <a:ext cx="1157288" cy="7802033"/>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7175" y="366185"/>
            <a:ext cx="3386138" cy="780203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38868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863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6301" y="5875867"/>
            <a:ext cx="4371975" cy="1816100"/>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393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7175"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14612"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31/01/2024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2127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612827"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2612827"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321BFB-67ED-4A23-9D37-EAD255324F57}" type="datetimeFigureOut">
              <a:rPr lang="pt-BR" smtClean="0"/>
              <a:t>31/01/2024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46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6321BFB-67ED-4A23-9D37-EAD255324F57}" type="datetimeFigureOut">
              <a:rPr lang="pt-BR" smtClean="0"/>
              <a:t>31/01/2024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6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321BFB-67ED-4A23-9D37-EAD255324F57}" type="datetimeFigureOut">
              <a:rPr lang="pt-BR" smtClean="0"/>
              <a:t>31/01/2024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8226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4067"/>
            <a:ext cx="1692176" cy="154940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2010966" y="364067"/>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57175" y="1913467"/>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31/01/2024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454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8162" y="6400800"/>
            <a:ext cx="3086100" cy="755651"/>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008162" y="7156451"/>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31/01/2024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5402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257175" y="2133601"/>
            <a:ext cx="4629150" cy="603461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257175" y="8475134"/>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3"/>
          </p:nvPr>
        </p:nvSpPr>
        <p:spPr>
          <a:xfrm>
            <a:off x="1757363" y="8475134"/>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86175" y="8475134"/>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C0C279-9013-4432-9609-5078629E0928}" type="slidenum">
              <a:rPr lang="pt-BR" smtClean="0"/>
              <a:t>‹nº›</a:t>
            </a:fld>
            <a:endParaRPr lang="pt-BR"/>
          </a:p>
        </p:txBody>
      </p:sp>
    </p:spTree>
    <p:extLst>
      <p:ext uri="{BB962C8B-B14F-4D97-AF65-F5344CB8AC3E}">
        <p14:creationId xmlns:p14="http://schemas.microsoft.com/office/powerpoint/2010/main" val="237198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DBA36AF8-1894-714D-AA7D-98A010FA418A}"/>
              </a:ext>
            </a:extLst>
          </p:cNvPr>
          <p:cNvPicPr>
            <a:picLocks noChangeAspect="1"/>
          </p:cNvPicPr>
          <p:nvPr/>
        </p:nvPicPr>
        <p:blipFill rotWithShape="1">
          <a:blip r:embed="rId2"/>
          <a:srcRect b="77479"/>
          <a:stretch/>
        </p:blipFill>
        <p:spPr>
          <a:xfrm>
            <a:off x="0" y="0"/>
            <a:ext cx="5143499" cy="659106"/>
          </a:xfrm>
          <a:prstGeom prst="rect">
            <a:avLst/>
          </a:prstGeom>
        </p:spPr>
      </p:pic>
      <p:sp>
        <p:nvSpPr>
          <p:cNvPr id="10" name="Retângulo 9"/>
          <p:cNvSpPr/>
          <p:nvPr/>
        </p:nvSpPr>
        <p:spPr>
          <a:xfrm>
            <a:off x="123479" y="659106"/>
            <a:ext cx="5020021" cy="646331"/>
          </a:xfrm>
          <a:prstGeom prst="rect">
            <a:avLst/>
          </a:prstGeom>
        </p:spPr>
        <p:txBody>
          <a:bodyPr wrap="square">
            <a:spAutoFit/>
          </a:bodyPr>
          <a:lstStyle/>
          <a:p>
            <a:pPr algn="ctr">
              <a:defRPr/>
            </a:pPr>
            <a:r>
              <a:rPr lang="pt-BR" b="1" dirty="0">
                <a:latin typeface="Arial" panose="020B0604020202020204" pitchFamily="34" charset="0"/>
                <a:ea typeface="Geneva" panose="020B0503030404040204" pitchFamily="124" charset="-128"/>
                <a:cs typeface="Arial" panose="020B0604020202020204" pitchFamily="34" charset="0"/>
              </a:rPr>
              <a:t>Adalimumabe em edema macular cistoide por uveíte intermediária: um relato de caso</a:t>
            </a:r>
            <a:endParaRPr lang="en-US" dirty="0">
              <a:latin typeface="Arial" panose="020B0604020202020204" pitchFamily="34" charset="0"/>
              <a:ea typeface="Geneva" panose="020B0503030404040204" pitchFamily="124" charset="-128"/>
              <a:cs typeface="Arial" panose="020B0604020202020204" pitchFamily="34" charset="0"/>
            </a:endParaRPr>
          </a:p>
        </p:txBody>
      </p:sp>
      <p:sp>
        <p:nvSpPr>
          <p:cNvPr id="11" name="Retângulo 10"/>
          <p:cNvSpPr/>
          <p:nvPr/>
        </p:nvSpPr>
        <p:spPr>
          <a:xfrm>
            <a:off x="159483" y="1182326"/>
            <a:ext cx="4860539" cy="584775"/>
          </a:xfrm>
          <a:prstGeom prst="rect">
            <a:avLst/>
          </a:prstGeom>
        </p:spPr>
        <p:txBody>
          <a:bodyPr wrap="square">
            <a:spAutoFit/>
          </a:bodyPr>
          <a:lstStyle/>
          <a:p>
            <a:pPr algn="ctr"/>
            <a:endParaRPr lang="pt-BR" altLang="pt-BR" sz="800" b="1" dirty="0">
              <a:latin typeface="Arial" panose="020B0604020202020204" pitchFamily="34" charset="0"/>
              <a:ea typeface="Geneva" pitchFamily="34" charset="0"/>
              <a:cs typeface="Arial" panose="020B0604020202020204" pitchFamily="34" charset="0"/>
            </a:endParaRPr>
          </a:p>
          <a:p>
            <a:pPr algn="ctr"/>
            <a:r>
              <a:rPr lang="pt-BR" altLang="pt-BR" sz="800" b="1" dirty="0">
                <a:latin typeface="Arial" panose="020B0604020202020204" pitchFamily="34" charset="0"/>
                <a:ea typeface="Geneva" pitchFamily="34" charset="0"/>
                <a:cs typeface="Arial" panose="020B0604020202020204" pitchFamily="34" charset="0"/>
              </a:rPr>
              <a:t>Ana Beatriz Silva Mafaldo¹, Luiza Fiuza Rodrigues da Fonseca¹ , Jaqueline Azevedo Leão</a:t>
            </a:r>
            <a:r>
              <a:rPr lang="pt-BR" sz="800" dirty="0">
                <a:solidFill>
                  <a:srgbClr val="595959"/>
                </a:solidFill>
                <a:latin typeface="Arial" panose="020B0604020202020204" pitchFamily="34" charset="0"/>
                <a:cs typeface="Arial" panose="020B0604020202020204" pitchFamily="34" charset="0"/>
              </a:rPr>
              <a:t>¹</a:t>
            </a:r>
            <a:r>
              <a:rPr lang="pt-BR" altLang="pt-BR" sz="800" b="1" dirty="0">
                <a:latin typeface="Arial" panose="020B0604020202020204" pitchFamily="34" charset="0"/>
                <a:ea typeface="Geneva" pitchFamily="34" charset="0"/>
                <a:cs typeface="Arial" panose="020B0604020202020204" pitchFamily="34" charset="0"/>
              </a:rPr>
              <a:t>, Gabrielle </a:t>
            </a:r>
            <a:r>
              <a:rPr lang="pt-BR" altLang="pt-BR" sz="800" b="1" dirty="0" err="1">
                <a:latin typeface="Arial" panose="020B0604020202020204" pitchFamily="34" charset="0"/>
                <a:ea typeface="Geneva" pitchFamily="34" charset="0"/>
                <a:cs typeface="Arial" panose="020B0604020202020204" pitchFamily="34" charset="0"/>
              </a:rPr>
              <a:t>Aredes</a:t>
            </a:r>
            <a:r>
              <a:rPr lang="pt-BR" altLang="pt-BR" sz="800" b="1" dirty="0">
                <a:latin typeface="Arial" panose="020B0604020202020204" pitchFamily="34" charset="0"/>
                <a:ea typeface="Geneva" pitchFamily="34" charset="0"/>
                <a:cs typeface="Arial" panose="020B0604020202020204" pitchFamily="34" charset="0"/>
              </a:rPr>
              <a:t> Leal¹, Juliana </a:t>
            </a:r>
            <a:r>
              <a:rPr lang="pt-BR" altLang="pt-BR" sz="800" b="1" dirty="0" err="1">
                <a:latin typeface="Arial" panose="020B0604020202020204" pitchFamily="34" charset="0"/>
                <a:ea typeface="Geneva" pitchFamily="34" charset="0"/>
                <a:cs typeface="Arial" panose="020B0604020202020204" pitchFamily="34" charset="0"/>
              </a:rPr>
              <a:t>Yumi</a:t>
            </a:r>
            <a:r>
              <a:rPr lang="pt-BR" altLang="pt-BR" sz="800" b="1" dirty="0">
                <a:latin typeface="Arial" panose="020B0604020202020204" pitchFamily="34" charset="0"/>
                <a:ea typeface="Geneva" pitchFamily="34" charset="0"/>
                <a:cs typeface="Arial" panose="020B0604020202020204" pitchFamily="34" charset="0"/>
              </a:rPr>
              <a:t> Kinjo¹,  Vagner </a:t>
            </a:r>
            <a:r>
              <a:rPr lang="pt-BR" altLang="pt-BR" sz="800" b="1" dirty="0" err="1">
                <a:latin typeface="Arial" panose="020B0604020202020204" pitchFamily="34" charset="0"/>
                <a:ea typeface="Geneva" pitchFamily="34" charset="0"/>
                <a:cs typeface="Arial" panose="020B0604020202020204" pitchFamily="34" charset="0"/>
              </a:rPr>
              <a:t>Loduca</a:t>
            </a:r>
            <a:r>
              <a:rPr lang="pt-BR" altLang="pt-BR" sz="800" b="1" dirty="0">
                <a:latin typeface="Arial" panose="020B0604020202020204" pitchFamily="34" charset="0"/>
                <a:ea typeface="Geneva" pitchFamily="34" charset="0"/>
                <a:cs typeface="Arial" panose="020B0604020202020204" pitchFamily="34" charset="0"/>
              </a:rPr>
              <a:t> Lima</a:t>
            </a:r>
            <a:r>
              <a:rPr lang="pt-BR" sz="800" dirty="0">
                <a:solidFill>
                  <a:srgbClr val="595959"/>
                </a:solidFill>
                <a:latin typeface="Arial" panose="020B0604020202020204" pitchFamily="34" charset="0"/>
                <a:cs typeface="Arial" panose="020B0604020202020204" pitchFamily="34" charset="0"/>
              </a:rPr>
              <a:t>¹</a:t>
            </a:r>
            <a:endParaRPr lang="pt-BR" altLang="pt-BR" sz="800" b="1" dirty="0">
              <a:latin typeface="Arial" panose="020B0604020202020204" pitchFamily="34" charset="0"/>
              <a:ea typeface="Geneva" pitchFamily="34" charset="0"/>
              <a:cs typeface="Arial" panose="020B0604020202020204" pitchFamily="34" charset="0"/>
            </a:endParaRPr>
          </a:p>
          <a:p>
            <a:pPr algn="ctr"/>
            <a:r>
              <a:rPr lang="pt-BR" sz="800" dirty="0">
                <a:latin typeface="Arial" panose="020B0604020202020204" pitchFamily="34" charset="0"/>
                <a:cs typeface="Arial" panose="020B0604020202020204" pitchFamily="34" charset="0"/>
              </a:rPr>
              <a:t>1. Faculdade de Medicina do ABC; </a:t>
            </a:r>
            <a:endParaRPr lang="pt-BR" altLang="pt-BR" sz="1600" b="1" dirty="0">
              <a:latin typeface="Arial" panose="020B0604020202020204" pitchFamily="34" charset="0"/>
              <a:ea typeface="Geneva" pitchFamily="34" charset="0"/>
              <a:cs typeface="Arial" panose="020B0604020202020204" pitchFamily="34" charset="0"/>
            </a:endParaRPr>
          </a:p>
        </p:txBody>
      </p:sp>
      <p:sp>
        <p:nvSpPr>
          <p:cNvPr id="12" name="Retângulo 11"/>
          <p:cNvSpPr/>
          <p:nvPr/>
        </p:nvSpPr>
        <p:spPr>
          <a:xfrm>
            <a:off x="0" y="9090248"/>
            <a:ext cx="5143500" cy="53752"/>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a16="http://schemas.microsoft.com/office/drawing/2014/main" id="{F55D534C-22EE-CA88-E918-74F09A567EF9}"/>
              </a:ext>
            </a:extLst>
          </p:cNvPr>
          <p:cNvSpPr/>
          <p:nvPr/>
        </p:nvSpPr>
        <p:spPr>
          <a:xfrm>
            <a:off x="81679" y="2049563"/>
            <a:ext cx="2385655" cy="1730350"/>
          </a:xfrm>
          <a:prstGeom prst="rect">
            <a:avLst/>
          </a:prstGeom>
          <a:no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13" name="RELATO DE CASO">
            <a:extLst>
              <a:ext uri="{FF2B5EF4-FFF2-40B4-BE49-F238E27FC236}">
                <a16:creationId xmlns:a16="http://schemas.microsoft.com/office/drawing/2014/main" id="{90363A48-FE65-8BFB-E7BE-8AEE1AFE4CE1}"/>
              </a:ext>
            </a:extLst>
          </p:cNvPr>
          <p:cNvSpPr txBox="1"/>
          <p:nvPr/>
        </p:nvSpPr>
        <p:spPr>
          <a:xfrm>
            <a:off x="81680" y="1883711"/>
            <a:ext cx="2395252" cy="162917"/>
          </a:xfrm>
          <a:prstGeom prst="rect">
            <a:avLst/>
          </a:prstGeom>
          <a:solidFill>
            <a:srgbClr val="243A76"/>
          </a:solid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pPr algn="ctr"/>
            <a:r>
              <a:rPr lang="pt-BR" sz="1200" dirty="0">
                <a:solidFill>
                  <a:schemeClr val="bg1"/>
                </a:solidFill>
                <a:latin typeface="Arial" panose="020B0604020202020204" pitchFamily="34" charset="0"/>
                <a:cs typeface="Arial" panose="020B0604020202020204" pitchFamily="34" charset="0"/>
              </a:rPr>
              <a:t>INTRODUÇÃO</a:t>
            </a:r>
            <a:endParaRPr sz="1200" dirty="0">
              <a:solidFill>
                <a:schemeClr val="bg1"/>
              </a:solidFill>
              <a:latin typeface="Arial" panose="020B0604020202020204" pitchFamily="34" charset="0"/>
              <a:cs typeface="Arial" panose="020B0604020202020204" pitchFamily="34" charset="0"/>
            </a:endParaRPr>
          </a:p>
        </p:txBody>
      </p:sp>
      <p:sp>
        <p:nvSpPr>
          <p:cNvPr id="14" name="RELATO DE CASO">
            <a:extLst>
              <a:ext uri="{FF2B5EF4-FFF2-40B4-BE49-F238E27FC236}">
                <a16:creationId xmlns:a16="http://schemas.microsoft.com/office/drawing/2014/main" id="{FDB64B6D-2FB7-F28A-4482-AB45B764D85F}"/>
              </a:ext>
            </a:extLst>
          </p:cNvPr>
          <p:cNvSpPr txBox="1"/>
          <p:nvPr/>
        </p:nvSpPr>
        <p:spPr>
          <a:xfrm>
            <a:off x="82725" y="3779913"/>
            <a:ext cx="2392695" cy="162917"/>
          </a:xfrm>
          <a:prstGeom prst="rect">
            <a:avLst/>
          </a:prstGeom>
          <a:solidFill>
            <a:srgbClr val="243A76"/>
          </a:solid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pPr algn="ctr"/>
            <a:r>
              <a:rPr sz="1200" dirty="0">
                <a:solidFill>
                  <a:schemeClr val="bg1"/>
                </a:solidFill>
                <a:latin typeface="Arial" panose="020B0604020202020204" pitchFamily="34" charset="0"/>
                <a:cs typeface="Arial" panose="020B0604020202020204" pitchFamily="34" charset="0"/>
              </a:rPr>
              <a:t>RELATO DE CASO</a:t>
            </a:r>
          </a:p>
        </p:txBody>
      </p:sp>
      <p:sp>
        <p:nvSpPr>
          <p:cNvPr id="15" name="Retângulo 14">
            <a:extLst>
              <a:ext uri="{FF2B5EF4-FFF2-40B4-BE49-F238E27FC236}">
                <a16:creationId xmlns:a16="http://schemas.microsoft.com/office/drawing/2014/main" id="{FAD2434B-CACA-2C62-4B93-94F1C6F7AA4C}"/>
              </a:ext>
            </a:extLst>
          </p:cNvPr>
          <p:cNvSpPr/>
          <p:nvPr/>
        </p:nvSpPr>
        <p:spPr>
          <a:xfrm>
            <a:off x="90891" y="3923870"/>
            <a:ext cx="2383194" cy="5147418"/>
          </a:xfrm>
          <a:prstGeom prst="rect">
            <a:avLst/>
          </a:prstGeom>
          <a:no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dirty="0">
                <a:solidFill>
                  <a:schemeClr val="tx1">
                    <a:lumMod val="50000"/>
                    <a:lumOff val="50000"/>
                  </a:schemeClr>
                </a:solidFill>
              </a:rPr>
              <a:t> </a:t>
            </a:r>
          </a:p>
        </p:txBody>
      </p:sp>
      <p:sp>
        <p:nvSpPr>
          <p:cNvPr id="16" name="RELATO DE CASO">
            <a:extLst>
              <a:ext uri="{FF2B5EF4-FFF2-40B4-BE49-F238E27FC236}">
                <a16:creationId xmlns:a16="http://schemas.microsoft.com/office/drawing/2014/main" id="{121ED77A-77D6-5ECE-588F-78C727CE948F}"/>
              </a:ext>
            </a:extLst>
          </p:cNvPr>
          <p:cNvSpPr txBox="1"/>
          <p:nvPr/>
        </p:nvSpPr>
        <p:spPr>
          <a:xfrm>
            <a:off x="2559950" y="2359547"/>
            <a:ext cx="2376000" cy="162915"/>
          </a:xfrm>
          <a:prstGeom prst="rect">
            <a:avLst/>
          </a:prstGeom>
          <a:solidFill>
            <a:srgbClr val="243A76"/>
          </a:solid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pPr algn="ctr"/>
            <a:r>
              <a:rPr lang="pt-BR" sz="1200" dirty="0">
                <a:solidFill>
                  <a:schemeClr val="bg1"/>
                </a:solidFill>
                <a:latin typeface="Arial" panose="020B0604020202020204" pitchFamily="34" charset="0"/>
                <a:cs typeface="Arial" panose="020B0604020202020204" pitchFamily="34" charset="0"/>
              </a:rPr>
              <a:t>FIGURAS </a:t>
            </a:r>
            <a:endParaRPr sz="1200" dirty="0">
              <a:solidFill>
                <a:schemeClr val="bg1"/>
              </a:solidFill>
              <a:latin typeface="Arial" panose="020B0604020202020204" pitchFamily="34" charset="0"/>
              <a:cs typeface="Arial" panose="020B0604020202020204" pitchFamily="34" charset="0"/>
            </a:endParaRPr>
          </a:p>
        </p:txBody>
      </p:sp>
      <p:sp>
        <p:nvSpPr>
          <p:cNvPr id="17" name="Retângulo 16">
            <a:extLst>
              <a:ext uri="{FF2B5EF4-FFF2-40B4-BE49-F238E27FC236}">
                <a16:creationId xmlns:a16="http://schemas.microsoft.com/office/drawing/2014/main" id="{A1A5831B-44FD-D090-D837-477E27356381}"/>
              </a:ext>
            </a:extLst>
          </p:cNvPr>
          <p:cNvSpPr/>
          <p:nvPr/>
        </p:nvSpPr>
        <p:spPr>
          <a:xfrm>
            <a:off x="2564008" y="2514156"/>
            <a:ext cx="2367957" cy="1928082"/>
          </a:xfrm>
          <a:prstGeom prst="rect">
            <a:avLst/>
          </a:prstGeom>
          <a:no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18" name="RELATO DE CASO">
            <a:extLst>
              <a:ext uri="{FF2B5EF4-FFF2-40B4-BE49-F238E27FC236}">
                <a16:creationId xmlns:a16="http://schemas.microsoft.com/office/drawing/2014/main" id="{E8D6D280-3AED-3740-604C-1FD1BF7D7820}"/>
              </a:ext>
            </a:extLst>
          </p:cNvPr>
          <p:cNvSpPr txBox="1"/>
          <p:nvPr/>
        </p:nvSpPr>
        <p:spPr>
          <a:xfrm>
            <a:off x="2564007" y="4427405"/>
            <a:ext cx="2389855" cy="213139"/>
          </a:xfrm>
          <a:prstGeom prst="rect">
            <a:avLst/>
          </a:prstGeom>
          <a:solidFill>
            <a:srgbClr val="243A76"/>
          </a:solid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pPr algn="ctr"/>
            <a:r>
              <a:rPr lang="pt-BR" sz="1200" dirty="0">
                <a:solidFill>
                  <a:schemeClr val="bg1"/>
                </a:solidFill>
                <a:latin typeface="Arial" panose="020B0604020202020204" pitchFamily="34" charset="0"/>
                <a:cs typeface="Arial" panose="020B0604020202020204" pitchFamily="34" charset="0"/>
              </a:rPr>
              <a:t>DISCUSSÃO</a:t>
            </a:r>
            <a:r>
              <a:rPr lang="pt-BR" dirty="0">
                <a:solidFill>
                  <a:schemeClr val="bg1"/>
                </a:solidFill>
                <a:latin typeface="Arial" panose="020B0604020202020204" pitchFamily="34" charset="0"/>
                <a:cs typeface="Arial" panose="020B0604020202020204" pitchFamily="34" charset="0"/>
              </a:rPr>
              <a:t> </a:t>
            </a:r>
            <a:endParaRPr dirty="0">
              <a:solidFill>
                <a:schemeClr val="bg1"/>
              </a:solidFill>
              <a:latin typeface="Arial" panose="020B0604020202020204" pitchFamily="34" charset="0"/>
              <a:cs typeface="Arial" panose="020B0604020202020204" pitchFamily="34" charset="0"/>
            </a:endParaRPr>
          </a:p>
        </p:txBody>
      </p:sp>
      <p:sp>
        <p:nvSpPr>
          <p:cNvPr id="19" name="Retângulo 18">
            <a:extLst>
              <a:ext uri="{FF2B5EF4-FFF2-40B4-BE49-F238E27FC236}">
                <a16:creationId xmlns:a16="http://schemas.microsoft.com/office/drawing/2014/main" id="{7038F9C8-C241-00CB-8A9C-16B7810DF348}"/>
              </a:ext>
            </a:extLst>
          </p:cNvPr>
          <p:cNvSpPr/>
          <p:nvPr/>
        </p:nvSpPr>
        <p:spPr>
          <a:xfrm>
            <a:off x="2582375" y="4600918"/>
            <a:ext cx="2360401" cy="2853090"/>
          </a:xfrm>
          <a:prstGeom prst="rect">
            <a:avLst/>
          </a:prstGeom>
          <a:no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20" name="RELATO DE CASO">
            <a:extLst>
              <a:ext uri="{FF2B5EF4-FFF2-40B4-BE49-F238E27FC236}">
                <a16:creationId xmlns:a16="http://schemas.microsoft.com/office/drawing/2014/main" id="{A9DCEBE8-E175-7392-67C7-D6521BFC9F37}"/>
              </a:ext>
            </a:extLst>
          </p:cNvPr>
          <p:cNvSpPr txBox="1"/>
          <p:nvPr/>
        </p:nvSpPr>
        <p:spPr>
          <a:xfrm>
            <a:off x="2571289" y="7454008"/>
            <a:ext cx="2368730" cy="199830"/>
          </a:xfrm>
          <a:prstGeom prst="rect">
            <a:avLst/>
          </a:prstGeom>
          <a:solidFill>
            <a:srgbClr val="243A76"/>
          </a:solid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pPr algn="ctr"/>
            <a:r>
              <a:rPr lang="pt-BR" dirty="0">
                <a:solidFill>
                  <a:schemeClr val="bg1"/>
                </a:solidFill>
                <a:latin typeface="Arial" panose="020B0604020202020204" pitchFamily="34" charset="0"/>
                <a:cs typeface="Arial" panose="020B0604020202020204" pitchFamily="34" charset="0"/>
              </a:rPr>
              <a:t>REFERÊNCIAS BIBLIOGRÁFICAS</a:t>
            </a:r>
            <a:endParaRPr dirty="0">
              <a:solidFill>
                <a:schemeClr val="bg1"/>
              </a:solidFill>
              <a:latin typeface="Arial" panose="020B0604020202020204" pitchFamily="34" charset="0"/>
              <a:cs typeface="Arial" panose="020B0604020202020204" pitchFamily="34" charset="0"/>
            </a:endParaRPr>
          </a:p>
        </p:txBody>
      </p:sp>
      <p:sp>
        <p:nvSpPr>
          <p:cNvPr id="21" name="Retângulo 20">
            <a:extLst>
              <a:ext uri="{FF2B5EF4-FFF2-40B4-BE49-F238E27FC236}">
                <a16:creationId xmlns:a16="http://schemas.microsoft.com/office/drawing/2014/main" id="{5C47EA02-1C5F-4B6A-D66A-FF4C6CDFCE49}"/>
              </a:ext>
            </a:extLst>
          </p:cNvPr>
          <p:cNvSpPr/>
          <p:nvPr/>
        </p:nvSpPr>
        <p:spPr>
          <a:xfrm>
            <a:off x="2582375" y="7653838"/>
            <a:ext cx="2360401" cy="1403105"/>
          </a:xfrm>
          <a:prstGeom prst="rect">
            <a:avLst/>
          </a:prstGeom>
          <a:no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28" name="CaixaDeTexto 27">
            <a:extLst>
              <a:ext uri="{FF2B5EF4-FFF2-40B4-BE49-F238E27FC236}">
                <a16:creationId xmlns:a16="http://schemas.microsoft.com/office/drawing/2014/main" id="{ECB3617F-872E-BEF7-5A3D-771981216413}"/>
              </a:ext>
            </a:extLst>
          </p:cNvPr>
          <p:cNvSpPr txBox="1"/>
          <p:nvPr/>
        </p:nvSpPr>
        <p:spPr>
          <a:xfrm>
            <a:off x="90912" y="3917000"/>
            <a:ext cx="2406240" cy="5253746"/>
          </a:xfrm>
          <a:prstGeom prst="rect">
            <a:avLst/>
          </a:prstGeom>
          <a:noFill/>
        </p:spPr>
        <p:txBody>
          <a:bodyPr wrap="square" rtlCol="0">
            <a:spAutoFit/>
          </a:bodyPr>
          <a:lstStyle/>
          <a:p>
            <a:pPr algn="just"/>
            <a:r>
              <a:rPr lang="pt-BR" sz="780" dirty="0">
                <a:latin typeface="Arial" panose="020B0604020202020204" pitchFamily="34" charset="0"/>
                <a:cs typeface="Arial" panose="020B0604020202020204" pitchFamily="34" charset="0"/>
              </a:rPr>
              <a:t>Paciente masculino, 5 anos, admitido em ambulatório de oftalmologia com diagnóstico prévio de UI. Refere que há 09 meses iniciou quadro de cefaleia, dor ocular periorbitária e piora da acuidade visual bilateralmente. Consulta oftalmológica prévia diagnosticou quadro compatível com uveíte intermediária, tendo sido instituído tratamento com corticoide tópico e evolução com melhora progressiva da acuidade visual. Ao exame acuidade visual sem correção de 20/50 em olho direito e 20/30 em olho esquerdo, biomicroscopia de ambos os olhos sem alterações, fundoscopia revelando apenas redução do brilho macular bilateralmente. Solicitado acompanhamento conjunto com a reumatologia, após resultado de sorologias inocente. Paciente retorna ao ambulatório de oftalmologia com diagnóstico de artrite idiopática juvenil após investigação com autoanticorpos e provas inflamatórias positiva. Instituído uso de metotrexato e ácido fólico, sem novos episódios de recidiva do quadro oftalmológico. Em novo retorno, após um ano da última avaliação com a oftalmologia, refere quadro de piora da acuidade visual em olho esquerdo, apresentando agora acuidade visual sem correção de 20/50 bilateralmente, fundoscopia com presença de “</a:t>
            </a:r>
            <a:r>
              <a:rPr lang="pt-BR" sz="780" i="1" dirty="0" err="1">
                <a:latin typeface="Arial" panose="020B0604020202020204" pitchFamily="34" charset="0"/>
                <a:cs typeface="Arial" panose="020B0604020202020204" pitchFamily="34" charset="0"/>
              </a:rPr>
              <a:t>snow</a:t>
            </a:r>
            <a:r>
              <a:rPr lang="pt-BR" sz="780" i="1" dirty="0">
                <a:latin typeface="Arial" panose="020B0604020202020204" pitchFamily="34" charset="0"/>
                <a:cs typeface="Arial" panose="020B0604020202020204" pitchFamily="34" charset="0"/>
              </a:rPr>
              <a:t> </a:t>
            </a:r>
            <a:r>
              <a:rPr lang="pt-BR" sz="780" i="1" dirty="0" err="1">
                <a:latin typeface="Arial" panose="020B0604020202020204" pitchFamily="34" charset="0"/>
                <a:cs typeface="Arial" panose="020B0604020202020204" pitchFamily="34" charset="0"/>
              </a:rPr>
              <a:t>balls</a:t>
            </a:r>
            <a:r>
              <a:rPr lang="pt-BR" sz="780" i="1" dirty="0">
                <a:latin typeface="Arial" panose="020B0604020202020204" pitchFamily="34" charset="0"/>
                <a:cs typeface="Arial" panose="020B0604020202020204" pitchFamily="34" charset="0"/>
              </a:rPr>
              <a:t>” </a:t>
            </a:r>
            <a:r>
              <a:rPr lang="pt-BR" sz="780" dirty="0">
                <a:latin typeface="Arial" panose="020B0604020202020204" pitchFamily="34" charset="0"/>
                <a:cs typeface="Arial" panose="020B0604020202020204" pitchFamily="34" charset="0"/>
              </a:rPr>
              <a:t>em ambos os olhos e estudo complementar com tomografia de coerência óptica com evidência de edema macular cistoide (imagem 1) em olho esquerdo. Instituída corticoterapia via oral em desmame com regressão discreta do edema após um mês (imagem 2). Discutido caso em conjunto com setor da reumatologia para avaliar a possibilidade de instituir tratamento com imunobiológico (adalimumabe) para controle da doença, bem como auxílio na regressão do edema macular em olho esquerdo. Instituído adalimumabe 20 mg por dia a cada 15 dias e observada melhora significativa do edema (imagem 3) ,bem como melhora da acuidade visual, chegando a 20/30 bilateralmente.</a:t>
            </a:r>
          </a:p>
        </p:txBody>
      </p:sp>
      <p:sp>
        <p:nvSpPr>
          <p:cNvPr id="7" name="CaixaDeTexto 6">
            <a:extLst>
              <a:ext uri="{FF2B5EF4-FFF2-40B4-BE49-F238E27FC236}">
                <a16:creationId xmlns:a16="http://schemas.microsoft.com/office/drawing/2014/main" id="{148F58F8-7275-422A-22CC-14E34B285101}"/>
              </a:ext>
            </a:extLst>
          </p:cNvPr>
          <p:cNvSpPr txBox="1"/>
          <p:nvPr/>
        </p:nvSpPr>
        <p:spPr>
          <a:xfrm>
            <a:off x="2524997" y="7674464"/>
            <a:ext cx="2475155" cy="1400383"/>
          </a:xfrm>
          <a:prstGeom prst="rect">
            <a:avLst/>
          </a:prstGeom>
          <a:noFill/>
        </p:spPr>
        <p:txBody>
          <a:bodyPr wrap="square" rtlCol="0">
            <a:spAutoFit/>
          </a:bodyPr>
          <a:lstStyle/>
          <a:p>
            <a:pPr algn="just"/>
            <a:r>
              <a:rPr lang="pt-BR" sz="500" b="0" i="0" dirty="0">
                <a:solidFill>
                  <a:srgbClr val="222222"/>
                </a:solidFill>
                <a:effectLst/>
                <a:latin typeface="Arial" panose="020B0604020202020204" pitchFamily="34" charset="0"/>
              </a:rPr>
              <a:t>1. Pinar </a:t>
            </a:r>
            <a:r>
              <a:rPr lang="pt-BR" sz="500" b="0" i="0" dirty="0" err="1">
                <a:solidFill>
                  <a:srgbClr val="222222"/>
                </a:solidFill>
                <a:effectLst/>
                <a:latin typeface="Arial" panose="020B0604020202020204" pitchFamily="34" charset="0"/>
              </a:rPr>
              <a:t>Cakar</a:t>
            </a:r>
            <a:r>
              <a:rPr lang="pt-BR" sz="500" b="0" i="0" dirty="0">
                <a:solidFill>
                  <a:srgbClr val="222222"/>
                </a:solidFill>
                <a:effectLst/>
                <a:latin typeface="Arial" panose="020B0604020202020204" pitchFamily="34" charset="0"/>
              </a:rPr>
              <a:t> </a:t>
            </a:r>
            <a:r>
              <a:rPr lang="pt-BR" sz="500" b="0" i="0" dirty="0" err="1">
                <a:solidFill>
                  <a:srgbClr val="222222"/>
                </a:solidFill>
                <a:effectLst/>
                <a:latin typeface="Arial" panose="020B0604020202020204" pitchFamily="34" charset="0"/>
              </a:rPr>
              <a:t>Ozdal</a:t>
            </a:r>
            <a:r>
              <a:rPr lang="pt-BR" sz="500" b="0" i="0" dirty="0">
                <a:solidFill>
                  <a:srgbClr val="222222"/>
                </a:solidFill>
                <a:effectLst/>
                <a:latin typeface="Arial" panose="020B0604020202020204" pitchFamily="34" charset="0"/>
              </a:rPr>
              <a:t>, </a:t>
            </a:r>
            <a:r>
              <a:rPr lang="pt-BR" sz="500" b="0" i="0" dirty="0" err="1">
                <a:solidFill>
                  <a:srgbClr val="222222"/>
                </a:solidFill>
                <a:effectLst/>
                <a:latin typeface="Arial" panose="020B0604020202020204" pitchFamily="34" charset="0"/>
              </a:rPr>
              <a:t>Nilufer</a:t>
            </a:r>
            <a:r>
              <a:rPr lang="pt-BR" sz="500" b="0" i="0" dirty="0">
                <a:solidFill>
                  <a:srgbClr val="222222"/>
                </a:solidFill>
                <a:effectLst/>
                <a:latin typeface="Arial" panose="020B0604020202020204" pitchFamily="34" charset="0"/>
              </a:rPr>
              <a:t> </a:t>
            </a:r>
            <a:r>
              <a:rPr lang="pt-BR" sz="500" b="0" i="0" dirty="0" err="1">
                <a:solidFill>
                  <a:srgbClr val="222222"/>
                </a:solidFill>
                <a:effectLst/>
                <a:latin typeface="Arial" panose="020B0604020202020204" pitchFamily="34" charset="0"/>
              </a:rPr>
              <a:t>Berker</a:t>
            </a:r>
            <a:r>
              <a:rPr lang="pt-BR" sz="500" b="0" i="0" dirty="0">
                <a:solidFill>
                  <a:srgbClr val="222222"/>
                </a:solidFill>
                <a:effectLst/>
                <a:latin typeface="Arial" panose="020B0604020202020204" pitchFamily="34" charset="0"/>
              </a:rPr>
              <a:t>, </a:t>
            </a:r>
            <a:r>
              <a:rPr lang="pt-BR" sz="500" b="0" i="0" dirty="0" err="1">
                <a:solidFill>
                  <a:srgbClr val="222222"/>
                </a:solidFill>
                <a:effectLst/>
                <a:latin typeface="Arial" panose="020B0604020202020204" pitchFamily="34" charset="0"/>
              </a:rPr>
              <a:t>Ilknur</a:t>
            </a:r>
            <a:r>
              <a:rPr lang="pt-BR" sz="500" b="0" i="0" dirty="0">
                <a:solidFill>
                  <a:srgbClr val="222222"/>
                </a:solidFill>
                <a:effectLst/>
                <a:latin typeface="Arial" panose="020B0604020202020204" pitchFamily="34" charset="0"/>
              </a:rPr>
              <a:t> </a:t>
            </a:r>
            <a:r>
              <a:rPr lang="pt-BR" sz="500" b="0" i="0" dirty="0" err="1">
                <a:solidFill>
                  <a:srgbClr val="222222"/>
                </a:solidFill>
                <a:effectLst/>
                <a:latin typeface="Arial" panose="020B0604020202020204" pitchFamily="34" charset="0"/>
              </a:rPr>
              <a:t>Tugal-Tutkun</a:t>
            </a:r>
            <a:r>
              <a:rPr lang="pt-BR" sz="500" b="0" i="0" dirty="0">
                <a:solidFill>
                  <a:srgbClr val="222222"/>
                </a:solidFill>
                <a:effectLst/>
                <a:latin typeface="Arial" panose="020B0604020202020204" pitchFamily="34" charset="0"/>
              </a:rPr>
              <a:t>. Pars </a:t>
            </a:r>
            <a:r>
              <a:rPr lang="pt-BR" sz="500" b="0" i="0" dirty="0" err="1">
                <a:solidFill>
                  <a:srgbClr val="222222"/>
                </a:solidFill>
                <a:effectLst/>
                <a:latin typeface="Arial" panose="020B0604020202020204" pitchFamily="34" charset="0"/>
              </a:rPr>
              <a:t>Planitis</a:t>
            </a:r>
            <a:r>
              <a:rPr lang="pt-BR" sz="500" b="0" i="0" dirty="0">
                <a:solidFill>
                  <a:srgbClr val="222222"/>
                </a:solidFill>
                <a:effectLst/>
                <a:latin typeface="Arial" panose="020B0604020202020204" pitchFamily="34" charset="0"/>
              </a:rPr>
              <a:t>: Epidemiologia, Características Clínicas, Manejo e Prognóstico Visual. J Vis Res oftálmica. 2015 outubro-dezembro; 10(4): 469–480. </a:t>
            </a:r>
            <a:r>
              <a:rPr lang="pt-BR" sz="500" b="0" i="0" dirty="0" err="1">
                <a:solidFill>
                  <a:srgbClr val="222222"/>
                </a:solidFill>
                <a:effectLst/>
                <a:latin typeface="Arial" panose="020B0604020202020204" pitchFamily="34" charset="0"/>
              </a:rPr>
              <a:t>doi</a:t>
            </a:r>
            <a:r>
              <a:rPr lang="pt-BR" sz="500" b="0" i="0" dirty="0">
                <a:solidFill>
                  <a:srgbClr val="222222"/>
                </a:solidFill>
                <a:effectLst/>
                <a:latin typeface="Arial" panose="020B0604020202020204" pitchFamily="34" charset="0"/>
              </a:rPr>
              <a:t>: 10.4103/2008-322X.176897</a:t>
            </a:r>
            <a:endParaRPr lang="pt-BR" sz="500" dirty="0">
              <a:solidFill>
                <a:srgbClr val="222222"/>
              </a:solidFill>
              <a:latin typeface="Arial" panose="020B0604020202020204" pitchFamily="34" charset="0"/>
            </a:endParaRPr>
          </a:p>
          <a:p>
            <a:pPr algn="just"/>
            <a:r>
              <a:rPr lang="pt-BR" sz="500" b="0" i="0" dirty="0">
                <a:solidFill>
                  <a:srgbClr val="222222"/>
                </a:solidFill>
                <a:effectLst/>
                <a:latin typeface="Arial" panose="020B0604020202020204" pitchFamily="34" charset="0"/>
              </a:rPr>
              <a:t>2. </a:t>
            </a:r>
            <a:r>
              <a:rPr lang="pt-BR" sz="500" b="0" i="0" dirty="0" err="1">
                <a:solidFill>
                  <a:srgbClr val="222222"/>
                </a:solidFill>
                <a:effectLst/>
                <a:latin typeface="Arial" panose="020B0604020202020204" pitchFamily="34" charset="0"/>
              </a:rPr>
              <a:t>Zannin</a:t>
            </a:r>
            <a:r>
              <a:rPr lang="pt-BR" sz="500" b="0" i="0" dirty="0">
                <a:solidFill>
                  <a:srgbClr val="222222"/>
                </a:solidFill>
                <a:effectLst/>
                <a:latin typeface="Arial" panose="020B0604020202020204" pitchFamily="34" charset="0"/>
              </a:rPr>
              <a:t> ME, </a:t>
            </a:r>
            <a:r>
              <a:rPr lang="pt-BR" sz="500" b="0" i="0" dirty="0" err="1">
                <a:solidFill>
                  <a:srgbClr val="222222"/>
                </a:solidFill>
                <a:effectLst/>
                <a:latin typeface="Arial" panose="020B0604020202020204" pitchFamily="34" charset="0"/>
              </a:rPr>
              <a:t>Birolo</a:t>
            </a:r>
            <a:r>
              <a:rPr lang="pt-BR" sz="500" b="0" i="0" dirty="0">
                <a:solidFill>
                  <a:srgbClr val="222222"/>
                </a:solidFill>
                <a:effectLst/>
                <a:latin typeface="Arial" panose="020B0604020202020204" pitchFamily="34" charset="0"/>
              </a:rPr>
              <a:t> C, </a:t>
            </a:r>
            <a:r>
              <a:rPr lang="pt-BR" sz="500" b="0" i="0" dirty="0" err="1">
                <a:solidFill>
                  <a:srgbClr val="222222"/>
                </a:solidFill>
                <a:effectLst/>
                <a:latin typeface="Arial" panose="020B0604020202020204" pitchFamily="34" charset="0"/>
              </a:rPr>
              <a:t>Gerloni</a:t>
            </a:r>
            <a:r>
              <a:rPr lang="pt-BR" sz="500" b="0" i="0" dirty="0">
                <a:solidFill>
                  <a:srgbClr val="222222"/>
                </a:solidFill>
                <a:effectLst/>
                <a:latin typeface="Arial" panose="020B0604020202020204" pitchFamily="34" charset="0"/>
              </a:rPr>
              <a:t> VM, e outros. Segurança e eficácia do </a:t>
            </a:r>
            <a:r>
              <a:rPr lang="pt-BR" sz="500" b="0" i="0" dirty="0" err="1">
                <a:solidFill>
                  <a:srgbClr val="222222"/>
                </a:solidFill>
                <a:effectLst/>
                <a:latin typeface="Arial" panose="020B0604020202020204" pitchFamily="34" charset="0"/>
              </a:rPr>
              <a:t>infliximabe</a:t>
            </a:r>
            <a:r>
              <a:rPr lang="pt-BR" sz="500" b="0" i="0" dirty="0">
                <a:solidFill>
                  <a:srgbClr val="222222"/>
                </a:solidFill>
                <a:effectLst/>
                <a:latin typeface="Arial" panose="020B0604020202020204" pitchFamily="34" charset="0"/>
              </a:rPr>
              <a:t> e do adalimumabe para uveíte refratária na artrite idiopática juvenil: dados de acompanhamento de 1 ano do Registro Italiano. J </a:t>
            </a:r>
            <a:r>
              <a:rPr lang="pt-BR" sz="500" b="0" i="0" dirty="0" err="1">
                <a:solidFill>
                  <a:srgbClr val="222222"/>
                </a:solidFill>
                <a:effectLst/>
                <a:latin typeface="Arial" panose="020B0604020202020204" pitchFamily="34" charset="0"/>
              </a:rPr>
              <a:t>Reumatol</a:t>
            </a:r>
            <a:r>
              <a:rPr lang="pt-BR" sz="500" b="0" i="0" dirty="0">
                <a:solidFill>
                  <a:srgbClr val="222222"/>
                </a:solidFill>
                <a:effectLst/>
                <a:latin typeface="Arial" panose="020B0604020202020204" pitchFamily="34" charset="0"/>
              </a:rPr>
              <a:t>. 2013;40(74–-.</a:t>
            </a:r>
          </a:p>
          <a:p>
            <a:pPr algn="just"/>
            <a:r>
              <a:rPr lang="pt-BR" sz="500" b="0" i="0" dirty="0">
                <a:solidFill>
                  <a:srgbClr val="222222"/>
                </a:solidFill>
                <a:effectLst/>
                <a:latin typeface="Arial" panose="020B0604020202020204" pitchFamily="34" charset="0"/>
              </a:rPr>
              <a:t>3. Dick AD, Rosenbaum JT, Al-</a:t>
            </a:r>
            <a:r>
              <a:rPr lang="pt-BR" sz="500" b="0" i="0" dirty="0" err="1">
                <a:solidFill>
                  <a:srgbClr val="222222"/>
                </a:solidFill>
                <a:effectLst/>
                <a:latin typeface="Arial" panose="020B0604020202020204" pitchFamily="34" charset="0"/>
              </a:rPr>
              <a:t>Dhibi</a:t>
            </a:r>
            <a:r>
              <a:rPr lang="pt-BR" sz="500" b="0" i="0" dirty="0">
                <a:solidFill>
                  <a:srgbClr val="222222"/>
                </a:solidFill>
                <a:effectLst/>
                <a:latin typeface="Arial" panose="020B0604020202020204" pitchFamily="34" charset="0"/>
              </a:rPr>
              <a:t> HA, Belfort R Jr, </a:t>
            </a:r>
            <a:r>
              <a:rPr lang="pt-BR" sz="500" b="0" i="0" dirty="0" err="1">
                <a:solidFill>
                  <a:srgbClr val="222222"/>
                </a:solidFill>
                <a:effectLst/>
                <a:latin typeface="Arial" panose="020B0604020202020204" pitchFamily="34" charset="0"/>
              </a:rPr>
              <a:t>Brézin</a:t>
            </a:r>
            <a:r>
              <a:rPr lang="pt-BR" sz="500" b="0" i="0" dirty="0">
                <a:solidFill>
                  <a:srgbClr val="222222"/>
                </a:solidFill>
                <a:effectLst/>
                <a:latin typeface="Arial" panose="020B0604020202020204" pitchFamily="34" charset="0"/>
              </a:rPr>
              <a:t> AP, Chee SP, Davis JL, </a:t>
            </a:r>
            <a:r>
              <a:rPr lang="pt-BR" sz="500" b="0" i="0" dirty="0" err="1">
                <a:solidFill>
                  <a:srgbClr val="222222"/>
                </a:solidFill>
                <a:effectLst/>
                <a:latin typeface="Arial" panose="020B0604020202020204" pitchFamily="34" charset="0"/>
              </a:rPr>
              <a:t>Ramanan</a:t>
            </a:r>
            <a:r>
              <a:rPr lang="pt-BR" sz="500" b="0" i="0" dirty="0">
                <a:solidFill>
                  <a:srgbClr val="222222"/>
                </a:solidFill>
                <a:effectLst/>
                <a:latin typeface="Arial" panose="020B0604020202020204" pitchFamily="34" charset="0"/>
              </a:rPr>
              <a:t> AV, </a:t>
            </a:r>
            <a:r>
              <a:rPr lang="pt-BR" sz="500" b="0" i="0" dirty="0" err="1">
                <a:solidFill>
                  <a:srgbClr val="222222"/>
                </a:solidFill>
                <a:effectLst/>
                <a:latin typeface="Arial" panose="020B0604020202020204" pitchFamily="34" charset="0"/>
              </a:rPr>
              <a:t>Sonoda</a:t>
            </a:r>
            <a:r>
              <a:rPr lang="pt-BR" sz="500" b="0" i="0" dirty="0">
                <a:solidFill>
                  <a:srgbClr val="222222"/>
                </a:solidFill>
                <a:effectLst/>
                <a:latin typeface="Arial" panose="020B0604020202020204" pitchFamily="34" charset="0"/>
              </a:rPr>
              <a:t> KH, </a:t>
            </a:r>
            <a:r>
              <a:rPr lang="pt-BR" sz="500" b="0" i="0" dirty="0" err="1">
                <a:solidFill>
                  <a:srgbClr val="222222"/>
                </a:solidFill>
                <a:effectLst/>
                <a:latin typeface="Arial" panose="020B0604020202020204" pitchFamily="34" charset="0"/>
              </a:rPr>
              <a:t>Carreño</a:t>
            </a:r>
            <a:r>
              <a:rPr lang="pt-BR" sz="500" b="0" i="0" dirty="0">
                <a:solidFill>
                  <a:srgbClr val="222222"/>
                </a:solidFill>
                <a:effectLst/>
                <a:latin typeface="Arial" panose="020B0604020202020204" pitchFamily="34" charset="0"/>
              </a:rPr>
              <a:t> E, Nascimento H, Salah S, Salek S, </a:t>
            </a:r>
            <a:r>
              <a:rPr lang="pt-BR" sz="500" b="0" i="0" dirty="0" err="1">
                <a:solidFill>
                  <a:srgbClr val="222222"/>
                </a:solidFill>
                <a:effectLst/>
                <a:latin typeface="Arial" panose="020B0604020202020204" pitchFamily="34" charset="0"/>
              </a:rPr>
              <a:t>Siak</a:t>
            </a:r>
            <a:r>
              <a:rPr lang="pt-BR" sz="500" b="0" i="0" dirty="0">
                <a:solidFill>
                  <a:srgbClr val="222222"/>
                </a:solidFill>
                <a:effectLst/>
                <a:latin typeface="Arial" panose="020B0604020202020204" pitchFamily="34" charset="0"/>
              </a:rPr>
              <a:t> J, </a:t>
            </a:r>
            <a:r>
              <a:rPr lang="pt-BR" sz="500" b="0" i="0" dirty="0" err="1">
                <a:solidFill>
                  <a:srgbClr val="222222"/>
                </a:solidFill>
                <a:effectLst/>
                <a:latin typeface="Arial" panose="020B0604020202020204" pitchFamily="34" charset="0"/>
              </a:rPr>
              <a:t>Steeples</a:t>
            </a:r>
            <a:r>
              <a:rPr lang="pt-BR" sz="500" b="0" i="0" dirty="0">
                <a:solidFill>
                  <a:srgbClr val="222222"/>
                </a:solidFill>
                <a:effectLst/>
                <a:latin typeface="Arial" panose="020B0604020202020204" pitchFamily="34" charset="0"/>
              </a:rPr>
              <a:t> L; Grupo de Consenso Internacional Fundamentos de Cuidados para Uveíte. Orientação sobre terapia imunomoduladora sistêmica não </a:t>
            </a:r>
            <a:r>
              <a:rPr lang="pt-BR" sz="500" b="0" i="0" dirty="0" err="1">
                <a:solidFill>
                  <a:srgbClr val="222222"/>
                </a:solidFill>
                <a:effectLst/>
                <a:latin typeface="Arial" panose="020B0604020202020204" pitchFamily="34" charset="0"/>
              </a:rPr>
              <a:t>corticosteróide</a:t>
            </a:r>
            <a:r>
              <a:rPr lang="pt-BR" sz="500" b="0" i="0" dirty="0">
                <a:solidFill>
                  <a:srgbClr val="222222"/>
                </a:solidFill>
                <a:effectLst/>
                <a:latin typeface="Arial" panose="020B0604020202020204" pitchFamily="34" charset="0"/>
              </a:rPr>
              <a:t> em uveíte não infecciosa: Iniciativa Fundamentos de Cuidado para </a:t>
            </a:r>
            <a:r>
              <a:rPr lang="pt-BR" sz="500" b="0" i="0" dirty="0" err="1">
                <a:solidFill>
                  <a:srgbClr val="222222"/>
                </a:solidFill>
                <a:effectLst/>
                <a:latin typeface="Arial" panose="020B0604020202020204" pitchFamily="34" charset="0"/>
              </a:rPr>
              <a:t>UveitiS</a:t>
            </a:r>
            <a:r>
              <a:rPr lang="pt-BR" sz="500" b="0" i="0" dirty="0">
                <a:solidFill>
                  <a:srgbClr val="222222"/>
                </a:solidFill>
                <a:effectLst/>
                <a:latin typeface="Arial" panose="020B0604020202020204" pitchFamily="34" charset="0"/>
              </a:rPr>
              <a:t> (FOCUS). Oftalmologia. Maio de 2018;125(5):757-773.</a:t>
            </a:r>
          </a:p>
          <a:p>
            <a:pPr algn="just"/>
            <a:r>
              <a:rPr lang="pt-BR" sz="500" b="0" i="0" dirty="0">
                <a:solidFill>
                  <a:srgbClr val="222222"/>
                </a:solidFill>
                <a:effectLst/>
                <a:latin typeface="Arial" panose="020B0604020202020204" pitchFamily="34" charset="0"/>
              </a:rPr>
              <a:t>4. Levy-Clarke G, </a:t>
            </a:r>
            <a:r>
              <a:rPr lang="pt-BR" sz="500" b="0" i="0" dirty="0" err="1">
                <a:solidFill>
                  <a:srgbClr val="222222"/>
                </a:solidFill>
                <a:effectLst/>
                <a:latin typeface="Arial" panose="020B0604020202020204" pitchFamily="34" charset="0"/>
              </a:rPr>
              <a:t>Jabs</a:t>
            </a:r>
            <a:r>
              <a:rPr lang="pt-BR" sz="500" b="0" i="0" dirty="0">
                <a:solidFill>
                  <a:srgbClr val="222222"/>
                </a:solidFill>
                <a:effectLst/>
                <a:latin typeface="Arial" panose="020B0604020202020204" pitchFamily="34" charset="0"/>
              </a:rPr>
              <a:t> DA, </a:t>
            </a:r>
            <a:r>
              <a:rPr lang="pt-BR" sz="500" b="0" i="0" dirty="0" err="1">
                <a:solidFill>
                  <a:srgbClr val="222222"/>
                </a:solidFill>
                <a:effectLst/>
                <a:latin typeface="Arial" panose="020B0604020202020204" pitchFamily="34" charset="0"/>
              </a:rPr>
              <a:t>Read</a:t>
            </a:r>
            <a:r>
              <a:rPr lang="pt-BR" sz="500" b="0" i="0" dirty="0">
                <a:solidFill>
                  <a:srgbClr val="222222"/>
                </a:solidFill>
                <a:effectLst/>
                <a:latin typeface="Arial" panose="020B0604020202020204" pitchFamily="34" charset="0"/>
              </a:rPr>
              <a:t> RW, Rosenbaum JT, Vitale A, Van </a:t>
            </a:r>
            <a:r>
              <a:rPr lang="pt-BR" sz="500" b="0" i="0" dirty="0" err="1">
                <a:solidFill>
                  <a:srgbClr val="222222"/>
                </a:solidFill>
                <a:effectLst/>
                <a:latin typeface="Arial" panose="020B0604020202020204" pitchFamily="34" charset="0"/>
              </a:rPr>
              <a:t>Gelder</a:t>
            </a:r>
            <a:r>
              <a:rPr lang="pt-BR" sz="500" b="0" i="0" dirty="0">
                <a:solidFill>
                  <a:srgbClr val="222222"/>
                </a:solidFill>
                <a:effectLst/>
                <a:latin typeface="Arial" panose="020B0604020202020204" pitchFamily="34" charset="0"/>
              </a:rPr>
              <a:t> RN. Recomendações do painel de especialistas para o uso de agentes biológicos antifator de necrose tumoral em pacientes com distúrbios inflamatórios oculares. Oftalmologia. 2014;121:785–796.e3.</a:t>
            </a:r>
          </a:p>
        </p:txBody>
      </p:sp>
      <p:pic>
        <p:nvPicPr>
          <p:cNvPr id="3" name="Imagem 2" descr="Uma imagem contendo grama, bola, homem, segurando&#10;&#10;Descrição gerada automaticamente">
            <a:extLst>
              <a:ext uri="{FF2B5EF4-FFF2-40B4-BE49-F238E27FC236}">
                <a16:creationId xmlns:a16="http://schemas.microsoft.com/office/drawing/2014/main" id="{0EC4F709-71DC-1B57-AA21-F8FDF88498F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1579" t="32250" b="16936"/>
          <a:stretch/>
        </p:blipFill>
        <p:spPr>
          <a:xfrm>
            <a:off x="2564716" y="2517437"/>
            <a:ext cx="1196009" cy="742111"/>
          </a:xfrm>
          <a:prstGeom prst="rect">
            <a:avLst/>
          </a:prstGeom>
        </p:spPr>
      </p:pic>
      <p:pic>
        <p:nvPicPr>
          <p:cNvPr id="26" name="Imagem 25" descr="Uma imagem contendo tela, gato, homem, grande&#10;&#10;Descrição gerada automaticamente">
            <a:extLst>
              <a:ext uri="{FF2B5EF4-FFF2-40B4-BE49-F238E27FC236}">
                <a16:creationId xmlns:a16="http://schemas.microsoft.com/office/drawing/2014/main" id="{7148111B-F297-EB2E-B0EC-64F72575439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8869" t="12528" b="34615"/>
          <a:stretch/>
        </p:blipFill>
        <p:spPr>
          <a:xfrm>
            <a:off x="3728553" y="2521988"/>
            <a:ext cx="1206769" cy="737608"/>
          </a:xfrm>
          <a:prstGeom prst="rect">
            <a:avLst/>
          </a:prstGeom>
        </p:spPr>
      </p:pic>
      <p:pic>
        <p:nvPicPr>
          <p:cNvPr id="32" name="Imagem 31" descr="Tela preta com letras brancas&#10;&#10;Descrição gerada automaticamente com confiança baixa">
            <a:extLst>
              <a:ext uri="{FF2B5EF4-FFF2-40B4-BE49-F238E27FC236}">
                <a16:creationId xmlns:a16="http://schemas.microsoft.com/office/drawing/2014/main" id="{661834E0-7F1D-7B5A-9926-A953AE2F1FF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1060" t="20728" b="29729"/>
          <a:stretch/>
        </p:blipFill>
        <p:spPr>
          <a:xfrm>
            <a:off x="3054828" y="3487518"/>
            <a:ext cx="1411794" cy="845035"/>
          </a:xfrm>
          <a:prstGeom prst="rect">
            <a:avLst/>
          </a:prstGeom>
        </p:spPr>
      </p:pic>
      <p:sp>
        <p:nvSpPr>
          <p:cNvPr id="33" name="CaixaDeTexto 32">
            <a:extLst>
              <a:ext uri="{FF2B5EF4-FFF2-40B4-BE49-F238E27FC236}">
                <a16:creationId xmlns:a16="http://schemas.microsoft.com/office/drawing/2014/main" id="{BA4969C8-99DC-37F3-B1B4-D24265EB5A79}"/>
              </a:ext>
            </a:extLst>
          </p:cNvPr>
          <p:cNvSpPr txBox="1"/>
          <p:nvPr/>
        </p:nvSpPr>
        <p:spPr>
          <a:xfrm>
            <a:off x="2496178" y="3213694"/>
            <a:ext cx="1177929" cy="323165"/>
          </a:xfrm>
          <a:prstGeom prst="rect">
            <a:avLst/>
          </a:prstGeom>
          <a:noFill/>
        </p:spPr>
        <p:txBody>
          <a:bodyPr wrap="square" rtlCol="0">
            <a:spAutoFit/>
          </a:bodyPr>
          <a:lstStyle/>
          <a:p>
            <a:pPr algn="just"/>
            <a:r>
              <a:rPr lang="pt-BR" sz="500" dirty="0">
                <a:latin typeface="Arial" panose="020B0604020202020204" pitchFamily="34" charset="0"/>
                <a:cs typeface="Arial" panose="020B0604020202020204" pitchFamily="34" charset="0"/>
              </a:rPr>
              <a:t>Imagem 1: OCT com evidência de edema maculas cistoide prévio ao uso de corticoide </a:t>
            </a:r>
          </a:p>
        </p:txBody>
      </p:sp>
      <p:sp>
        <p:nvSpPr>
          <p:cNvPr id="38" name="CaixaDeTexto 37">
            <a:extLst>
              <a:ext uri="{FF2B5EF4-FFF2-40B4-BE49-F238E27FC236}">
                <a16:creationId xmlns:a16="http://schemas.microsoft.com/office/drawing/2014/main" id="{1F4DAF60-4804-417E-35E2-6E3C5EB0375B}"/>
              </a:ext>
            </a:extLst>
          </p:cNvPr>
          <p:cNvSpPr txBox="1"/>
          <p:nvPr/>
        </p:nvSpPr>
        <p:spPr>
          <a:xfrm>
            <a:off x="67334" y="2031044"/>
            <a:ext cx="2400000" cy="1892826"/>
          </a:xfrm>
          <a:prstGeom prst="rect">
            <a:avLst/>
          </a:prstGeom>
          <a:noFill/>
        </p:spPr>
        <p:txBody>
          <a:bodyPr wrap="square" rtlCol="0">
            <a:spAutoFit/>
          </a:bodyPr>
          <a:lstStyle/>
          <a:p>
            <a:pPr algn="just"/>
            <a:r>
              <a:rPr lang="pt-BR" sz="780" dirty="0">
                <a:latin typeface="Arial" panose="020B0604020202020204" pitchFamily="34" charset="0"/>
                <a:cs typeface="Arial" panose="020B0604020202020204" pitchFamily="34" charset="0"/>
              </a:rPr>
              <a:t>A uveíte intermediária (UI) é uma doença crônica e recidivante definida como uma inflamação intraocular focada principalmente no vítreo e na retina periférica¹. Embora geralmente considerada uma doença benigna, muitos casos apresentam um curso prolongado com exacerbações frequentes, sendo apenas 10% deles autolimitados¹. Na faixa etária pediátrica uma das principais etiologias para uveítes é a artrite idiopática juvenil (AIJ), sendo crônica e bilateral na maioria das vezes. O relato de caso a seguir mostra como o uso do imunobiológico adalimumabe pode ser eficaz no controle clínico de uma UI recorrente por AIJ.</a:t>
            </a:r>
          </a:p>
          <a:p>
            <a:pPr algn="just"/>
            <a:endParaRPr lang="pt-BR" sz="780" dirty="0">
              <a:latin typeface="Arial" panose="020B0604020202020204" pitchFamily="34" charset="0"/>
              <a:cs typeface="Arial" panose="020B0604020202020204" pitchFamily="34" charset="0"/>
            </a:endParaRPr>
          </a:p>
        </p:txBody>
      </p:sp>
      <p:sp>
        <p:nvSpPr>
          <p:cNvPr id="41" name="Retângulo 40">
            <a:extLst>
              <a:ext uri="{FF2B5EF4-FFF2-40B4-BE49-F238E27FC236}">
                <a16:creationId xmlns:a16="http://schemas.microsoft.com/office/drawing/2014/main" id="{5814D17F-C891-CD27-50D9-C221DA4713D2}"/>
              </a:ext>
            </a:extLst>
          </p:cNvPr>
          <p:cNvSpPr/>
          <p:nvPr/>
        </p:nvSpPr>
        <p:spPr>
          <a:xfrm>
            <a:off x="2571291" y="1883517"/>
            <a:ext cx="2360674" cy="469497"/>
          </a:xfrm>
          <a:prstGeom prst="rect">
            <a:avLst/>
          </a:prstGeom>
          <a:no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2" name="CaixaDeTexto 41">
            <a:extLst>
              <a:ext uri="{FF2B5EF4-FFF2-40B4-BE49-F238E27FC236}">
                <a16:creationId xmlns:a16="http://schemas.microsoft.com/office/drawing/2014/main" id="{D4DC59B2-5BEF-6DE3-656D-EBDE095BAD82}"/>
              </a:ext>
            </a:extLst>
          </p:cNvPr>
          <p:cNvSpPr txBox="1"/>
          <p:nvPr/>
        </p:nvSpPr>
        <p:spPr>
          <a:xfrm>
            <a:off x="2551628" y="1867277"/>
            <a:ext cx="2400000" cy="452432"/>
          </a:xfrm>
          <a:prstGeom prst="rect">
            <a:avLst/>
          </a:prstGeom>
          <a:noFill/>
        </p:spPr>
        <p:txBody>
          <a:bodyPr wrap="square" rtlCol="0">
            <a:spAutoFit/>
          </a:bodyPr>
          <a:lstStyle/>
          <a:p>
            <a:pPr algn="just"/>
            <a:r>
              <a:rPr lang="pt-BR" sz="780" dirty="0">
                <a:latin typeface="Arial" panose="020B0604020202020204" pitchFamily="34" charset="0"/>
                <a:cs typeface="Arial" panose="020B0604020202020204" pitchFamily="34" charset="0"/>
              </a:rPr>
              <a:t>Paciente segue em acompanhamento conjunto com setor de úvea e reumatologia para melhor manejo da condição.</a:t>
            </a:r>
          </a:p>
        </p:txBody>
      </p:sp>
      <p:sp>
        <p:nvSpPr>
          <p:cNvPr id="43" name="CaixaDeTexto 42">
            <a:extLst>
              <a:ext uri="{FF2B5EF4-FFF2-40B4-BE49-F238E27FC236}">
                <a16:creationId xmlns:a16="http://schemas.microsoft.com/office/drawing/2014/main" id="{0B6435D9-F4BD-6FCD-C96F-6CFEEE493CBB}"/>
              </a:ext>
            </a:extLst>
          </p:cNvPr>
          <p:cNvSpPr txBox="1"/>
          <p:nvPr/>
        </p:nvSpPr>
        <p:spPr>
          <a:xfrm>
            <a:off x="2544866" y="4630130"/>
            <a:ext cx="2406240" cy="2853089"/>
          </a:xfrm>
          <a:prstGeom prst="rect">
            <a:avLst/>
          </a:prstGeom>
          <a:noFill/>
        </p:spPr>
        <p:txBody>
          <a:bodyPr wrap="square" rtlCol="0">
            <a:spAutoFit/>
          </a:bodyPr>
          <a:lstStyle/>
          <a:p>
            <a:pPr algn="just"/>
            <a:r>
              <a:rPr lang="pt-BR" sz="780" dirty="0">
                <a:latin typeface="Arial" panose="020B0604020202020204" pitchFamily="34" charset="0"/>
                <a:cs typeface="Arial" panose="020B0604020202020204" pitchFamily="34" charset="0"/>
              </a:rPr>
              <a:t>O presente relato mostra-se importante, portanto, para a discussão do espaço dos imunobiológicos no controle da remissão da inflamação crônica no contexto das UI. Sabe-se que o tratamento da UI não infecciosa objetiva controlar a inflamação e prevenir suas sequelas crônicas e que, embora os corticoides sejam a base para o tratamento desses casos, existem efeitos colaterais graves que inviabilizam o seu uso a longo prazo². Essa impossibilidade levou a utilização dos imunomoduladores para esse fim, sendo o adalimumabe o que mais obteve sucesso quando medida a probabilidade de manter a remissão². Por esse motivo, a Academia Americana de Oftalmologia recomenda o uso de adalimumabe como tratamento para uveíte associada à AIJ, principalmente em casos refratários e com acometimento macular. Sendo assim, vê-se a importância do controle adequado dessa condição, da rápida detecção e tratamento das complicações a ela associadas para melhora da qualidade de vida e prognóstico visual do paciente. </a:t>
            </a:r>
          </a:p>
        </p:txBody>
      </p:sp>
      <p:sp>
        <p:nvSpPr>
          <p:cNvPr id="44" name="CaixaDeTexto 43">
            <a:extLst>
              <a:ext uri="{FF2B5EF4-FFF2-40B4-BE49-F238E27FC236}">
                <a16:creationId xmlns:a16="http://schemas.microsoft.com/office/drawing/2014/main" id="{CAA91CC9-F87C-5EF2-481B-CD364ED8FC6A}"/>
              </a:ext>
            </a:extLst>
          </p:cNvPr>
          <p:cNvSpPr txBox="1"/>
          <p:nvPr/>
        </p:nvSpPr>
        <p:spPr>
          <a:xfrm>
            <a:off x="3686974" y="3217221"/>
            <a:ext cx="1177929" cy="323165"/>
          </a:xfrm>
          <a:prstGeom prst="rect">
            <a:avLst/>
          </a:prstGeom>
          <a:noFill/>
        </p:spPr>
        <p:txBody>
          <a:bodyPr wrap="square" rtlCol="0">
            <a:spAutoFit/>
          </a:bodyPr>
          <a:lstStyle/>
          <a:p>
            <a:pPr algn="just"/>
            <a:r>
              <a:rPr lang="pt-BR" sz="500" dirty="0">
                <a:latin typeface="Arial" panose="020B0604020202020204" pitchFamily="34" charset="0"/>
                <a:cs typeface="Arial" panose="020B0604020202020204" pitchFamily="34" charset="0"/>
              </a:rPr>
              <a:t>Imagem 2: OCT com edema macular cistoide após início do corticoide</a:t>
            </a:r>
          </a:p>
        </p:txBody>
      </p:sp>
      <p:sp>
        <p:nvSpPr>
          <p:cNvPr id="45" name="CaixaDeTexto 44">
            <a:extLst>
              <a:ext uri="{FF2B5EF4-FFF2-40B4-BE49-F238E27FC236}">
                <a16:creationId xmlns:a16="http://schemas.microsoft.com/office/drawing/2014/main" id="{770B6A1F-5B4B-17E6-7BCB-E9F8C4E70434}"/>
              </a:ext>
            </a:extLst>
          </p:cNvPr>
          <p:cNvSpPr txBox="1"/>
          <p:nvPr/>
        </p:nvSpPr>
        <p:spPr>
          <a:xfrm>
            <a:off x="2740606" y="4291364"/>
            <a:ext cx="2057538" cy="169277"/>
          </a:xfrm>
          <a:prstGeom prst="rect">
            <a:avLst/>
          </a:prstGeom>
          <a:noFill/>
        </p:spPr>
        <p:txBody>
          <a:bodyPr wrap="square" rtlCol="0">
            <a:spAutoFit/>
          </a:bodyPr>
          <a:lstStyle/>
          <a:p>
            <a:pPr algn="just"/>
            <a:r>
              <a:rPr lang="pt-BR" sz="500" dirty="0">
                <a:latin typeface="Arial" panose="020B0604020202020204" pitchFamily="34" charset="0"/>
                <a:cs typeface="Arial" panose="020B0604020202020204" pitchFamily="34" charset="0"/>
              </a:rPr>
              <a:t>Imagem 3: OCT após instituído tratamento com adalimumabe</a:t>
            </a:r>
          </a:p>
        </p:txBody>
      </p:sp>
    </p:spTree>
    <p:extLst>
      <p:ext uri="{BB962C8B-B14F-4D97-AF65-F5344CB8AC3E}">
        <p14:creationId xmlns:p14="http://schemas.microsoft.com/office/powerpoint/2010/main" val="734094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2188</TotalTime>
  <Words>905</Words>
  <Application>Microsoft Office PowerPoint</Application>
  <PresentationFormat>Apresentação na tela (16:9)</PresentationFormat>
  <Paragraphs>21</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Ana Beatriz Mafaldo</cp:lastModifiedBy>
  <cp:revision>18</cp:revision>
  <dcterms:created xsi:type="dcterms:W3CDTF">2024-01-09T13:58:08Z</dcterms:created>
  <dcterms:modified xsi:type="dcterms:W3CDTF">2024-01-31T21:11:50Z</dcterms:modified>
</cp:coreProperties>
</file>