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EWUmHKVVyNNrYyZApsSd6KmHs3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31"/>
  </p:normalViewPr>
  <p:slideViewPr>
    <p:cSldViewPr snapToGrid="0">
      <p:cViewPr>
        <p:scale>
          <a:sx n="120" d="100"/>
          <a:sy n="120" d="100"/>
        </p:scale>
        <p:origin x="2656" y="144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-445558" y="2836335"/>
            <a:ext cx="6034617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06664" y="3688557"/>
            <a:ext cx="7802033" cy="115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950773" y="2574133"/>
            <a:ext cx="7802033" cy="338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57175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2614612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257175" y="2899833"/>
            <a:ext cx="2272606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2612827" y="2046817"/>
            <a:ext cx="2273498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2612827" y="2899833"/>
            <a:ext cx="2273498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010966" y="364067"/>
            <a:ext cx="2875359" cy="7804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57175" y="1913467"/>
            <a:ext cx="1692176" cy="6254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008162" y="7156451"/>
            <a:ext cx="3086100" cy="1073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868225" y="501303"/>
            <a:ext cx="3530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 b="1">
                <a:solidFill>
                  <a:srgbClr val="00314C"/>
                </a:solidFill>
              </a:rPr>
              <a:t>   Perfil epidemiológico dos pacientes atendidos na Ação pelo Diabetes em Joinville-SC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75" y="1506534"/>
            <a:ext cx="50310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>
                <a:solidFill>
                  <a:schemeClr val="dk1"/>
                </a:solidFill>
              </a:rPr>
              <a:t>Maria Eduarda Bonetti Schulz</a:t>
            </a:r>
            <a:r>
              <a:rPr lang="pt-BR" sz="1000" b="1" baseline="30000" dirty="0">
                <a:solidFill>
                  <a:schemeClr val="dk1"/>
                </a:solidFill>
              </a:rPr>
              <a:t>1</a:t>
            </a:r>
            <a:r>
              <a:rPr lang="pt-BR" sz="1000" b="1" dirty="0">
                <a:solidFill>
                  <a:schemeClr val="dk1"/>
                </a:solidFill>
              </a:rPr>
              <a:t>, Luana </a:t>
            </a:r>
            <a:r>
              <a:rPr lang="pt-BR" sz="1000" b="1" dirty="0" err="1">
                <a:solidFill>
                  <a:schemeClr val="dk1"/>
                </a:solidFill>
              </a:rPr>
              <a:t>Collete</a:t>
            </a:r>
            <a:r>
              <a:rPr lang="pt-BR" sz="1000" b="1" dirty="0">
                <a:solidFill>
                  <a:schemeClr val="dk1"/>
                </a:solidFill>
              </a:rPr>
              <a:t> De Almeida Xavier De Oliveira</a:t>
            </a:r>
            <a:r>
              <a:rPr lang="pt-BR" sz="1000" b="1" baseline="30000" dirty="0">
                <a:solidFill>
                  <a:schemeClr val="dk1"/>
                </a:solidFill>
              </a:rPr>
              <a:t>1</a:t>
            </a:r>
            <a:r>
              <a:rPr lang="pt-BR" sz="1000" b="1" dirty="0">
                <a:solidFill>
                  <a:schemeClr val="dk1"/>
                </a:solidFill>
              </a:rPr>
              <a:t>, Patrícia Andressa Nossal</a:t>
            </a:r>
            <a:r>
              <a:rPr lang="pt-BR" sz="1000" b="1" baseline="30000" dirty="0">
                <a:solidFill>
                  <a:schemeClr val="dk1"/>
                </a:solidFill>
              </a:rPr>
              <a:t>1</a:t>
            </a:r>
            <a:r>
              <a:rPr lang="pt-BR" sz="1000" b="1" dirty="0">
                <a:solidFill>
                  <a:schemeClr val="dk1"/>
                </a:solidFill>
              </a:rPr>
              <a:t>, Júlia </a:t>
            </a:r>
            <a:r>
              <a:rPr lang="pt-BR" sz="1000" b="1" dirty="0" err="1">
                <a:solidFill>
                  <a:schemeClr val="dk1"/>
                </a:solidFill>
              </a:rPr>
              <a:t>Warmling</a:t>
            </a:r>
            <a:r>
              <a:rPr lang="pt-BR" sz="1000" b="1" dirty="0">
                <a:solidFill>
                  <a:schemeClr val="dk1"/>
                </a:solidFill>
              </a:rPr>
              <a:t> Dudy</a:t>
            </a:r>
            <a:r>
              <a:rPr lang="pt-BR" sz="1000" b="1" baseline="30000" dirty="0">
                <a:solidFill>
                  <a:schemeClr val="dk1"/>
                </a:solidFill>
              </a:rPr>
              <a:t>1</a:t>
            </a:r>
            <a:r>
              <a:rPr lang="pt-BR" sz="1000" b="1" dirty="0">
                <a:solidFill>
                  <a:schemeClr val="dk1"/>
                </a:solidFill>
              </a:rPr>
              <a:t>, Patrícia </a:t>
            </a:r>
            <a:r>
              <a:rPr lang="pt-BR" sz="1000" b="1" dirty="0" err="1">
                <a:solidFill>
                  <a:schemeClr val="dk1"/>
                </a:solidFill>
              </a:rPr>
              <a:t>Zanotelli</a:t>
            </a:r>
            <a:r>
              <a:rPr lang="pt-BR" sz="1000" b="1" dirty="0">
                <a:solidFill>
                  <a:schemeClr val="dk1"/>
                </a:solidFill>
              </a:rPr>
              <a:t> Cagliari</a:t>
            </a:r>
            <a:r>
              <a:rPr lang="pt-BR" sz="1000" b="1" baseline="30000" dirty="0">
                <a:solidFill>
                  <a:schemeClr val="dk1"/>
                </a:solidFill>
              </a:rPr>
              <a:t>2</a:t>
            </a:r>
            <a:r>
              <a:rPr lang="pt-BR" sz="1000" b="1" dirty="0">
                <a:solidFill>
                  <a:schemeClr val="dk1"/>
                </a:solidFill>
              </a:rPr>
              <a:t>. </a:t>
            </a:r>
            <a:endParaRPr sz="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 w="25400" cap="flat" cmpd="sng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-218475" y="1797709"/>
            <a:ext cx="5143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8415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</a:pPr>
            <a:r>
              <a:rPr lang="pt-BR" sz="700" dirty="0">
                <a:solidFill>
                  <a:schemeClr val="dk1"/>
                </a:solidFill>
              </a:rPr>
              <a:t>1. Liga de Oftalmologia do curso de medicina da Universidade da Região de Joinville – UNIVILLE.</a:t>
            </a:r>
            <a:endParaRPr sz="7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 dirty="0">
                <a:solidFill>
                  <a:schemeClr val="dk1"/>
                </a:solidFill>
              </a:rPr>
              <a:t>        2. Oftalmologista, docente curso de medicina da Universidade da Região de Joinville – UNIVILLE.</a:t>
            </a:r>
            <a:endParaRPr sz="700" dirty="0"/>
          </a:p>
        </p:txBody>
      </p:sp>
      <p:sp>
        <p:nvSpPr>
          <p:cNvPr id="89" name="Google Shape;89;p1"/>
          <p:cNvSpPr txBox="1"/>
          <p:nvPr/>
        </p:nvSpPr>
        <p:spPr>
          <a:xfrm>
            <a:off x="75" y="2110450"/>
            <a:ext cx="5143500" cy="7448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/>
              <a:t>I</a:t>
            </a:r>
            <a:r>
              <a:rPr lang="pt-BR" sz="800" b="1" dirty="0"/>
              <a:t>NTRODUÇÃO</a:t>
            </a:r>
            <a:endParaRPr sz="800" b="1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/>
              <a:t>O Diabetes Mellitus (DM) é uma doença metabólica crônica que afeta mais de 15,8 milhões de pessoas no Brasil</a:t>
            </a:r>
            <a:r>
              <a:rPr lang="pt-BR" sz="800" baseline="30000" dirty="0"/>
              <a:t>1</a:t>
            </a:r>
            <a:r>
              <a:rPr lang="pt-BR" sz="800" dirty="0"/>
              <a:t>. Uma das principais consequências do DM é a Retinopatia Diabética (RD), que está relacionada ao tempo de evolução da doença e à dificuldade do controle glicêmico. Ações preventivas para conscientização populacional sobre a importância do controle glicêmico podem trazer impacto na incidência de RD</a:t>
            </a:r>
            <a:r>
              <a:rPr lang="pt-BR" sz="800" baseline="30000" dirty="0"/>
              <a:t>2</a:t>
            </a:r>
            <a:r>
              <a:rPr lang="pt-BR" sz="800" dirty="0"/>
              <a:t>.</a:t>
            </a:r>
            <a:endParaRPr sz="8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>
                <a:solidFill>
                  <a:schemeClr val="dk1"/>
                </a:solidFill>
              </a:rPr>
              <a:t>MÉTODOS</a:t>
            </a:r>
            <a:endParaRPr sz="800" b="1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chemeClr val="dk1"/>
                </a:solidFill>
              </a:rPr>
              <a:t>Trata-se de um estudo observacional, descritivo e transversal a partir da análise de dados de 138 pacientes atendidos na “Ação pelo Diabetes” em espaço público em um shopping na cidade de Joinville-SC. Não houve restrições quanto ao público atendido. Variáveis estudadas foram idade, gênero, diagnóstico prévio de DM, uso de insulina ou metformina, medida de HGT (</a:t>
            </a:r>
            <a:r>
              <a:rPr lang="pt-BR" sz="800" dirty="0" err="1">
                <a:solidFill>
                  <a:schemeClr val="dk1"/>
                </a:solidFill>
              </a:rPr>
              <a:t>Bioland</a:t>
            </a:r>
            <a:r>
              <a:rPr lang="pt-BR" sz="800" dirty="0">
                <a:solidFill>
                  <a:schemeClr val="dk1"/>
                </a:solidFill>
              </a:rPr>
              <a:t>® G-500) e de pressão arterial sistêmica, presença de retinopatia e/ou nefropatia diabética e histórico pessoal de acidente vascular cerebral. A presença de jejum não foi verificada. Não foi realizada análise estatística pelos testes clássicos, visto que a amostra foi avaliada de forma espontânea e não foi controlada. A análise estatística foi realizada pelo Excel, pacote Microsoft®.</a:t>
            </a: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>
                <a:solidFill>
                  <a:schemeClr val="dk1"/>
                </a:solidFill>
              </a:rPr>
              <a:t>RESULTADOS</a:t>
            </a:r>
            <a:endParaRPr sz="800" b="1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solidFill>
                  <a:schemeClr val="dk1"/>
                </a:solidFill>
              </a:rPr>
              <a:t>Participaram da “Ação pelo Diabetes” 138 pessoas, 50 (36,2%) eram do sexo masculino e 88 (63,8%) do feminino. A prevalência de DM foi de 11%, sendo mais frequente entre o sexo feminino (60,0%) e na faixa etária acima de 60 anos (70,4%). Entre as pessoas com diagnóstico prévio de DM, prevaleceu-se a aderência ao uso de metformina para o tratamento (86%), entre esses, a minoria afirmou necessidade de insulinoterapia (23%).  Entre os pacientes com DM, 86,6% afirmaram não apresentar RD. A média da glicemia encontrada no momento da realização do </a:t>
            </a:r>
            <a:r>
              <a:rPr lang="pt-BR" sz="800" dirty="0" err="1">
                <a:solidFill>
                  <a:schemeClr val="dk1"/>
                </a:solidFill>
              </a:rPr>
              <a:t>glicoteste</a:t>
            </a:r>
            <a:r>
              <a:rPr lang="pt-BR" sz="800" dirty="0">
                <a:solidFill>
                  <a:schemeClr val="dk1"/>
                </a:solidFill>
              </a:rPr>
              <a:t> foi de 104,63mg/</a:t>
            </a:r>
            <a:r>
              <a:rPr lang="pt-BR" sz="800" dirty="0" err="1">
                <a:solidFill>
                  <a:schemeClr val="dk1"/>
                </a:solidFill>
              </a:rPr>
              <a:t>d</a:t>
            </a:r>
            <a:r>
              <a:rPr lang="pt-BR" sz="800" dirty="0">
                <a:solidFill>
                  <a:schemeClr val="dk1"/>
                </a:solidFill>
              </a:rPr>
              <a:t>, sendo a mínima de 52mg/</a:t>
            </a:r>
            <a:r>
              <a:rPr lang="pt-BR" sz="800" dirty="0" err="1">
                <a:solidFill>
                  <a:schemeClr val="dk1"/>
                </a:solidFill>
              </a:rPr>
              <a:t>dL</a:t>
            </a:r>
            <a:r>
              <a:rPr lang="pt-BR" sz="800" dirty="0">
                <a:solidFill>
                  <a:schemeClr val="dk1"/>
                </a:solidFill>
              </a:rPr>
              <a:t> e a máxima, 444mg/d. A maior medida da pressão arterial foi de 180/80mmHg e a menor, de 110/40mmHg. </a:t>
            </a: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b="1" dirty="0">
                <a:solidFill>
                  <a:schemeClr val="dk1"/>
                </a:solidFill>
              </a:rPr>
              <a:t>CONCLUSÃO</a:t>
            </a:r>
            <a:endParaRPr sz="800" b="1" dirty="0">
              <a:solidFill>
                <a:schemeClr val="dk1"/>
              </a:solidFill>
            </a:endParaRPr>
          </a:p>
          <a:p>
            <a:pPr algn="just"/>
            <a:r>
              <a:rPr lang="pt-BR" sz="800" dirty="0">
                <a:solidFill>
                  <a:schemeClr val="dk1"/>
                </a:solidFill>
              </a:rPr>
              <a:t>Os resultados revelam aspectos importantes sobre o cenário do DM em Joinville. A predominância do DM em mulheres com mais de 60 anos ressalta a importância de estratégias de prevenção voltadas a grupos demográficos específicos dentro da rede pública de saúde. O uso de metformina pode ser uma estratégia importante para o controle glicêmico e consequente redução da incidência da RD. Ações informativas e orientativas podem impactar positivamente na prevenção e controle da doença, especialmente em relação à presença de RD</a:t>
            </a:r>
            <a:r>
              <a:rPr lang="pt-BR" sz="800" baseline="30000" dirty="0">
                <a:solidFill>
                  <a:schemeClr val="dk1"/>
                </a:solidFill>
              </a:rPr>
              <a:t>3</a:t>
            </a:r>
            <a:r>
              <a:rPr lang="pt-BR" sz="800" dirty="0"/>
              <a:t>.</a:t>
            </a:r>
            <a:endParaRPr sz="8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b="1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 b="1" dirty="0">
                <a:solidFill>
                  <a:schemeClr val="dk1"/>
                </a:solidFill>
              </a:rPr>
              <a:t>REFERÊNCIAS</a:t>
            </a:r>
            <a:endParaRPr sz="700" b="1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 dirty="0">
                <a:solidFill>
                  <a:schemeClr val="dk1"/>
                </a:solidFill>
              </a:rPr>
              <a:t>1.https://</a:t>
            </a:r>
            <a:r>
              <a:rPr lang="pt-BR" sz="700" dirty="0" err="1">
                <a:solidFill>
                  <a:schemeClr val="dk1"/>
                </a:solidFill>
              </a:rPr>
              <a:t>profissional.diabetes.org.br</a:t>
            </a:r>
            <a:r>
              <a:rPr lang="pt-BR" sz="700" dirty="0">
                <a:solidFill>
                  <a:schemeClr val="dk1"/>
                </a:solidFill>
              </a:rPr>
              <a:t>/</a:t>
            </a:r>
            <a:r>
              <a:rPr lang="pt-BR" sz="700" dirty="0" err="1">
                <a:solidFill>
                  <a:schemeClr val="dk1"/>
                </a:solidFill>
              </a:rPr>
              <a:t>wp-content</a:t>
            </a:r>
            <a:r>
              <a:rPr lang="pt-BR" sz="700" dirty="0">
                <a:solidFill>
                  <a:schemeClr val="dk1"/>
                </a:solidFill>
              </a:rPr>
              <a:t>/uploads/2023/06/Dados-Epidemiologicos-SBD_comT1Dindex.pdf</a:t>
            </a:r>
            <a:endParaRPr sz="7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 dirty="0">
                <a:solidFill>
                  <a:schemeClr val="dk1"/>
                </a:solidFill>
              </a:rPr>
              <a:t>2. </a:t>
            </a:r>
            <a:r>
              <a:rPr lang="pt-BR" sz="700" dirty="0" err="1">
                <a:solidFill>
                  <a:schemeClr val="dk1"/>
                </a:solidFill>
              </a:rPr>
              <a:t>Azad</a:t>
            </a:r>
            <a:r>
              <a:rPr lang="pt-BR" sz="700" dirty="0">
                <a:solidFill>
                  <a:schemeClr val="dk1"/>
                </a:solidFill>
              </a:rPr>
              <a:t> </a:t>
            </a:r>
            <a:r>
              <a:rPr lang="pt-BR" sz="700" dirty="0" err="1">
                <a:solidFill>
                  <a:schemeClr val="dk1"/>
                </a:solidFill>
              </a:rPr>
              <a:t>R</a:t>
            </a:r>
            <a:r>
              <a:rPr lang="pt-BR" sz="700" dirty="0">
                <a:solidFill>
                  <a:schemeClr val="dk1"/>
                </a:solidFill>
              </a:rPr>
              <a:t>, </a:t>
            </a:r>
            <a:r>
              <a:rPr lang="pt-BR" sz="700" dirty="0" err="1">
                <a:solidFill>
                  <a:schemeClr val="dk1"/>
                </a:solidFill>
              </a:rPr>
              <a:t>Sinha</a:t>
            </a:r>
            <a:r>
              <a:rPr lang="pt-BR" sz="700" dirty="0">
                <a:solidFill>
                  <a:schemeClr val="dk1"/>
                </a:solidFill>
              </a:rPr>
              <a:t> </a:t>
            </a:r>
            <a:r>
              <a:rPr lang="pt-BR" sz="700" dirty="0" err="1">
                <a:solidFill>
                  <a:schemeClr val="dk1"/>
                </a:solidFill>
              </a:rPr>
              <a:t>S</a:t>
            </a:r>
            <a:r>
              <a:rPr lang="pt-BR" sz="700" dirty="0">
                <a:solidFill>
                  <a:schemeClr val="dk1"/>
                </a:solidFill>
              </a:rPr>
              <a:t>, </a:t>
            </a:r>
            <a:r>
              <a:rPr lang="pt-BR" sz="700" dirty="0" err="1">
                <a:solidFill>
                  <a:schemeClr val="dk1"/>
                </a:solidFill>
              </a:rPr>
              <a:t>Nishant</a:t>
            </a:r>
            <a:r>
              <a:rPr lang="pt-BR" sz="700" dirty="0">
                <a:solidFill>
                  <a:schemeClr val="dk1"/>
                </a:solidFill>
              </a:rPr>
              <a:t> P. </a:t>
            </a:r>
            <a:r>
              <a:rPr lang="pt-BR" sz="700" dirty="0" err="1">
                <a:solidFill>
                  <a:schemeClr val="dk1"/>
                </a:solidFill>
              </a:rPr>
              <a:t>Asymmetric</a:t>
            </a:r>
            <a:r>
              <a:rPr lang="pt-BR" sz="700" dirty="0">
                <a:solidFill>
                  <a:schemeClr val="dk1"/>
                </a:solidFill>
              </a:rPr>
              <a:t> </a:t>
            </a:r>
            <a:r>
              <a:rPr lang="pt-BR" sz="700" dirty="0" err="1">
                <a:solidFill>
                  <a:schemeClr val="dk1"/>
                </a:solidFill>
              </a:rPr>
              <a:t>diabetic</a:t>
            </a:r>
            <a:r>
              <a:rPr lang="pt-BR" sz="700" dirty="0">
                <a:solidFill>
                  <a:schemeClr val="dk1"/>
                </a:solidFill>
              </a:rPr>
              <a:t> </a:t>
            </a:r>
            <a:r>
              <a:rPr lang="pt-BR" sz="700" dirty="0" err="1">
                <a:solidFill>
                  <a:schemeClr val="dk1"/>
                </a:solidFill>
              </a:rPr>
              <a:t>retinopathy</a:t>
            </a:r>
            <a:r>
              <a:rPr lang="pt-BR" sz="700" dirty="0">
                <a:solidFill>
                  <a:schemeClr val="dk1"/>
                </a:solidFill>
              </a:rPr>
              <a:t>. Indian J </a:t>
            </a:r>
            <a:r>
              <a:rPr lang="pt-BR" sz="700" dirty="0" err="1">
                <a:solidFill>
                  <a:schemeClr val="dk1"/>
                </a:solidFill>
              </a:rPr>
              <a:t>Ophthalmol</a:t>
            </a:r>
            <a:r>
              <a:rPr lang="pt-BR" sz="700" dirty="0">
                <a:solidFill>
                  <a:schemeClr val="dk1"/>
                </a:solidFill>
              </a:rPr>
              <a:t>. 2021 Nov;69(11):3026-3034. </a:t>
            </a:r>
            <a:r>
              <a:rPr lang="pt-BR" sz="700" dirty="0" err="1">
                <a:solidFill>
                  <a:schemeClr val="dk1"/>
                </a:solidFill>
              </a:rPr>
              <a:t>doi</a:t>
            </a:r>
            <a:r>
              <a:rPr lang="pt-BR" sz="700" dirty="0">
                <a:solidFill>
                  <a:schemeClr val="dk1"/>
                </a:solidFill>
              </a:rPr>
              <a:t>: 10.4103/ijo.IJO_1525_21. PMID: 34708738; PMCID: PMC8725155.</a:t>
            </a:r>
            <a:endParaRPr sz="7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 dirty="0">
                <a:solidFill>
                  <a:schemeClr val="dk1"/>
                </a:solidFill>
              </a:rPr>
              <a:t>3. </a:t>
            </a:r>
            <a:r>
              <a:rPr lang="pt-BR" sz="700" dirty="0" err="1">
                <a:solidFill>
                  <a:schemeClr val="dk1"/>
                </a:solidFill>
              </a:rPr>
              <a:t>Ghamdi</a:t>
            </a:r>
            <a:r>
              <a:rPr lang="pt-BR" sz="700" dirty="0">
                <a:solidFill>
                  <a:schemeClr val="dk1"/>
                </a:solidFill>
              </a:rPr>
              <a:t> AHA. </a:t>
            </a:r>
            <a:r>
              <a:rPr lang="pt-BR" sz="700" dirty="0" err="1">
                <a:solidFill>
                  <a:schemeClr val="dk1"/>
                </a:solidFill>
              </a:rPr>
              <a:t>Clinical</a:t>
            </a:r>
            <a:r>
              <a:rPr lang="pt-BR" sz="700" dirty="0">
                <a:solidFill>
                  <a:schemeClr val="dk1"/>
                </a:solidFill>
              </a:rPr>
              <a:t> </a:t>
            </a:r>
            <a:r>
              <a:rPr lang="pt-BR" sz="700" dirty="0" err="1">
                <a:solidFill>
                  <a:schemeClr val="dk1"/>
                </a:solidFill>
              </a:rPr>
              <a:t>Predictors</a:t>
            </a:r>
            <a:r>
              <a:rPr lang="pt-BR" sz="700" dirty="0">
                <a:solidFill>
                  <a:schemeClr val="dk1"/>
                </a:solidFill>
              </a:rPr>
              <a:t> </a:t>
            </a:r>
            <a:r>
              <a:rPr lang="pt-BR" sz="700" dirty="0" err="1">
                <a:solidFill>
                  <a:schemeClr val="dk1"/>
                </a:solidFill>
              </a:rPr>
              <a:t>of</a:t>
            </a:r>
            <a:r>
              <a:rPr lang="pt-BR" sz="700" dirty="0">
                <a:solidFill>
                  <a:schemeClr val="dk1"/>
                </a:solidFill>
              </a:rPr>
              <a:t> </a:t>
            </a:r>
            <a:r>
              <a:rPr lang="pt-BR" sz="700" dirty="0" err="1">
                <a:solidFill>
                  <a:schemeClr val="dk1"/>
                </a:solidFill>
              </a:rPr>
              <a:t>Diabetic</a:t>
            </a:r>
            <a:r>
              <a:rPr lang="pt-BR" sz="700" dirty="0">
                <a:solidFill>
                  <a:schemeClr val="dk1"/>
                </a:solidFill>
              </a:rPr>
              <a:t> </a:t>
            </a:r>
            <a:r>
              <a:rPr lang="pt-BR" sz="700" dirty="0" err="1">
                <a:solidFill>
                  <a:schemeClr val="dk1"/>
                </a:solidFill>
              </a:rPr>
              <a:t>Retinopathy</a:t>
            </a:r>
            <a:r>
              <a:rPr lang="pt-BR" sz="700" dirty="0">
                <a:solidFill>
                  <a:schemeClr val="dk1"/>
                </a:solidFill>
              </a:rPr>
              <a:t> </a:t>
            </a:r>
            <a:r>
              <a:rPr lang="pt-BR" sz="700" dirty="0" err="1">
                <a:solidFill>
                  <a:schemeClr val="dk1"/>
                </a:solidFill>
              </a:rPr>
              <a:t>Progression</a:t>
            </a:r>
            <a:r>
              <a:rPr lang="pt-BR" sz="700" dirty="0">
                <a:solidFill>
                  <a:schemeClr val="dk1"/>
                </a:solidFill>
              </a:rPr>
              <a:t>; A </a:t>
            </a:r>
            <a:r>
              <a:rPr lang="pt-BR" sz="700" dirty="0" err="1">
                <a:solidFill>
                  <a:schemeClr val="dk1"/>
                </a:solidFill>
              </a:rPr>
              <a:t>Systematic</a:t>
            </a:r>
            <a:r>
              <a:rPr lang="pt-BR" sz="700" dirty="0">
                <a:solidFill>
                  <a:schemeClr val="dk1"/>
                </a:solidFill>
              </a:rPr>
              <a:t> Review. </a:t>
            </a:r>
            <a:r>
              <a:rPr lang="pt-BR" sz="700" dirty="0" err="1">
                <a:solidFill>
                  <a:schemeClr val="dk1"/>
                </a:solidFill>
              </a:rPr>
              <a:t>Curr</a:t>
            </a:r>
            <a:r>
              <a:rPr lang="pt-BR" sz="700" dirty="0">
                <a:solidFill>
                  <a:schemeClr val="dk1"/>
                </a:solidFill>
              </a:rPr>
              <a:t> Diabetes Rev. 2020;16(3):242-247. </a:t>
            </a:r>
            <a:r>
              <a:rPr lang="pt-BR" sz="700" dirty="0" err="1">
                <a:solidFill>
                  <a:schemeClr val="dk1"/>
                </a:solidFill>
              </a:rPr>
              <a:t>doi</a:t>
            </a:r>
            <a:r>
              <a:rPr lang="pt-BR" sz="700" dirty="0">
                <a:solidFill>
                  <a:schemeClr val="dk1"/>
                </a:solidFill>
              </a:rPr>
              <a:t>: 10.2174/1573399815666190215120435. PMID: 30767747.</a:t>
            </a:r>
            <a:endParaRPr sz="7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</p:txBody>
      </p:sp>
      <p:pic>
        <p:nvPicPr>
          <p:cNvPr id="90" name="Google Shape;90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6377" y="5021551"/>
            <a:ext cx="3621174" cy="1183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5740" y="6327625"/>
            <a:ext cx="3621175" cy="92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91075" y="667495"/>
            <a:ext cx="723500" cy="678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9058" y="641303"/>
            <a:ext cx="723492" cy="65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617</Words>
  <Application>Microsoft Macintosh PowerPoint</Application>
  <PresentationFormat>Apresentação na tela (16:9)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Patricia Zanotelli Cagliari</cp:lastModifiedBy>
  <cp:revision>1</cp:revision>
  <dcterms:created xsi:type="dcterms:W3CDTF">2024-01-09T13:58:08Z</dcterms:created>
  <dcterms:modified xsi:type="dcterms:W3CDTF">2024-02-01T02:06:28Z</dcterms:modified>
</cp:coreProperties>
</file>