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9144000" cx="51435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hpUDvBFqGONebZgIOD8vu7GIMQ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2463800" y="685800"/>
            <a:ext cx="1930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385763" y="2840568"/>
            <a:ext cx="4371975" cy="19600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771525" y="5181600"/>
            <a:ext cx="3600450" cy="2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-445558" y="2836335"/>
            <a:ext cx="6034617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texto verticais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06664" y="3688557"/>
            <a:ext cx="7802033" cy="1157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1950773" y="2574133"/>
            <a:ext cx="7802033" cy="3386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e conteúdo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beçalho da Seção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406301" y="5875867"/>
            <a:ext cx="4371975" cy="18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06301" y="3875618"/>
            <a:ext cx="4371975" cy="20002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as Partes de Conteúdo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257175" y="2133601"/>
            <a:ext cx="2271713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2614612" y="2133601"/>
            <a:ext cx="2271713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ção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57175" y="2046817"/>
            <a:ext cx="2272606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257175" y="2899833"/>
            <a:ext cx="2272606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2612827" y="2046817"/>
            <a:ext cx="2273498" cy="85301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2612827" y="2899833"/>
            <a:ext cx="2273498" cy="5268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mente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 br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údo com Legenda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257175" y="364067"/>
            <a:ext cx="1692176" cy="1549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2010966" y="364067"/>
            <a:ext cx="2875359" cy="7804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257175" y="1913467"/>
            <a:ext cx="1692176" cy="62547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m com Legenda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008162" y="6400800"/>
            <a:ext cx="3086100" cy="7556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008162" y="817033"/>
            <a:ext cx="30861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008162" y="7156451"/>
            <a:ext cx="3086100" cy="107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57175" y="366184"/>
            <a:ext cx="462915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57175" y="2133601"/>
            <a:ext cx="4629150" cy="60346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257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757363" y="8475134"/>
            <a:ext cx="1628775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3686175" y="8475134"/>
            <a:ext cx="1200150" cy="48683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jpg"/><Relationship Id="rId10" Type="http://schemas.openxmlformats.org/officeDocument/2006/relationships/image" Target="../media/image2.jpg"/><Relationship Id="rId13" Type="http://schemas.openxmlformats.org/officeDocument/2006/relationships/image" Target="../media/image8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hyperlink" Target="https://www.ncbi.nlm.nih.gov/pmc/articles/PMC3448945/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10.png"/><Relationship Id="rId5" Type="http://schemas.openxmlformats.org/officeDocument/2006/relationships/image" Target="../media/image7.png"/><Relationship Id="rId6" Type="http://schemas.openxmlformats.org/officeDocument/2006/relationships/image" Target="../media/image6.jpg"/><Relationship Id="rId7" Type="http://schemas.openxmlformats.org/officeDocument/2006/relationships/image" Target="../media/image1.png"/><Relationship Id="rId8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77479" l="0" r="0" t="0"/>
          <a:stretch/>
        </p:blipFill>
        <p:spPr>
          <a:xfrm>
            <a:off x="0" y="0"/>
            <a:ext cx="5143500" cy="659107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462750" y="556275"/>
            <a:ext cx="4218000" cy="5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9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VASOS ATÍPICOS (FIO DE PRATA</a:t>
            </a:r>
            <a:r>
              <a:rPr b="0" i="1" lang="pt-BR" sz="9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-LIKE</a:t>
            </a:r>
            <a:r>
              <a:rPr b="0" i="0" lang="pt-BR" sz="9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E CORIORRETINITE EM PACIENTE ASSINTOMÁTICA: RELATO DE CASO</a:t>
            </a:r>
            <a:endParaRPr b="0" i="0" sz="9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-115844" y="828866"/>
            <a:ext cx="5344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pt-BR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Guilherme Agrizzi Altoé</a:t>
            </a:r>
            <a:r>
              <a:rPr b="1" baseline="30000" i="0" lang="pt-BR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pt-BR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pt-BR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pt-BR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Lia Batista Santana</a:t>
            </a:r>
            <a:r>
              <a:rPr b="1" baseline="30000" i="0" lang="pt-BR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0" lang="pt-BR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Thiago Cabral</a:t>
            </a:r>
            <a:r>
              <a:rPr b="1" baseline="30000" i="0" lang="pt-BR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pt-BR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Universidade Federal do Espírito Santo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0" y="9090248"/>
            <a:ext cx="5143500" cy="53752"/>
          </a:xfrm>
          <a:prstGeom prst="rect">
            <a:avLst/>
          </a:prstGeom>
          <a:solidFill>
            <a:srgbClr val="FF6600"/>
          </a:solidFill>
          <a:ln cap="flat" cmpd="sng" w="25400">
            <a:solidFill>
              <a:srgbClr val="FF66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-27000" y="4145288"/>
            <a:ext cx="2526600" cy="60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30"/>
              <a:buFont typeface="Arial"/>
              <a:buNone/>
            </a:pPr>
            <a:r>
              <a:rPr b="0" i="0" lang="pt-BR" sz="83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Este é um relato de caso observacional e descritivo. Os dados foram obtidos por acompanhamento ambulatorial no Instituto da Visão do Espírito Santo - IVES.</a:t>
            </a:r>
            <a:endParaRPr b="0" i="0" sz="83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-58879" y="1409975"/>
            <a:ext cx="2638800" cy="25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4999" marR="25664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b="0" i="0" lang="pt-BR" sz="8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toxoplasmose é uma doença infecto-parasitária que afeta até um terço da população global.</a:t>
            </a:r>
            <a:r>
              <a:rPr b="0" baseline="30000" i="0" lang="pt-BR" sz="83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pt-BR" sz="8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infecção ocular é uma manifestação comum, tratando-se da principal causa de uveíte posterior infecciosa em nosso meio. A lesão característica é a retinocoroidite focal, unilateral, granulomatosa e exsudativa com presença de IgG circulantes.</a:t>
            </a:r>
            <a:r>
              <a:rPr b="0" baseline="30000" i="0" lang="pt-BR" sz="83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pt-BR" sz="8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Os vasos retinianos podem apresentar perivasculite.</a:t>
            </a:r>
            <a:r>
              <a:rPr b="0" baseline="30000" i="0" lang="pt-BR" sz="83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pt-BR" sz="8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8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4999" marR="25664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b="0" i="0" lang="pt-BR" sz="8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 retina, os vasos em “fio de prata” são vasos com reflexo arteriolar alterado, que não apresentam a coluna sanguínea vermelha, seja por espessamento, hialinização ou redução do lúmen. Tal alteração está associada à fase esclerosante da retinopatia hipertensiva.</a:t>
            </a:r>
            <a:r>
              <a:rPr b="0" baseline="30000" i="0" lang="pt-BR" sz="83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4, 5</a:t>
            </a:r>
            <a:r>
              <a:rPr b="0" i="0" lang="pt-BR" sz="8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8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4999" marR="25664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25"/>
              <a:buFont typeface="Arial"/>
              <a:buNone/>
            </a:pPr>
            <a:r>
              <a:rPr b="0" i="0" lang="pt-BR" sz="8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Esse relato expõe a presença desse sinal não convencional identificado nos vasos maculares da retina em paciente IgG + para toxoplasmose, enfatizando a hipótese de conexão entre a doença e essa alteração estrutural.</a:t>
            </a:r>
            <a:endParaRPr b="0" i="0" sz="8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2532588" y="1406575"/>
            <a:ext cx="2638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800">
                <a:solidFill>
                  <a:schemeClr val="dk1"/>
                </a:solidFill>
              </a:rPr>
              <a:t>Os vasos em fio de prata geralmente estão relacionados à retinopatia hipertensiva. O caso apresentado difere do esperado pois a paciente não é hipertensa, nem possui qualquer doença sistêmica. Deve-se ressaltar a sorologia IgG positiva para toxoplasmose como indicativo de possível agente da alteração do reflexo arteriolar, por se tratar da principal causa uveíte posterior em nosso meio. Desse modo, destaca-se a importância de reconhecer essa forma de apresentação e elencá-la como possibilidade para investigação em casos similares.</a:t>
            </a:r>
            <a:endParaRPr sz="8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/>
          </a:p>
        </p:txBody>
      </p:sp>
      <p:sp>
        <p:nvSpPr>
          <p:cNvPr id="91" name="Google Shape;91;p1"/>
          <p:cNvSpPr/>
          <p:nvPr/>
        </p:nvSpPr>
        <p:spPr>
          <a:xfrm>
            <a:off x="30600" y="4843250"/>
            <a:ext cx="2469000" cy="183000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>
            <a:off x="31775" y="1271026"/>
            <a:ext cx="2469000" cy="158700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>
            <a:off x="28575" y="3977438"/>
            <a:ext cx="2469000" cy="158700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-2025" y="5044975"/>
            <a:ext cx="2526600" cy="27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t-BR" sz="8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Mulher, 52 anos, </a:t>
            </a:r>
            <a:r>
              <a:rPr b="0" i="0" lang="pt-BR" sz="825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sem queixas oftalmológicas</a:t>
            </a:r>
            <a:r>
              <a:rPr b="0" i="0" lang="pt-BR" sz="8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Acuidade visual sem correção (AVsc) 20/20 em ambos os olhos (AO). Pressão intraocular (PIO) de 18 mmHg em AO. À fundoscopia (FO), escavação fisiológica em nervo óptico (NO) em AO, leve palidez temporal em olho direito (OD). Sem alterações à biomicroscopia (BIO). Retinografia (figuras 1 e 3) revelou alterações cicatriciais periféricas próximas à artéria temporal superior e presença de vasos em fio de prata-</a:t>
            </a:r>
            <a:r>
              <a:rPr b="0" i="1" lang="pt-BR" sz="8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like</a:t>
            </a:r>
            <a:r>
              <a:rPr b="0" i="0" lang="pt-BR" sz="8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nível de mácula em OD. Suspeitou-se de doença falciforme ou outras doenças sistêmicas, descartadas por exames, e outras entidades infecciosas (LUES, Tuberculose, HIV, CMV – todos negativos). Sorologia para toxoplasmose IgM - e IgG +. Realizada angiofluoresceinografia (AGF) (figura 2) que revelou defeito em janela e bloqueio na lesão temporal superior, sugerindo coriorretinite em OD e alterações inespecíficas em OE. Orientou-se retorno anual para acompanhamento de retina.</a:t>
            </a:r>
            <a:endParaRPr b="0" i="0" sz="825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-47150" y="7967775"/>
            <a:ext cx="51435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i="0" lang="pt-BR" sz="700" u="none" cap="none" strike="noStrike">
                <a:solidFill>
                  <a:schemeClr val="dk1"/>
                </a:solidFill>
              </a:rPr>
              <a:t>[1] Montoya JG, Liesenfeld O. Toxoplasmosis. Lancet. 2004;363(9425):1965-76</a:t>
            </a:r>
            <a:endParaRPr i="0" sz="700" u="none" cap="none" strike="noStrike">
              <a:solidFill>
                <a:srgbClr val="000000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pt-BR" sz="700" u="none" cap="none" strike="noStrike">
                <a:solidFill>
                  <a:schemeClr val="dk1"/>
                </a:solidFill>
              </a:rPr>
              <a:t>[2] COMMODARO, A. G. et al. Ocular toxoplasmosis: an update and review of the literature. Memórias do Instituto Oswaldo Cruz, 104(2): 345-350, 2009. </a:t>
            </a:r>
            <a:endParaRPr i="0" sz="7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pt-BR" sz="700" u="none" cap="none" strike="noStrike">
                <a:solidFill>
                  <a:schemeClr val="dk1"/>
                </a:solidFill>
              </a:rPr>
              <a:t>[3] MUCCIOLI, C., SILVEIA, C., and BELFORT JR., R. Toxoplasmose Ocular. In: SOUZA, W., and BELFORT JR., R., comp. Toxoplasmose &amp; Toxoplasma gondii [online]. Rio de Janeiro: Editora Fiocruz, 2014, pp. 181-196. ISBN: 978-85-7541-571-9.</a:t>
            </a:r>
            <a:endParaRPr i="0" sz="7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pt-BR" sz="700" u="none" cap="none" strike="noStrike">
                <a:solidFill>
                  <a:schemeClr val="dk1"/>
                </a:solidFill>
              </a:rPr>
              <a:t>[4] Henderson, Amanda D., Beau B. Bruce, Nancy J. Newman, and Valérie Biousse. 2011. “Hypertension-Related Eye Abnormalities and the Risk of Stroke.” Reviews in Neurological Diseases 8 (1-2): 1–9. </a:t>
            </a:r>
            <a:r>
              <a:rPr lang="pt-BR" sz="700">
                <a:solidFill>
                  <a:schemeClr val="dk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https://www.ncbi.nlm.nih.gov/pmc/articles/PMC3448945/</a:t>
            </a:r>
            <a:r>
              <a:rPr lang="pt-BR" sz="700">
                <a:solidFill>
                  <a:schemeClr val="dk1"/>
                </a:solidFill>
              </a:rPr>
              <a:t>.</a:t>
            </a:r>
            <a:endParaRPr i="0" sz="700" u="none" cap="none" strike="noStrike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i="0" lang="pt-BR" sz="700" u="none" cap="none" strike="noStrike">
                <a:solidFill>
                  <a:schemeClr val="dk1"/>
                </a:solidFill>
              </a:rPr>
              <a:t>[5] Clausmir, Zaneti, Rosana Jacomini, and Hannouche. n.d. “Rev Bras Hipertens 8: 321-27, 2001 Retinopatia Hipertensiva.” http://departamentos.cardiol.br/dha/revista/8-3/retinopatia.pdf.</a:t>
            </a:r>
            <a:endParaRPr i="0" sz="700" u="none" cap="none" strike="noStrike">
              <a:solidFill>
                <a:schemeClr val="dk1"/>
              </a:solidFill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2558877" y="8864009"/>
            <a:ext cx="21602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pt-B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4864685" y="7266713"/>
            <a:ext cx="216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pt-BR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324227" y="1240649"/>
            <a:ext cx="18723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b="1" i="0" lang="pt-BR" sz="8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323197" y="3945178"/>
            <a:ext cx="18723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b="1" i="0" lang="pt-BR" sz="8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METODOLOGIA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0" name="Google Shape;100;p1"/>
          <p:cNvGrpSpPr/>
          <p:nvPr/>
        </p:nvGrpSpPr>
        <p:grpSpPr>
          <a:xfrm>
            <a:off x="2617500" y="1238776"/>
            <a:ext cx="2469000" cy="223200"/>
            <a:chOff x="2619350" y="1225888"/>
            <a:chExt cx="2469000" cy="223200"/>
          </a:xfrm>
        </p:grpSpPr>
        <p:sp>
          <p:nvSpPr>
            <p:cNvPr id="101" name="Google Shape;101;p1"/>
            <p:cNvSpPr/>
            <p:nvPr/>
          </p:nvSpPr>
          <p:spPr>
            <a:xfrm>
              <a:off x="2619350" y="1257850"/>
              <a:ext cx="2469000" cy="159300"/>
            </a:xfrm>
            <a:prstGeom prst="rect">
              <a:avLst/>
            </a:prstGeom>
            <a:solidFill>
              <a:srgbClr val="002B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3403550" y="1225888"/>
              <a:ext cx="9258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50"/>
                <a:buFont typeface="Arial"/>
                <a:buNone/>
              </a:pPr>
              <a:r>
                <a:rPr b="1" i="0" lang="pt-BR" sz="8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CONCLUSÃO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2617500" y="2803776"/>
            <a:ext cx="2469000" cy="223200"/>
            <a:chOff x="2577825" y="3009901"/>
            <a:chExt cx="2469000" cy="223200"/>
          </a:xfrm>
        </p:grpSpPr>
        <p:sp>
          <p:nvSpPr>
            <p:cNvPr id="104" name="Google Shape;104;p1"/>
            <p:cNvSpPr/>
            <p:nvPr/>
          </p:nvSpPr>
          <p:spPr>
            <a:xfrm>
              <a:off x="2577825" y="3045150"/>
              <a:ext cx="2469000" cy="152700"/>
            </a:xfrm>
            <a:prstGeom prst="rect">
              <a:avLst/>
            </a:prstGeom>
            <a:solidFill>
              <a:srgbClr val="002B4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"/>
            <p:cNvSpPr txBox="1"/>
            <p:nvPr/>
          </p:nvSpPr>
          <p:spPr>
            <a:xfrm>
              <a:off x="2844099" y="3009901"/>
              <a:ext cx="1872300" cy="2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50"/>
                <a:buFont typeface="Arial"/>
                <a:buNone/>
              </a:pPr>
              <a:r>
                <a:rPr b="1" i="0" lang="pt-BR" sz="85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FIGURAS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" name="Google Shape;106;p1"/>
          <p:cNvSpPr txBox="1"/>
          <p:nvPr/>
        </p:nvSpPr>
        <p:spPr>
          <a:xfrm>
            <a:off x="323191" y="4823151"/>
            <a:ext cx="18723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b="1" i="0" lang="pt-BR" sz="8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0" y="7841875"/>
            <a:ext cx="5135700" cy="152700"/>
          </a:xfrm>
          <a:prstGeom prst="rect">
            <a:avLst/>
          </a:prstGeom>
          <a:solidFill>
            <a:srgbClr val="002B4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618749" y="7806613"/>
            <a:ext cx="1811700" cy="2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50"/>
              <a:buFont typeface="Arial"/>
              <a:buNone/>
            </a:pPr>
            <a:r>
              <a:rPr b="1" i="0" lang="pt-BR" sz="8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43875" y="120475"/>
            <a:ext cx="570175" cy="5701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"/>
          <p:cNvSpPr txBox="1"/>
          <p:nvPr/>
        </p:nvSpPr>
        <p:spPr>
          <a:xfrm>
            <a:off x="2468925" y="4134050"/>
            <a:ext cx="2868300" cy="1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92355" rtl="0" algn="just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pt-BR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 1:</a:t>
            </a:r>
            <a:r>
              <a:rPr b="0" i="0" lang="pt-BR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Retinografia</a:t>
            </a:r>
            <a:r>
              <a:rPr lang="pt-BR" sz="700"/>
              <a:t>.</a:t>
            </a:r>
            <a:r>
              <a:rPr b="0" i="0" lang="pt-BR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b="0" i="0" lang="pt-BR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pt-BR" sz="700"/>
              <a:t> V</a:t>
            </a:r>
            <a:r>
              <a:rPr b="0" i="0" lang="pt-BR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asos em fio de prata-</a:t>
            </a:r>
            <a:r>
              <a:rPr b="0" i="1" lang="pt-BR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</a:t>
            </a:r>
            <a:r>
              <a:rPr b="0" lang="pt-BR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OD</a:t>
            </a:r>
            <a:r>
              <a:rPr lang="pt-BR" sz="700"/>
              <a:t>.</a:t>
            </a:r>
            <a:r>
              <a:rPr b="0" i="0" lang="pt-BR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t-BR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b="0" i="0" lang="pt-BR" sz="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OE. 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2507238" y="6595488"/>
            <a:ext cx="268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72700" wrap="square" tIns="91425">
            <a:spAutoFit/>
          </a:bodyPr>
          <a:lstStyle/>
          <a:p>
            <a:pPr indent="0" lvl="0" marL="0" marR="24278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pt-BR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3: </a:t>
            </a:r>
            <a:r>
              <a:rPr lang="pt-BR" sz="700">
                <a:solidFill>
                  <a:schemeClr val="dk1"/>
                </a:solidFill>
              </a:rPr>
              <a:t>Retinografia de OD. Seta: </a:t>
            </a:r>
            <a:r>
              <a:rPr lang="pt-BR" sz="700"/>
              <a:t>Lesão com característica de coriorretinite por toxoplasmose. 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19538" y="5538427"/>
            <a:ext cx="1148293" cy="113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"/>
          <p:cNvSpPr txBox="1"/>
          <p:nvPr/>
        </p:nvSpPr>
        <p:spPr>
          <a:xfrm>
            <a:off x="2536563" y="7613338"/>
            <a:ext cx="2181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427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pt-BR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Figura 4:</a:t>
            </a:r>
            <a:r>
              <a:rPr b="0" i="0" lang="pt-BR" sz="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700">
                <a:solidFill>
                  <a:schemeClr val="dk1"/>
                </a:solidFill>
              </a:rPr>
              <a:t>OCT de Zona Macular. a: OD. b: OE.</a:t>
            </a:r>
            <a:endParaRPr b="0" i="0" sz="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"/>
          <p:cNvSpPr txBox="1"/>
          <p:nvPr/>
        </p:nvSpPr>
        <p:spPr>
          <a:xfrm>
            <a:off x="4706257" y="5128596"/>
            <a:ext cx="216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pt-BR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"/>
          <p:cNvSpPr/>
          <p:nvPr/>
        </p:nvSpPr>
        <p:spPr>
          <a:xfrm flipH="1" rot="10492309">
            <a:off x="3072493" y="3789071"/>
            <a:ext cx="23494" cy="8555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"/>
          <p:cNvSpPr txBox="1"/>
          <p:nvPr/>
        </p:nvSpPr>
        <p:spPr>
          <a:xfrm>
            <a:off x="3519382" y="7457583"/>
            <a:ext cx="216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pt-BR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"/>
          <p:cNvSpPr txBox="1"/>
          <p:nvPr/>
        </p:nvSpPr>
        <p:spPr>
          <a:xfrm>
            <a:off x="4610357" y="7447195"/>
            <a:ext cx="216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pt-BR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714050" y="264438"/>
            <a:ext cx="466750" cy="256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"/>
          <p:cNvPicPr preferRelativeResize="0"/>
          <p:nvPr/>
        </p:nvPicPr>
        <p:blipFill rotWithShape="1">
          <a:blip r:embed="rId8">
            <a:alphaModFix/>
          </a:blip>
          <a:srcRect b="0" l="0" r="0" t="2248"/>
          <a:stretch/>
        </p:blipFill>
        <p:spPr>
          <a:xfrm>
            <a:off x="2624075" y="6923500"/>
            <a:ext cx="1225974" cy="77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847125" y="6922389"/>
            <a:ext cx="1198425" cy="77266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"/>
          <p:cNvSpPr txBox="1"/>
          <p:nvPr/>
        </p:nvSpPr>
        <p:spPr>
          <a:xfrm>
            <a:off x="3612530" y="6921736"/>
            <a:ext cx="234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pt-BR" sz="800">
                <a:solidFill>
                  <a:srgbClr val="FFFFFF"/>
                </a:solidFill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 txBox="1"/>
          <p:nvPr/>
        </p:nvSpPr>
        <p:spPr>
          <a:xfrm>
            <a:off x="4819809" y="6921736"/>
            <a:ext cx="2346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pt-BR" sz="800">
                <a:solidFill>
                  <a:srgbClr val="FFFFFF"/>
                </a:solidFill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"/>
          <p:cNvSpPr txBox="1"/>
          <p:nvPr/>
        </p:nvSpPr>
        <p:spPr>
          <a:xfrm>
            <a:off x="2612150" y="5286213"/>
            <a:ext cx="2790900" cy="2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92354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5"/>
              <a:buFont typeface="Arial"/>
              <a:buNone/>
            </a:pPr>
            <a:r>
              <a:rPr b="1" i="0" lang="pt-BR" sz="7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Figura 2:</a:t>
            </a:r>
            <a:r>
              <a:rPr b="0" i="0" lang="pt-BR" sz="7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725">
                <a:solidFill>
                  <a:schemeClr val="dk1"/>
                </a:solidFill>
              </a:rPr>
              <a:t>AGF. </a:t>
            </a:r>
            <a:r>
              <a:rPr b="0" i="0" lang="pt-BR" sz="7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pt-BR" sz="725"/>
              <a:t>L</a:t>
            </a:r>
            <a:r>
              <a:rPr b="0" i="0" lang="pt-BR" sz="7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esão por toxoplasmose</a:t>
            </a:r>
            <a:r>
              <a:rPr lang="pt-BR" sz="725"/>
              <a:t>, </a:t>
            </a:r>
            <a:r>
              <a:rPr b="0" i="0" lang="pt-BR" sz="7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</a:t>
            </a:r>
            <a:r>
              <a:rPr lang="pt-BR" sz="725"/>
              <a:t>.</a:t>
            </a:r>
            <a:r>
              <a:rPr b="0" i="0" lang="pt-BR" sz="725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b: OE.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"/>
          <p:cNvSpPr txBox="1"/>
          <p:nvPr/>
        </p:nvSpPr>
        <p:spPr>
          <a:xfrm>
            <a:off x="3484632" y="5209458"/>
            <a:ext cx="2160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pt-BR" sz="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" name="Google Shape;125;p1"/>
          <p:cNvGrpSpPr/>
          <p:nvPr/>
        </p:nvGrpSpPr>
        <p:grpSpPr>
          <a:xfrm>
            <a:off x="2676607" y="4290877"/>
            <a:ext cx="2296484" cy="1073347"/>
            <a:chOff x="2612175" y="4319337"/>
            <a:chExt cx="2459026" cy="1183926"/>
          </a:xfrm>
        </p:grpSpPr>
        <p:pic>
          <p:nvPicPr>
            <p:cNvPr id="126" name="Google Shape;126;p1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841660" y="4319337"/>
              <a:ext cx="1229541" cy="11839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2612175" y="4319346"/>
              <a:ext cx="1229478" cy="11838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8" name="Google Shape;128;p1"/>
            <p:cNvSpPr/>
            <p:nvPr/>
          </p:nvSpPr>
          <p:spPr>
            <a:xfrm flipH="1" rot="-5245251">
              <a:off x="3019762" y="4552223"/>
              <a:ext cx="33334" cy="855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1"/>
            <p:cNvSpPr txBox="1"/>
            <p:nvPr/>
          </p:nvSpPr>
          <p:spPr>
            <a:xfrm>
              <a:off x="3613831" y="5258157"/>
              <a:ext cx="235500" cy="23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lang="pt-BR" sz="800">
                  <a:solidFill>
                    <a:srgbClr val="FFFFFF"/>
                  </a:solidFill>
                </a:rPr>
                <a:t>a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"/>
            <p:cNvSpPr txBox="1"/>
            <p:nvPr/>
          </p:nvSpPr>
          <p:spPr>
            <a:xfrm>
              <a:off x="4828742" y="5258150"/>
              <a:ext cx="235500" cy="23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1" i="0" lang="pt-BR" sz="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1" name="Google Shape;131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12150" y="5538425"/>
            <a:ext cx="1307400" cy="11343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2" name="Google Shape;132;p1"/>
          <p:cNvGrpSpPr/>
          <p:nvPr/>
        </p:nvGrpSpPr>
        <p:grpSpPr>
          <a:xfrm>
            <a:off x="2677848" y="3009350"/>
            <a:ext cx="2296526" cy="1152249"/>
            <a:chOff x="2677848" y="3009350"/>
            <a:chExt cx="2296526" cy="1152249"/>
          </a:xfrm>
        </p:grpSpPr>
        <p:pic>
          <p:nvPicPr>
            <p:cNvPr id="133" name="Google Shape;133;p1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2677848" y="3009365"/>
              <a:ext cx="1148274" cy="11522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Google Shape;134;p1"/>
            <p:cNvPicPr preferRelativeResize="0"/>
            <p:nvPr/>
          </p:nvPicPr>
          <p:blipFill rotWithShape="1">
            <a:blip r:embed="rId14">
              <a:alphaModFix/>
            </a:blip>
            <a:srcRect b="169" l="0" r="0" t="0"/>
            <a:stretch/>
          </p:blipFill>
          <p:spPr>
            <a:xfrm>
              <a:off x="3826125" y="3009350"/>
              <a:ext cx="1148250" cy="1152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" name="Google Shape;135;p1"/>
            <p:cNvSpPr/>
            <p:nvPr/>
          </p:nvSpPr>
          <p:spPr>
            <a:xfrm flipH="1" rot="10800000">
              <a:off x="3072543" y="3788207"/>
              <a:ext cx="23400" cy="855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"/>
            <p:cNvSpPr/>
            <p:nvPr/>
          </p:nvSpPr>
          <p:spPr>
            <a:xfrm flipH="1">
              <a:off x="2998443" y="3364219"/>
              <a:ext cx="23400" cy="855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1"/>
          <p:cNvSpPr txBox="1"/>
          <p:nvPr/>
        </p:nvSpPr>
        <p:spPr>
          <a:xfrm>
            <a:off x="3587556" y="3947182"/>
            <a:ext cx="235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pt-BR" sz="800">
                <a:solidFill>
                  <a:srgbClr val="FFFFFF"/>
                </a:solidFill>
              </a:rPr>
              <a:t>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4738884" y="3944832"/>
            <a:ext cx="235500" cy="2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pt-BR" sz="800">
                <a:solidFill>
                  <a:srgbClr val="FFFFFF"/>
                </a:solidFill>
              </a:rPr>
              <a:t>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"/>
          <p:cNvSpPr/>
          <p:nvPr/>
        </p:nvSpPr>
        <p:spPr>
          <a:xfrm flipH="1" rot="-5253801">
            <a:off x="3039156" y="5539275"/>
            <a:ext cx="42338" cy="126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2024-01-09T13:58:08Z</dcterms:created>
  <dc:creator>User</dc:creator>
</cp:coreProperties>
</file>