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56"/>
  </p:normalViewPr>
  <p:slideViewPr>
    <p:cSldViewPr>
      <p:cViewPr>
        <p:scale>
          <a:sx n="168" d="100"/>
          <a:sy n="168" d="100"/>
        </p:scale>
        <p:origin x="2248" y="-4792"/>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185FE-857F-AB40-B82B-B9AE517BA2F7}" type="datetimeFigureOut">
              <a:rPr lang="pt-BR" smtClean="0"/>
              <a:t>30/01/2024</a:t>
            </a:fld>
            <a:endParaRPr lang="pt-BR"/>
          </a:p>
        </p:txBody>
      </p:sp>
      <p:sp>
        <p:nvSpPr>
          <p:cNvPr id="4" name="Espaço Reservado para Imagem de Slide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778DAA-4C3A-B74E-BB22-86A0CC498ED8}" type="slidenum">
              <a:rPr lang="pt-BR" smtClean="0"/>
              <a:t>‹nº›</a:t>
            </a:fld>
            <a:endParaRPr lang="pt-BR"/>
          </a:p>
        </p:txBody>
      </p:sp>
    </p:spTree>
    <p:extLst>
      <p:ext uri="{BB962C8B-B14F-4D97-AF65-F5344CB8AC3E}">
        <p14:creationId xmlns:p14="http://schemas.microsoft.com/office/powerpoint/2010/main" val="266178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7778DAA-4C3A-B74E-BB22-86A0CC498ED8}" type="slidenum">
              <a:rPr lang="pt-BR" smtClean="0"/>
              <a:t>1</a:t>
            </a:fld>
            <a:endParaRPr lang="pt-BR"/>
          </a:p>
        </p:txBody>
      </p:sp>
    </p:spTree>
    <p:extLst>
      <p:ext uri="{BB962C8B-B14F-4D97-AF65-F5344CB8AC3E}">
        <p14:creationId xmlns:p14="http://schemas.microsoft.com/office/powerpoint/2010/main" val="418534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30/01/2024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30/01/2024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30/01/2024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30/01/2024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30/01/2024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3"/>
          <a:srcRect b="77479"/>
          <a:stretch/>
        </p:blipFill>
        <p:spPr>
          <a:xfrm>
            <a:off x="0" y="0"/>
            <a:ext cx="5143499" cy="659106"/>
          </a:xfrm>
          <a:prstGeom prst="rect">
            <a:avLst/>
          </a:prstGeom>
        </p:spPr>
      </p:pic>
      <p:sp>
        <p:nvSpPr>
          <p:cNvPr id="10" name="Retângulo 9"/>
          <p:cNvSpPr/>
          <p:nvPr/>
        </p:nvSpPr>
        <p:spPr>
          <a:xfrm>
            <a:off x="123479" y="659106"/>
            <a:ext cx="4984017" cy="738664"/>
          </a:xfrm>
          <a:prstGeom prst="rect">
            <a:avLst/>
          </a:prstGeom>
        </p:spPr>
        <p:txBody>
          <a:bodyPr wrap="square">
            <a:spAutoFit/>
          </a:bodyPr>
          <a:lstStyle/>
          <a:p>
            <a:pPr algn="ctr">
              <a:defRPr/>
            </a:pPr>
            <a:r>
              <a:rPr lang="pt-BR" kern="100" dirty="0">
                <a:latin typeface="Calibri" panose="020F0502020204030204" pitchFamily="34" charset="0"/>
                <a:ea typeface="Calibri" panose="020F0502020204030204" pitchFamily="34" charset="0"/>
                <a:cs typeface="Times New Roman" panose="02020603050405020304" pitchFamily="18" charset="0"/>
              </a:rPr>
              <a:t>Síndrome de </a:t>
            </a:r>
            <a:r>
              <a:rPr lang="pt-BR" kern="100" dirty="0" err="1">
                <a:latin typeface="Calibri" panose="020F0502020204030204" pitchFamily="34" charset="0"/>
                <a:ea typeface="Calibri" panose="020F0502020204030204" pitchFamily="34" charset="0"/>
                <a:cs typeface="Times New Roman" panose="02020603050405020304" pitchFamily="18" charset="0"/>
              </a:rPr>
              <a:t>Kearns-Sayre</a:t>
            </a:r>
            <a:r>
              <a:rPr lang="pt-BR" kern="100" dirty="0">
                <a:latin typeface="Calibri" panose="020F0502020204030204" pitchFamily="34" charset="0"/>
                <a:ea typeface="Calibri" panose="020F0502020204030204" pitchFamily="34" charset="0"/>
                <a:cs typeface="Times New Roman" panose="02020603050405020304" pitchFamily="18" charset="0"/>
              </a:rPr>
              <a:t>: um relato de caso </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defRPr/>
            </a:pPr>
            <a:endParaRPr lang="en-US" sz="2400" dirty="0">
              <a:latin typeface="Arial" panose="020B0604020202020204" pitchFamily="34" charset="0"/>
              <a:ea typeface="Geneva" panose="020B0503030404040204" pitchFamily="124" charset="-128"/>
              <a:cs typeface="Arial" panose="020B0604020202020204" pitchFamily="34" charset="0"/>
            </a:endParaRPr>
          </a:p>
        </p:txBody>
      </p:sp>
      <p:sp>
        <p:nvSpPr>
          <p:cNvPr id="11" name="Retângulo 10"/>
          <p:cNvSpPr/>
          <p:nvPr/>
        </p:nvSpPr>
        <p:spPr>
          <a:xfrm>
            <a:off x="133682" y="1036469"/>
            <a:ext cx="4984017" cy="676917"/>
          </a:xfrm>
          <a:prstGeom prst="rect">
            <a:avLst/>
          </a:prstGeom>
        </p:spPr>
        <p:txBody>
          <a:bodyPr wrap="square">
            <a:spAutoFit/>
          </a:bodyPr>
          <a:lstStyle/>
          <a:p>
            <a:pPr algn="ctr">
              <a:lnSpc>
                <a:spcPct val="107000"/>
              </a:lnSpc>
              <a:spcAft>
                <a:spcPts val="800"/>
              </a:spcAft>
            </a:pPr>
            <a:r>
              <a:rPr lang="pt-BR" sz="1000" kern="100" dirty="0">
                <a:latin typeface="Arial" panose="020B0604020202020204" pitchFamily="34" charset="0"/>
                <a:ea typeface="Calibri" panose="020F0502020204030204" pitchFamily="34" charset="0"/>
                <a:cs typeface="Arial" panose="020B0604020202020204" pitchFamily="34" charset="0"/>
              </a:rPr>
              <a:t>Rafaela de Costa </a:t>
            </a:r>
            <a:r>
              <a:rPr lang="pt-BR" sz="1000" kern="100" dirty="0" err="1">
                <a:latin typeface="Arial" panose="020B0604020202020204" pitchFamily="34" charset="0"/>
                <a:ea typeface="Calibri" panose="020F0502020204030204" pitchFamily="34" charset="0"/>
                <a:cs typeface="Arial" panose="020B0604020202020204" pitchFamily="34" charset="0"/>
              </a:rPr>
              <a:t>Aranda</a:t>
            </a:r>
            <a:r>
              <a:rPr lang="pt-BR" sz="1000" kern="100" dirty="0">
                <a:latin typeface="Arial" panose="020B0604020202020204" pitchFamily="34" charset="0"/>
                <a:ea typeface="Calibri" panose="020F0502020204030204" pitchFamily="34" charset="0"/>
                <a:cs typeface="Arial" panose="020B0604020202020204" pitchFamily="34" charset="0"/>
              </a:rPr>
              <a:t> Lima; Giovanna </a:t>
            </a:r>
            <a:r>
              <a:rPr lang="pt-BR" sz="1000" kern="100" dirty="0" err="1">
                <a:latin typeface="Arial" panose="020B0604020202020204" pitchFamily="34" charset="0"/>
                <a:ea typeface="Calibri" panose="020F0502020204030204" pitchFamily="34" charset="0"/>
                <a:cs typeface="Arial" panose="020B0604020202020204" pitchFamily="34" charset="0"/>
              </a:rPr>
              <a:t>Luisa</a:t>
            </a:r>
            <a:r>
              <a:rPr lang="pt-BR" sz="1000" kern="100" dirty="0">
                <a:latin typeface="Arial" panose="020B0604020202020204" pitchFamily="34" charset="0"/>
                <a:ea typeface="Calibri" panose="020F0502020204030204" pitchFamily="34" charset="0"/>
                <a:cs typeface="Arial" panose="020B0604020202020204" pitchFamily="34" charset="0"/>
              </a:rPr>
              <a:t> Martins Vargas; </a:t>
            </a:r>
            <a:r>
              <a:rPr lang="pt-BR" sz="1000" kern="100" dirty="0" err="1">
                <a:effectLst/>
                <a:latin typeface="Arial" panose="020B0604020202020204" pitchFamily="34" charset="0"/>
                <a:ea typeface="Calibri" panose="020F0502020204030204" pitchFamily="34" charset="0"/>
                <a:cs typeface="Arial" panose="020B0604020202020204" pitchFamily="34" charset="0"/>
              </a:rPr>
              <a:t>Glêndha</a:t>
            </a:r>
            <a:r>
              <a:rPr lang="pt-BR" sz="1000" kern="100" dirty="0">
                <a:effectLst/>
                <a:latin typeface="Arial" panose="020B0604020202020204" pitchFamily="34" charset="0"/>
                <a:ea typeface="Calibri" panose="020F0502020204030204" pitchFamily="34" charset="0"/>
                <a:cs typeface="Arial" panose="020B0604020202020204" pitchFamily="34" charset="0"/>
              </a:rPr>
              <a:t> Santos Pereira; </a:t>
            </a:r>
            <a:r>
              <a:rPr lang="pt-BR" sz="1000" kern="100" dirty="0">
                <a:latin typeface="Arial" panose="020B0604020202020204" pitchFamily="34" charset="0"/>
                <a:ea typeface="Calibri" panose="020F0502020204030204" pitchFamily="34" charset="0"/>
                <a:cs typeface="Arial" panose="020B0604020202020204" pitchFamily="34" charset="0"/>
              </a:rPr>
              <a:t>Lucas Santos Barbosa; Natanael de Abreu Sousa</a:t>
            </a:r>
          </a:p>
          <a:p>
            <a:pPr algn="ctr">
              <a:lnSpc>
                <a:spcPct val="107000"/>
              </a:lnSpc>
              <a:spcAft>
                <a:spcPts val="800"/>
              </a:spcAft>
            </a:pPr>
            <a:r>
              <a:rPr lang="pt-BR" sz="1000" kern="100" dirty="0">
                <a:latin typeface="Arial" panose="020B0604020202020204" pitchFamily="34" charset="0"/>
                <a:ea typeface="Calibri" panose="020F0502020204030204" pitchFamily="34" charset="0"/>
                <a:cs typeface="Arial" panose="020B0604020202020204" pitchFamily="34" charset="0"/>
              </a:rPr>
              <a:t>Hospital Oftalmológico de Brasília – HOB </a:t>
            </a:r>
            <a:endParaRPr lang="pt-BR" sz="10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Espaço Reservado para Conteúdo 14">
            <a:extLst>
              <a:ext uri="{FF2B5EF4-FFF2-40B4-BE49-F238E27FC236}">
                <a16:creationId xmlns:a16="http://schemas.microsoft.com/office/drawing/2014/main" id="{DF7483F3-693A-46EF-DC55-125056C7DF2F}"/>
              </a:ext>
            </a:extLst>
          </p:cNvPr>
          <p:cNvSpPr>
            <a:spLocks noGrp="1"/>
          </p:cNvSpPr>
          <p:nvPr>
            <p:ph sz="half" idx="1"/>
          </p:nvPr>
        </p:nvSpPr>
        <p:spPr>
          <a:xfrm>
            <a:off x="-23776" y="1659311"/>
            <a:ext cx="2686628" cy="6959069"/>
          </a:xfrm>
        </p:spPr>
        <p:txBody>
          <a:bodyPr>
            <a:noAutofit/>
          </a:bodyPr>
          <a:lstStyle/>
          <a:p>
            <a:pPr marL="0" indent="0" algn="just">
              <a:lnSpc>
                <a:spcPct val="107000"/>
              </a:lnSpc>
              <a:spcAft>
                <a:spcPts val="800"/>
              </a:spcAft>
              <a:buNone/>
            </a:pPr>
            <a:r>
              <a:rPr lang="pt-BR" sz="750" b="1" kern="100" dirty="0">
                <a:effectLst/>
                <a:latin typeface="Arial" panose="020B0604020202020204" pitchFamily="34" charset="0"/>
                <a:ea typeface="Calibri" panose="020F0502020204030204" pitchFamily="34" charset="0"/>
                <a:cs typeface="Arial" panose="020B0604020202020204" pitchFamily="34" charset="0"/>
              </a:rPr>
              <a:t>Introdução:</a:t>
            </a:r>
            <a:r>
              <a:rPr lang="pt-BR" sz="750" kern="100" dirty="0">
                <a:effectLst/>
                <a:latin typeface="Arial" panose="020B0604020202020204" pitchFamily="34" charset="0"/>
                <a:ea typeface="Calibri" panose="020F0502020204030204" pitchFamily="34" charset="0"/>
                <a:cs typeface="Arial" panose="020B0604020202020204" pitchFamily="34" charset="0"/>
              </a:rPr>
              <a:t> </a:t>
            </a:r>
            <a:r>
              <a:rPr lang="pt-PT" sz="750" dirty="0">
                <a:latin typeface="Arial" panose="020B0604020202020204" pitchFamily="34" charset="0"/>
                <a:cs typeface="Arial" panose="020B0604020202020204" pitchFamily="34" charset="0"/>
              </a:rPr>
              <a:t>As miopatias mitocondriais podem ser caracterizadas pelo aumento do número de mitocôndrias nas fibras musculares, bem como pelo aumento do seu tamanho ou pela presença de inclusões cristalinas. A Síndrome de </a:t>
            </a:r>
            <a:r>
              <a:rPr lang="pt-PT" sz="750" dirty="0" err="1">
                <a:latin typeface="Arial" panose="020B0604020202020204" pitchFamily="34" charset="0"/>
                <a:cs typeface="Arial" panose="020B0604020202020204" pitchFamily="34" charset="0"/>
              </a:rPr>
              <a:t>Kearns-Sayre</a:t>
            </a:r>
            <a:r>
              <a:rPr lang="pt-PT" sz="750" dirty="0">
                <a:latin typeface="Arial" panose="020B0604020202020204" pitchFamily="34" charset="0"/>
                <a:cs typeface="Arial" panose="020B0604020202020204" pitchFamily="34" charset="0"/>
              </a:rPr>
              <a:t> (SKS) é uma miopatia rara de origem mitocondrial, sendo a segunda miopatia mitocondrial ocular mais comum. Afeta 1,6 por 100.000 indivíduos. Sua fisiopatologia está relacionada a deleções múltiplas e espontâneas no DNA mitocondrial (mtDNA). Classicamente, suas manifestações clínicas ocorrem  antes dos 20 anos. É definida pela tríade: oftalmoplegia externa crônica progressiva, retinopatia pigmentar e defeitos de condução cardíaca. Outras características incluem ptose palpebral, nistagmo, baixa acuidade visual, visão reduzida, degeneração da retina e do epitélio pigmentar, fraqueza muscular dos membros e da face, ataxia cerebelar, surdez e baixa estatura, embora não seja necessário apresentar todas as manifestações. Alterações cardiológicas estão presentes na maioria dos casos, ocorrendo morte súbita em 20% dos pacientes. Este relato de caso descreve o caso de uma criança com a SKS acompanhada no Hospital Oftalmológico de Brasília (HOB) desde 2019, no Serviço de Pediatria, Estrabismo e Neuro-oftalmologia.</a:t>
            </a:r>
          </a:p>
          <a:p>
            <a:pPr marL="0" indent="0" algn="just">
              <a:lnSpc>
                <a:spcPct val="107000"/>
              </a:lnSpc>
              <a:spcAft>
                <a:spcPts val="800"/>
              </a:spcAft>
              <a:buNone/>
            </a:pPr>
            <a:r>
              <a:rPr lang="pt-BR" sz="750" b="1" kern="100" dirty="0">
                <a:effectLst/>
                <a:latin typeface="Arial" panose="020B0604020202020204" pitchFamily="34" charset="0"/>
                <a:ea typeface="Calibri" panose="020F0502020204030204" pitchFamily="34" charset="0"/>
                <a:cs typeface="Arial" panose="020B0604020202020204" pitchFamily="34" charset="0"/>
              </a:rPr>
              <a:t>Métodos</a:t>
            </a:r>
            <a:r>
              <a:rPr lang="pt-BR" sz="750" kern="100" dirty="0">
                <a:effectLst/>
                <a:latin typeface="Arial" panose="020B0604020202020204" pitchFamily="34" charset="0"/>
                <a:ea typeface="Calibri" panose="020F0502020204030204" pitchFamily="34" charset="0"/>
                <a:cs typeface="Arial" panose="020B0604020202020204" pitchFamily="34" charset="0"/>
              </a:rPr>
              <a:t>: Relato de caso realizado utilizando dados coletados em prontuário e revisão de literatura em bases eletrônicas. </a:t>
            </a:r>
          </a:p>
          <a:p>
            <a:pPr marL="0" indent="0" algn="just">
              <a:lnSpc>
                <a:spcPct val="107000"/>
              </a:lnSpc>
              <a:spcAft>
                <a:spcPts val="800"/>
              </a:spcAft>
              <a:buNone/>
            </a:pPr>
            <a:r>
              <a:rPr lang="pt-BR" sz="750" b="1" kern="100" dirty="0">
                <a:latin typeface="Arial" panose="020B0604020202020204" pitchFamily="34" charset="0"/>
                <a:ea typeface="Calibri" panose="020F0502020204030204" pitchFamily="34" charset="0"/>
                <a:cs typeface="Arial" panose="020B0604020202020204" pitchFamily="34" charset="0"/>
              </a:rPr>
              <a:t>Resultados: </a:t>
            </a:r>
            <a:r>
              <a:rPr lang="pt-PT" sz="750" dirty="0">
                <a:latin typeface="Arial" panose="020B0604020202020204" pitchFamily="34" charset="0"/>
                <a:cs typeface="Arial" panose="020B0604020202020204" pitchFamily="34" charset="0"/>
              </a:rPr>
              <a:t>Trata-se de paciente do sexo feminino, inicialmente encaminhada ao ambulatório de neuro-oftalmologia aos 2 meses de idade para investigação de ptose em pálpebra superior direita desde o nascimento. Nasceu a termo, com peso adequado para a idade gestacional, sem intercorrências no período gestacional e neonatal, sem comorbidades conhecidas até o momento. Durante avaliação oftalmológica a ptose não atingiu o eixo visual, o paciente fixou e seguiu com ambos os olhos. Aos 4 meses, os pais notaram aparecimento de nistagmo bilateral, com amplitude e frequência variáveis. A refração mostrou baixa hipermetropia e astigmatismo, sem indicação de uso de óculos no momento. Fundoscopia bilateral com rarefação do epitélio pigmentar da retina, motilidade ocular extrínseca preservada, sem estrabismo. Não houve manifestações neurológicas. Manteve acompanhamento regular com oftalmologista e neurologista pediátrico, com conduta expectante, e notou atraso na fala, persistência de ptose e nistagmo, mais evidentes nas versões extremas. Não houve alterações na ressonância magnética do crânio e os exames laboratoriais mostraram acidose metabólica. Com 1 ano e 8 meses foi encaminhada ao geneticista, com suspeita de Síndrome de </a:t>
            </a:r>
            <a:r>
              <a:rPr lang="pt-PT" sz="750" dirty="0" err="1">
                <a:latin typeface="Arial" panose="020B0604020202020204" pitchFamily="34" charset="0"/>
                <a:cs typeface="Arial" panose="020B0604020202020204" pitchFamily="34" charset="0"/>
              </a:rPr>
              <a:t>Kearn-Sayres</a:t>
            </a:r>
            <a:r>
              <a:rPr lang="pt-PT" sz="750" dirty="0">
                <a:latin typeface="Arial" panose="020B0604020202020204" pitchFamily="34" charset="0"/>
                <a:cs typeface="Arial" panose="020B0604020202020204" pitchFamily="34" charset="0"/>
              </a:rPr>
              <a:t>. Foi realizada avaliação cardiológica, sem evidência de cardiopatia elétrica e estrutural até o momento. Em nova consulta oftalmológica aos 2 anos, a mãe relatou alguma dificuldade no reconhecimento de cores e em exame de refração foi observada ambliopia unifilar no olho direito, com visão 20/50; visão do olho esquerdo 20/40. Foram prescritos óculos e oclusão em olho esquerdo. </a:t>
            </a:r>
            <a:endParaRPr lang="pt-BR" sz="7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CAC8DC7B-D451-AD03-45E0-80F1AA7BBF44}"/>
              </a:ext>
            </a:extLst>
          </p:cNvPr>
          <p:cNvSpPr txBox="1"/>
          <p:nvPr/>
        </p:nvSpPr>
        <p:spPr>
          <a:xfrm>
            <a:off x="2639075" y="4396895"/>
            <a:ext cx="2389572" cy="4953857"/>
          </a:xfrm>
          <a:prstGeom prst="rect">
            <a:avLst/>
          </a:prstGeom>
          <a:noFill/>
        </p:spPr>
        <p:txBody>
          <a:bodyPr wrap="square">
            <a:spAutoFit/>
          </a:bodyPr>
          <a:lstStyle/>
          <a:p>
            <a:pPr algn="just">
              <a:lnSpc>
                <a:spcPct val="107000"/>
              </a:lnSpc>
              <a:spcAft>
                <a:spcPts val="800"/>
              </a:spcAft>
            </a:pPr>
            <a:r>
              <a:rPr lang="pt-PT" sz="700" dirty="0">
                <a:latin typeface="Arial" panose="020B0604020202020204" pitchFamily="34" charset="0"/>
                <a:cs typeface="Arial" panose="020B0604020202020204" pitchFamily="34" charset="0"/>
              </a:rPr>
              <a:t>Figura A) Exemplo de paciente com SKS (ptose) B) Degeneração pigmentar da retina resultando em áreas pontilhadas difusas de </a:t>
            </a:r>
            <a:r>
              <a:rPr lang="pt-PT" sz="700" dirty="0" err="1">
                <a:latin typeface="Arial" panose="020B0604020202020204" pitchFamily="34" charset="0"/>
                <a:cs typeface="Arial" panose="020B0604020202020204" pitchFamily="34" charset="0"/>
              </a:rPr>
              <a:t>hipopigmentação</a:t>
            </a:r>
            <a:r>
              <a:rPr lang="pt-PT" sz="700" dirty="0">
                <a:latin typeface="Arial" panose="020B0604020202020204" pitchFamily="34" charset="0"/>
                <a:cs typeface="Arial" panose="020B0604020202020204" pitchFamily="34" charset="0"/>
              </a:rPr>
              <a:t> do EPR e C) distúrbio de condução elétrica cardíaca e dissociação atrioventricular total (BAVT). </a:t>
            </a:r>
          </a:p>
          <a:p>
            <a:pPr algn="just">
              <a:lnSpc>
                <a:spcPct val="107000"/>
              </a:lnSpc>
              <a:spcAft>
                <a:spcPts val="800"/>
              </a:spcAft>
            </a:pPr>
            <a:r>
              <a:rPr lang="pt-PT" sz="800" b="1" dirty="0">
                <a:effectLst/>
                <a:latin typeface="Arial" panose="020B0604020202020204" pitchFamily="34" charset="0"/>
                <a:ea typeface="Calibri" panose="020F0502020204030204" pitchFamily="34" charset="0"/>
                <a:cs typeface="Arial" panose="020B0604020202020204" pitchFamily="34" charset="0"/>
              </a:rPr>
              <a:t>C</a:t>
            </a:r>
            <a:r>
              <a:rPr lang="pt-PT" sz="800" b="1" dirty="0">
                <a:latin typeface="Arial" panose="020B0604020202020204" pitchFamily="34" charset="0"/>
                <a:ea typeface="Calibri" panose="020F0502020204030204" pitchFamily="34" charset="0"/>
                <a:cs typeface="Arial" panose="020B0604020202020204" pitchFamily="34" charset="0"/>
              </a:rPr>
              <a:t>onclusão: </a:t>
            </a:r>
            <a:r>
              <a:rPr lang="pt-PT" sz="750" dirty="0">
                <a:latin typeface="Arial" panose="020B0604020202020204" pitchFamily="34" charset="0"/>
                <a:cs typeface="Arial" panose="020B0604020202020204" pitchFamily="34" charset="0"/>
              </a:rPr>
              <a:t>A Síndrome de </a:t>
            </a:r>
            <a:r>
              <a:rPr lang="pt-PT" sz="750" dirty="0" err="1">
                <a:latin typeface="Arial" panose="020B0604020202020204" pitchFamily="34" charset="0"/>
                <a:cs typeface="Arial" panose="020B0604020202020204" pitchFamily="34" charset="0"/>
              </a:rPr>
              <a:t>Kearns-Sayre</a:t>
            </a:r>
            <a:r>
              <a:rPr lang="pt-PT" sz="750" dirty="0">
                <a:latin typeface="Arial" panose="020B0604020202020204" pitchFamily="34" charset="0"/>
                <a:cs typeface="Arial" panose="020B0604020202020204" pitchFamily="34" charset="0"/>
              </a:rPr>
              <a:t> é uma doença neurodegenerativa heterogênea que envolve os sistemas cardiovascular, nervoso central, músculo-esquelético e endócrino. Como a doença apresenta uma ampla gama de manifestações clínicas, seu diagnóstico pode ser difícil devido a diversos diagnósticos diferenciais, podendo ser confirmado através de biópsia muscular pela coloração de </a:t>
            </a:r>
            <a:r>
              <a:rPr lang="pt-PT" sz="750" dirty="0" err="1">
                <a:latin typeface="Arial" panose="020B0604020202020204" pitchFamily="34" charset="0"/>
                <a:cs typeface="Arial" panose="020B0604020202020204" pitchFamily="34" charset="0"/>
              </a:rPr>
              <a:t>Gomori</a:t>
            </a:r>
            <a:r>
              <a:rPr lang="pt-PT" sz="750" dirty="0">
                <a:latin typeface="Arial" panose="020B0604020202020204" pitchFamily="34" charset="0"/>
                <a:cs typeface="Arial" panose="020B0604020202020204" pitchFamily="34" charset="0"/>
              </a:rPr>
              <a:t>, com “fibras irregulares-vermelhas” e através de testes genéticos com cadeia polimerase. Infelizmente, a SKS não tem cura, por isso seu tratamento visa controlar os sintomas apresentados. Embora estudos com coenzima Q10 e creatina oral estejam sendo desenvolvidos, não há nada aprovado para tratamento até o momento. Devido ao alto risco de morte súbita por bloqueio atrioventricular em pacientes com a síndrome, o implante precoce de marca-passo definitivo pode ser necessário em pacientes com defeitos de condução. Vale salientar que, através do diagnóstico precoce, é possível intervir com terapias multidisciplinares o mais rapidamente possível, de forma a melhorar as suas capacidades </a:t>
            </a:r>
            <a:r>
              <a:rPr lang="pt-PT" sz="750" dirty="0" err="1">
                <a:latin typeface="Arial" panose="020B0604020202020204" pitchFamily="34" charset="0"/>
                <a:cs typeface="Arial" panose="020B0604020202020204" pitchFamily="34" charset="0"/>
              </a:rPr>
              <a:t>neuropsicomotoras</a:t>
            </a:r>
            <a:r>
              <a:rPr lang="pt-PT" sz="750" dirty="0">
                <a:latin typeface="Arial" panose="020B0604020202020204" pitchFamily="34" charset="0"/>
                <a:cs typeface="Arial" panose="020B0604020202020204" pitchFamily="34" charset="0"/>
              </a:rPr>
              <a:t> e consequentemente promover uma melhor qualidade de vida.</a:t>
            </a:r>
            <a:endParaRPr lang="pt-PT" sz="750" dirty="0">
              <a:latin typeface="Arial" panose="020B0604020202020204" pitchFamily="34" charset="0"/>
              <a:ea typeface="Calibri" panose="020F0502020204030204" pitchFamily="34" charset="0"/>
              <a:cs typeface="Arial" panose="020B0604020202020204" pitchFamily="34" charset="0"/>
            </a:endParaRPr>
          </a:p>
          <a:p>
            <a:pPr algn="just"/>
            <a:r>
              <a:rPr lang="pt-BR" sz="800" b="1" dirty="0">
                <a:effectLst/>
                <a:latin typeface="Arial" panose="020B0604020202020204" pitchFamily="34" charset="0"/>
                <a:ea typeface="Calibri" panose="020F0502020204030204" pitchFamily="34" charset="0"/>
                <a:cs typeface="Arial" panose="020B0604020202020204" pitchFamily="34" charset="0"/>
              </a:rPr>
              <a:t>Referências: </a:t>
            </a:r>
            <a:r>
              <a:rPr lang="pt-BR" sz="400" b="0" i="0" u="none" strike="noStrike" dirty="0">
                <a:solidFill>
                  <a:srgbClr val="403D39"/>
                </a:solidFill>
                <a:effectLst/>
                <a:latin typeface="Arial" panose="020B0604020202020204" pitchFamily="34" charset="0"/>
                <a:cs typeface="Arial" panose="020B0604020202020204" pitchFamily="34" charset="0"/>
              </a:rPr>
              <a:t>1) Rubin RM, </a:t>
            </a:r>
            <a:r>
              <a:rPr lang="pt-BR" sz="400" b="0" i="0" u="none" strike="noStrike" dirty="0" err="1">
                <a:solidFill>
                  <a:srgbClr val="403D39"/>
                </a:solidFill>
                <a:effectLst/>
                <a:latin typeface="Arial" panose="020B0604020202020204" pitchFamily="34" charset="0"/>
                <a:cs typeface="Arial" panose="020B0604020202020204" pitchFamily="34" charset="0"/>
              </a:rPr>
              <a:t>Sadun</a:t>
            </a:r>
            <a:r>
              <a:rPr lang="pt-BR" sz="400" b="0" i="0" u="none" strike="noStrike" dirty="0">
                <a:solidFill>
                  <a:srgbClr val="403D39"/>
                </a:solidFill>
                <a:effectLst/>
                <a:latin typeface="Arial" panose="020B0604020202020204" pitchFamily="34" charset="0"/>
                <a:cs typeface="Arial" panose="020B0604020202020204" pitchFamily="34" charset="0"/>
              </a:rPr>
              <a:t> AA. Ocular </a:t>
            </a:r>
            <a:r>
              <a:rPr lang="pt-BR" sz="400" b="0" i="0" u="none" strike="noStrike" dirty="0" err="1">
                <a:solidFill>
                  <a:srgbClr val="403D39"/>
                </a:solidFill>
                <a:effectLst/>
                <a:latin typeface="Arial" panose="020B0604020202020204" pitchFamily="34" charset="0"/>
                <a:cs typeface="Arial" panose="020B0604020202020204" pitchFamily="34" charset="0"/>
              </a:rPr>
              <a:t>Myopathies</a:t>
            </a:r>
            <a:r>
              <a:rPr lang="pt-BR" sz="400" b="0" i="0" u="none" strike="noStrike" dirty="0">
                <a:solidFill>
                  <a:srgbClr val="403D39"/>
                </a:solidFill>
                <a:effectLst/>
                <a:latin typeface="Arial" panose="020B0604020202020204" pitchFamily="34" charset="0"/>
                <a:cs typeface="Arial" panose="020B0604020202020204" pitchFamily="34" charset="0"/>
              </a:rPr>
              <a:t>. In: </a:t>
            </a:r>
            <a:r>
              <a:rPr lang="pt-BR" sz="400" b="1" i="0" u="none" strike="noStrike" dirty="0" err="1">
                <a:solidFill>
                  <a:srgbClr val="403D39"/>
                </a:solidFill>
                <a:effectLst/>
                <a:latin typeface="Arial" panose="020B0604020202020204" pitchFamily="34" charset="0"/>
                <a:cs typeface="Arial" panose="020B0604020202020204" pitchFamily="34" charset="0"/>
              </a:rPr>
              <a:t>Yanoff</a:t>
            </a:r>
            <a:r>
              <a:rPr lang="pt-BR" sz="400" b="1" i="0" u="none" strike="noStrike" dirty="0">
                <a:solidFill>
                  <a:srgbClr val="403D39"/>
                </a:solidFill>
                <a:effectLst/>
                <a:latin typeface="Arial" panose="020B0604020202020204" pitchFamily="34" charset="0"/>
                <a:cs typeface="Arial" panose="020B0604020202020204" pitchFamily="34" charset="0"/>
              </a:rPr>
              <a:t> M, </a:t>
            </a:r>
            <a:r>
              <a:rPr lang="pt-BR" sz="400" b="1" i="0" u="none" strike="noStrike" dirty="0" err="1">
                <a:solidFill>
                  <a:srgbClr val="403D39"/>
                </a:solidFill>
                <a:effectLst/>
                <a:latin typeface="Arial" panose="020B0604020202020204" pitchFamily="34" charset="0"/>
                <a:cs typeface="Arial" panose="020B0604020202020204" pitchFamily="34" charset="0"/>
              </a:rPr>
              <a:t>Duker</a:t>
            </a:r>
            <a:r>
              <a:rPr lang="pt-BR" sz="400" b="1" i="0" u="none" strike="noStrike" dirty="0">
                <a:solidFill>
                  <a:srgbClr val="403D39"/>
                </a:solidFill>
                <a:effectLst/>
                <a:latin typeface="Arial" panose="020B0604020202020204" pitchFamily="34" charset="0"/>
                <a:cs typeface="Arial" panose="020B0604020202020204" pitchFamily="34" charset="0"/>
              </a:rPr>
              <a:t> J. </a:t>
            </a:r>
            <a:r>
              <a:rPr lang="pt-BR" sz="400" b="1" i="0" u="none" strike="noStrike" dirty="0" err="1">
                <a:solidFill>
                  <a:srgbClr val="403D39"/>
                </a:solidFill>
                <a:effectLst/>
                <a:latin typeface="Arial" panose="020B0604020202020204" pitchFamily="34" charset="0"/>
                <a:cs typeface="Arial" panose="020B0604020202020204" pitchFamily="34" charset="0"/>
              </a:rPr>
              <a:t>Ophthalmology</a:t>
            </a:r>
            <a:r>
              <a:rPr lang="pt-BR" sz="400" b="0" i="0" u="none" strike="noStrike" dirty="0">
                <a:solidFill>
                  <a:srgbClr val="403D39"/>
                </a:solidFill>
                <a:effectLst/>
                <a:latin typeface="Arial" panose="020B0604020202020204" pitchFamily="34" charset="0"/>
                <a:cs typeface="Arial" panose="020B0604020202020204" pitchFamily="34" charset="0"/>
              </a:rPr>
              <a:t>. 3rd ed. Saint Louis: </a:t>
            </a:r>
            <a:r>
              <a:rPr lang="pt-BR" sz="400" b="0" i="0" u="none" strike="noStrike" dirty="0" err="1">
                <a:solidFill>
                  <a:srgbClr val="403D39"/>
                </a:solidFill>
                <a:effectLst/>
                <a:latin typeface="Arial" panose="020B0604020202020204" pitchFamily="34" charset="0"/>
                <a:cs typeface="Arial" panose="020B0604020202020204" pitchFamily="34" charset="0"/>
              </a:rPr>
              <a:t>Mosby</a:t>
            </a:r>
            <a:r>
              <a:rPr lang="pt-BR" sz="400" b="0" i="0" u="none" strike="noStrike" dirty="0">
                <a:solidFill>
                  <a:srgbClr val="403D39"/>
                </a:solidFill>
                <a:effectLst/>
                <a:latin typeface="Arial" panose="020B0604020202020204" pitchFamily="34" charset="0"/>
                <a:cs typeface="Arial" panose="020B0604020202020204" pitchFamily="34" charset="0"/>
              </a:rPr>
              <a:t>; 2008. </a:t>
            </a:r>
          </a:p>
          <a:p>
            <a:pPr algn="just"/>
            <a:r>
              <a:rPr lang="pt-BR" sz="400" dirty="0">
                <a:solidFill>
                  <a:srgbClr val="403D39"/>
                </a:solidFill>
                <a:latin typeface="Arial" panose="020B0604020202020204" pitchFamily="34" charset="0"/>
                <a:cs typeface="Arial" panose="020B0604020202020204" pitchFamily="34" charset="0"/>
              </a:rPr>
              <a:t>2) </a:t>
            </a:r>
            <a:r>
              <a:rPr lang="pt-BR" sz="400" b="0" i="0" u="none" strike="noStrike" dirty="0" err="1">
                <a:solidFill>
                  <a:srgbClr val="403D39"/>
                </a:solidFill>
                <a:effectLst/>
                <a:latin typeface="Arial" panose="020B0604020202020204" pitchFamily="34" charset="0"/>
                <a:cs typeface="Arial" panose="020B0604020202020204" pitchFamily="34" charset="0"/>
              </a:rPr>
              <a:t>Kearns</a:t>
            </a:r>
            <a:r>
              <a:rPr lang="pt-BR" sz="400" b="0" i="0" u="none" strike="noStrike" dirty="0">
                <a:solidFill>
                  <a:srgbClr val="403D39"/>
                </a:solidFill>
                <a:effectLst/>
                <a:latin typeface="Arial" panose="020B0604020202020204" pitchFamily="34" charset="0"/>
                <a:cs typeface="Arial" panose="020B0604020202020204" pitchFamily="34" charset="0"/>
              </a:rPr>
              <a:t> TP, </a:t>
            </a:r>
            <a:r>
              <a:rPr lang="pt-BR" sz="400" b="0" i="0" u="none" strike="noStrike" dirty="0" err="1">
                <a:solidFill>
                  <a:srgbClr val="403D39"/>
                </a:solidFill>
                <a:effectLst/>
                <a:latin typeface="Arial" panose="020B0604020202020204" pitchFamily="34" charset="0"/>
                <a:cs typeface="Arial" panose="020B0604020202020204" pitchFamily="34" charset="0"/>
              </a:rPr>
              <a:t>Sayre</a:t>
            </a:r>
            <a:r>
              <a:rPr lang="pt-BR" sz="400" b="0" i="0" u="none" strike="noStrike" dirty="0">
                <a:solidFill>
                  <a:srgbClr val="403D39"/>
                </a:solidFill>
                <a:effectLst/>
                <a:latin typeface="Arial" panose="020B0604020202020204" pitchFamily="34" charset="0"/>
                <a:cs typeface="Arial" panose="020B0604020202020204" pitchFamily="34" charset="0"/>
              </a:rPr>
              <a:t> GP. </a:t>
            </a:r>
            <a:r>
              <a:rPr lang="pt-BR" sz="400" b="1" i="0" u="none" strike="noStrike" dirty="0" err="1">
                <a:solidFill>
                  <a:srgbClr val="403D39"/>
                </a:solidFill>
                <a:effectLst/>
                <a:latin typeface="Arial" panose="020B0604020202020204" pitchFamily="34" charset="0"/>
                <a:cs typeface="Arial" panose="020B0604020202020204" pitchFamily="34" charset="0"/>
              </a:rPr>
              <a:t>Retinitis</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pigmentosa</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external</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ophthalmophegia</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and</a:t>
            </a:r>
            <a:r>
              <a:rPr lang="pt-BR" sz="400" b="1" i="0" u="none" strike="noStrike" dirty="0">
                <a:solidFill>
                  <a:srgbClr val="403D39"/>
                </a:solidFill>
                <a:effectLst/>
                <a:latin typeface="Arial" panose="020B0604020202020204" pitchFamily="34" charset="0"/>
                <a:cs typeface="Arial" panose="020B0604020202020204" pitchFamily="34" charset="0"/>
              </a:rPr>
              <a:t> complete </a:t>
            </a:r>
            <a:r>
              <a:rPr lang="pt-BR" sz="400" b="1" i="0" u="none" strike="noStrike" dirty="0" err="1">
                <a:solidFill>
                  <a:srgbClr val="403D39"/>
                </a:solidFill>
                <a:effectLst/>
                <a:latin typeface="Arial" panose="020B0604020202020204" pitchFamily="34" charset="0"/>
                <a:cs typeface="Arial" panose="020B0604020202020204" pitchFamily="34" charset="0"/>
              </a:rPr>
              <a:t>heart</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block</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unusual</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syndrome</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with</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histologic</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study</a:t>
            </a:r>
            <a:r>
              <a:rPr lang="pt-BR" sz="400" b="1" i="0" u="none" strike="noStrike" dirty="0">
                <a:solidFill>
                  <a:srgbClr val="403D39"/>
                </a:solidFill>
                <a:effectLst/>
                <a:latin typeface="Arial" panose="020B0604020202020204" pitchFamily="34" charset="0"/>
                <a:cs typeface="Arial" panose="020B0604020202020204" pitchFamily="34" charset="0"/>
              </a:rPr>
              <a:t> in </a:t>
            </a:r>
            <a:r>
              <a:rPr lang="pt-BR" sz="400" b="1" i="0" u="none" strike="noStrike" dirty="0" err="1">
                <a:solidFill>
                  <a:srgbClr val="403D39"/>
                </a:solidFill>
                <a:effectLst/>
                <a:latin typeface="Arial" panose="020B0604020202020204" pitchFamily="34" charset="0"/>
                <a:cs typeface="Arial" panose="020B0604020202020204" pitchFamily="34" charset="0"/>
              </a:rPr>
              <a:t>one</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of</a:t>
            </a:r>
            <a:r>
              <a:rPr lang="pt-BR" sz="400" b="1" i="0" u="none" strike="noStrike" dirty="0">
                <a:solidFill>
                  <a:srgbClr val="403D39"/>
                </a:solidFill>
                <a:effectLst/>
                <a:latin typeface="Arial" panose="020B0604020202020204" pitchFamily="34" charset="0"/>
                <a:cs typeface="Arial" panose="020B0604020202020204" pitchFamily="34" charset="0"/>
              </a:rPr>
              <a:t> </a:t>
            </a:r>
            <a:r>
              <a:rPr lang="pt-BR" sz="400" b="1" i="0" u="none" strike="noStrike" dirty="0" err="1">
                <a:solidFill>
                  <a:srgbClr val="403D39"/>
                </a:solidFill>
                <a:effectLst/>
                <a:latin typeface="Arial" panose="020B0604020202020204" pitchFamily="34" charset="0"/>
                <a:cs typeface="Arial" panose="020B0604020202020204" pitchFamily="34" charset="0"/>
              </a:rPr>
              <a:t>two</a:t>
            </a:r>
            <a:r>
              <a:rPr lang="pt-BR" sz="400" b="1" i="0" u="none" strike="noStrike" dirty="0">
                <a:solidFill>
                  <a:srgbClr val="403D39"/>
                </a:solidFill>
                <a:effectLst/>
                <a:latin typeface="Arial" panose="020B0604020202020204" pitchFamily="34" charset="0"/>
                <a:cs typeface="Arial" panose="020B0604020202020204" pitchFamily="34" charset="0"/>
              </a:rPr>
              <a:t> cases</a:t>
            </a:r>
            <a:r>
              <a:rPr lang="pt-BR" sz="400" b="0" i="0" u="none" strike="noStrike" dirty="0">
                <a:solidFill>
                  <a:srgbClr val="403D39"/>
                </a:solidFill>
                <a:effectLst/>
                <a:latin typeface="Arial" panose="020B0604020202020204" pitchFamily="34" charset="0"/>
                <a:cs typeface="Arial" panose="020B0604020202020204" pitchFamily="34" charset="0"/>
              </a:rPr>
              <a:t>. AMA </a:t>
            </a:r>
            <a:r>
              <a:rPr lang="pt-BR" sz="400" b="0" i="0" u="none" strike="noStrike" dirty="0" err="1">
                <a:solidFill>
                  <a:srgbClr val="403D39"/>
                </a:solidFill>
                <a:effectLst/>
                <a:latin typeface="Arial" panose="020B0604020202020204" pitchFamily="34" charset="0"/>
                <a:cs typeface="Arial" panose="020B0604020202020204" pitchFamily="34" charset="0"/>
              </a:rPr>
              <a:t>Arch</a:t>
            </a:r>
            <a:r>
              <a:rPr lang="pt-BR" sz="400" b="0" i="0" u="none" strike="noStrike" dirty="0">
                <a:solidFill>
                  <a:srgbClr val="403D39"/>
                </a:solidFill>
                <a:effectLst/>
                <a:latin typeface="Arial" panose="020B0604020202020204" pitchFamily="34" charset="0"/>
                <a:cs typeface="Arial" panose="020B0604020202020204" pitchFamily="34" charset="0"/>
              </a:rPr>
              <a:t> </a:t>
            </a:r>
            <a:r>
              <a:rPr lang="pt-BR" sz="400" b="0" i="0" u="none" strike="noStrike" dirty="0" err="1">
                <a:solidFill>
                  <a:srgbClr val="403D39"/>
                </a:solidFill>
                <a:effectLst/>
                <a:latin typeface="Arial" panose="020B0604020202020204" pitchFamily="34" charset="0"/>
                <a:cs typeface="Arial" panose="020B0604020202020204" pitchFamily="34" charset="0"/>
              </a:rPr>
              <a:t>Ophthalmol</a:t>
            </a:r>
            <a:r>
              <a:rPr lang="pt-BR" sz="400" b="0" i="0" u="none" strike="noStrike" dirty="0">
                <a:solidFill>
                  <a:srgbClr val="403D39"/>
                </a:solidFill>
                <a:effectLst/>
                <a:latin typeface="Arial" panose="020B0604020202020204" pitchFamily="34" charset="0"/>
                <a:cs typeface="Arial" panose="020B0604020202020204" pitchFamily="34" charset="0"/>
              </a:rPr>
              <a:t>. 1958;60(2):280-9. </a:t>
            </a:r>
          </a:p>
          <a:p>
            <a:pPr algn="just"/>
            <a:r>
              <a:rPr lang="pt-BR" sz="400" dirty="0">
                <a:solidFill>
                  <a:srgbClr val="403D39"/>
                </a:solidFill>
                <a:latin typeface="Arial" panose="020B0604020202020204" pitchFamily="34" charset="0"/>
                <a:cs typeface="Arial" panose="020B0604020202020204" pitchFamily="34" charset="0"/>
              </a:rPr>
              <a:t>3) </a:t>
            </a:r>
            <a:r>
              <a:rPr lang="pt-BR" sz="400" dirty="0">
                <a:effectLst/>
                <a:latin typeface="Arial" panose="020B0604020202020204" pitchFamily="34" charset="0"/>
                <a:cs typeface="Arial" panose="020B0604020202020204" pitchFamily="34" charset="0"/>
              </a:rPr>
              <a:t>De Castro Junior H, Pena FM, Ribeiro ML, Martins WA. </a:t>
            </a:r>
            <a:r>
              <a:rPr lang="pt-BR" sz="400" b="1" dirty="0" err="1">
                <a:effectLst/>
                <a:latin typeface="Arial" panose="020B0604020202020204" pitchFamily="34" charset="0"/>
                <a:cs typeface="Arial" panose="020B0604020202020204" pitchFamily="34" charset="0"/>
              </a:rPr>
              <a:t>Síndrome</a:t>
            </a:r>
            <a:r>
              <a:rPr lang="pt-BR" sz="400" b="1" dirty="0">
                <a:effectLst/>
                <a:latin typeface="Arial" panose="020B0604020202020204" pitchFamily="34" charset="0"/>
                <a:cs typeface="Arial" panose="020B0604020202020204" pitchFamily="34" charset="0"/>
              </a:rPr>
              <a:t> de </a:t>
            </a:r>
            <a:r>
              <a:rPr lang="pt-BR" sz="400" b="1" dirty="0" err="1">
                <a:effectLst/>
                <a:latin typeface="Arial" panose="020B0604020202020204" pitchFamily="34" charset="0"/>
                <a:cs typeface="Arial" panose="020B0604020202020204" pitchFamily="34" charset="0"/>
              </a:rPr>
              <a:t>Kearns-Sayre</a:t>
            </a:r>
            <a:r>
              <a:rPr lang="pt-BR" sz="400" b="1" dirty="0">
                <a:effectLst/>
                <a:latin typeface="Arial" panose="020B0604020202020204" pitchFamily="34" charset="0"/>
                <a:cs typeface="Arial" panose="020B0604020202020204" pitchFamily="34" charset="0"/>
              </a:rPr>
              <a:t>: Relato de caso.</a:t>
            </a:r>
            <a:r>
              <a:rPr lang="pt-BR" sz="400" dirty="0">
                <a:effectLst/>
                <a:latin typeface="Arial" panose="020B0604020202020204" pitchFamily="34" charset="0"/>
                <a:cs typeface="Arial" panose="020B0604020202020204" pitchFamily="34" charset="0"/>
              </a:rPr>
              <a:t> </a:t>
            </a:r>
            <a:r>
              <a:rPr lang="pt-BR" sz="400" dirty="0" err="1">
                <a:effectLst/>
                <a:latin typeface="Arial" panose="020B0604020202020204" pitchFamily="34" charset="0"/>
                <a:cs typeface="Arial" panose="020B0604020202020204" pitchFamily="34" charset="0"/>
              </a:rPr>
              <a:t>Insuf</a:t>
            </a:r>
            <a:r>
              <a:rPr lang="pt-BR" sz="400" dirty="0">
                <a:effectLst/>
                <a:latin typeface="Arial" panose="020B0604020202020204" pitchFamily="34" charset="0"/>
                <a:cs typeface="Arial" panose="020B0604020202020204" pitchFamily="34" charset="0"/>
              </a:rPr>
              <a:t> Card. 2011;6(2):92-5. </a:t>
            </a:r>
            <a:endParaRPr lang="pt-BR" sz="400" dirty="0">
              <a:latin typeface="Arial" panose="020B0604020202020204" pitchFamily="34" charset="0"/>
              <a:cs typeface="Arial" panose="020B0604020202020204" pitchFamily="34" charset="0"/>
            </a:endParaRPr>
          </a:p>
          <a:p>
            <a:pPr algn="just"/>
            <a:r>
              <a:rPr lang="pt-BR" sz="400" dirty="0">
                <a:solidFill>
                  <a:srgbClr val="222222"/>
                </a:solidFill>
                <a:latin typeface="Arial" panose="020B0604020202020204" pitchFamily="34" charset="0"/>
                <a:cs typeface="Arial" panose="020B0604020202020204" pitchFamily="34" charset="0"/>
              </a:rPr>
              <a:t>4</a:t>
            </a:r>
            <a:r>
              <a:rPr lang="pt-BR" sz="400" b="0" i="0" u="none" strike="noStrike" dirty="0">
                <a:solidFill>
                  <a:srgbClr val="222222"/>
                </a:solidFill>
                <a:effectLst/>
                <a:latin typeface="Arial" panose="020B0604020202020204" pitchFamily="34" charset="0"/>
                <a:cs typeface="Arial" panose="020B0604020202020204" pitchFamily="34" charset="0"/>
              </a:rPr>
              <a:t>) </a:t>
            </a:r>
            <a:r>
              <a:rPr lang="pt-BR" sz="400" dirty="0">
                <a:effectLst/>
                <a:latin typeface="Arial" panose="020B0604020202020204" pitchFamily="34" charset="0"/>
                <a:cs typeface="Arial" panose="020B0604020202020204" pitchFamily="34" charset="0"/>
              </a:rPr>
              <a:t>NADEEM, </a:t>
            </a:r>
            <a:r>
              <a:rPr lang="pt-BR" sz="400" dirty="0" err="1">
                <a:effectLst/>
                <a:latin typeface="Arial" panose="020B0604020202020204" pitchFamily="34" charset="0"/>
                <a:cs typeface="Arial" panose="020B0604020202020204" pitchFamily="34" charset="0"/>
              </a:rPr>
              <a:t>Arsalan</a:t>
            </a:r>
            <a:r>
              <a:rPr lang="pt-BR" sz="400" dirty="0">
                <a:effectLst/>
                <a:latin typeface="Arial" panose="020B0604020202020204" pitchFamily="34" charset="0"/>
                <a:cs typeface="Arial" panose="020B0604020202020204" pitchFamily="34" charset="0"/>
              </a:rPr>
              <a:t> et al. </a:t>
            </a:r>
            <a:r>
              <a:rPr lang="pt-BR" sz="400" b="1" dirty="0" err="1">
                <a:effectLst/>
                <a:latin typeface="Arial" panose="020B0604020202020204" pitchFamily="34" charset="0"/>
                <a:cs typeface="Arial" panose="020B0604020202020204" pitchFamily="34" charset="0"/>
              </a:rPr>
              <a:t>Ophthalmoplegia</a:t>
            </a:r>
            <a:r>
              <a:rPr lang="pt-BR" sz="400" b="1" dirty="0">
                <a:effectLst/>
                <a:latin typeface="Arial" panose="020B0604020202020204" pitchFamily="34" charset="0"/>
                <a:cs typeface="Arial" panose="020B0604020202020204" pitchFamily="34" charset="0"/>
              </a:rPr>
              <a:t>, </a:t>
            </a:r>
            <a:r>
              <a:rPr lang="pt-BR" sz="400" b="1" dirty="0" err="1">
                <a:effectLst/>
                <a:latin typeface="Arial" panose="020B0604020202020204" pitchFamily="34" charset="0"/>
                <a:cs typeface="Arial" panose="020B0604020202020204" pitchFamily="34" charset="0"/>
              </a:rPr>
              <a:t>pigmentary</a:t>
            </a:r>
            <a:r>
              <a:rPr lang="pt-BR" sz="400" b="1" dirty="0">
                <a:effectLst/>
                <a:latin typeface="Arial" panose="020B0604020202020204" pitchFamily="34" charset="0"/>
                <a:cs typeface="Arial" panose="020B0604020202020204" pitchFamily="34" charset="0"/>
              </a:rPr>
              <a:t> </a:t>
            </a:r>
            <a:r>
              <a:rPr lang="pt-BR" sz="400" b="1" dirty="0" err="1">
                <a:effectLst/>
                <a:latin typeface="Arial" panose="020B0604020202020204" pitchFamily="34" charset="0"/>
                <a:cs typeface="Arial" panose="020B0604020202020204" pitchFamily="34" charset="0"/>
              </a:rPr>
              <a:t>retinopathy</a:t>
            </a:r>
            <a:r>
              <a:rPr lang="pt-BR" sz="400" b="1" dirty="0">
                <a:effectLst/>
                <a:latin typeface="Arial" panose="020B0604020202020204" pitchFamily="34" charset="0"/>
                <a:cs typeface="Arial" panose="020B0604020202020204" pitchFamily="34" charset="0"/>
              </a:rPr>
              <a:t>, </a:t>
            </a:r>
            <a:r>
              <a:rPr lang="pt-BR" sz="400" b="1" dirty="0" err="1">
                <a:effectLst/>
                <a:latin typeface="Arial" panose="020B0604020202020204" pitchFamily="34" charset="0"/>
                <a:cs typeface="Arial" panose="020B0604020202020204" pitchFamily="34" charset="0"/>
              </a:rPr>
              <a:t>and</a:t>
            </a:r>
            <a:r>
              <a:rPr lang="pt-BR" sz="400" b="1" dirty="0">
                <a:effectLst/>
                <a:latin typeface="Arial" panose="020B0604020202020204" pitchFamily="34" charset="0"/>
                <a:cs typeface="Arial" panose="020B0604020202020204" pitchFamily="34" charset="0"/>
              </a:rPr>
              <a:t> abnormal </a:t>
            </a:r>
            <a:r>
              <a:rPr lang="pt-BR" sz="400" b="1" dirty="0" err="1">
                <a:effectLst/>
                <a:latin typeface="Arial" panose="020B0604020202020204" pitchFamily="34" charset="0"/>
                <a:cs typeface="Arial" panose="020B0604020202020204" pitchFamily="34" charset="0"/>
              </a:rPr>
              <a:t>cardiac</a:t>
            </a:r>
            <a:r>
              <a:rPr lang="pt-BR" sz="400" b="1" dirty="0">
                <a:effectLst/>
                <a:latin typeface="Arial" panose="020B0604020202020204" pitchFamily="34" charset="0"/>
                <a:cs typeface="Arial" panose="020B0604020202020204" pitchFamily="34" charset="0"/>
              </a:rPr>
              <a:t> </a:t>
            </a:r>
            <a:r>
              <a:rPr lang="pt-BR" sz="400" b="1" dirty="0" err="1">
                <a:effectLst/>
                <a:latin typeface="Arial" panose="020B0604020202020204" pitchFamily="34" charset="0"/>
                <a:cs typeface="Arial" panose="020B0604020202020204" pitchFamily="34" charset="0"/>
              </a:rPr>
              <a:t>conduction</a:t>
            </a:r>
            <a:r>
              <a:rPr lang="pt-BR" sz="400" b="1" dirty="0">
                <a:effectLst/>
                <a:latin typeface="Arial" panose="020B0604020202020204" pitchFamily="34" charset="0"/>
                <a:cs typeface="Arial" panose="020B0604020202020204" pitchFamily="34" charset="0"/>
              </a:rPr>
              <a:t>: A </a:t>
            </a:r>
            <a:r>
              <a:rPr lang="pt-BR" sz="400" b="1" dirty="0" err="1">
                <a:effectLst/>
                <a:latin typeface="Arial" panose="020B0604020202020204" pitchFamily="34" charset="0"/>
                <a:cs typeface="Arial" panose="020B0604020202020204" pitchFamily="34" charset="0"/>
              </a:rPr>
              <a:t>rare</a:t>
            </a:r>
            <a:r>
              <a:rPr lang="pt-BR" sz="400" b="1" dirty="0">
                <a:effectLst/>
                <a:latin typeface="Arial" panose="020B0604020202020204" pitchFamily="34" charset="0"/>
                <a:cs typeface="Arial" panose="020B0604020202020204" pitchFamily="34" charset="0"/>
              </a:rPr>
              <a:t> case </a:t>
            </a:r>
            <a:r>
              <a:rPr lang="pt-BR" sz="400" b="1" dirty="0" err="1">
                <a:effectLst/>
                <a:latin typeface="Arial" panose="020B0604020202020204" pitchFamily="34" charset="0"/>
                <a:cs typeface="Arial" panose="020B0604020202020204" pitchFamily="34" charset="0"/>
              </a:rPr>
              <a:t>of</a:t>
            </a:r>
            <a:r>
              <a:rPr lang="pt-BR" sz="400" b="1" dirty="0">
                <a:effectLst/>
                <a:latin typeface="Arial" panose="020B0604020202020204" pitchFamily="34" charset="0"/>
                <a:cs typeface="Arial" panose="020B0604020202020204" pitchFamily="34" charset="0"/>
              </a:rPr>
              <a:t> </a:t>
            </a:r>
            <a:r>
              <a:rPr lang="pt-BR" sz="400" b="1" dirty="0" err="1">
                <a:effectLst/>
                <a:latin typeface="Arial" panose="020B0604020202020204" pitchFamily="34" charset="0"/>
                <a:cs typeface="Arial" panose="020B0604020202020204" pitchFamily="34" charset="0"/>
              </a:rPr>
              <a:t>Kearns-Sayre</a:t>
            </a:r>
            <a:r>
              <a:rPr lang="pt-BR" sz="400" b="1" dirty="0">
                <a:effectLst/>
                <a:latin typeface="Arial" panose="020B0604020202020204" pitchFamily="34" charset="0"/>
                <a:cs typeface="Arial" panose="020B0604020202020204" pitchFamily="34" charset="0"/>
              </a:rPr>
              <a:t> </a:t>
            </a:r>
            <a:r>
              <a:rPr lang="pt-BR" sz="400" b="1" dirty="0" err="1">
                <a:effectLst/>
                <a:latin typeface="Arial" panose="020B0604020202020204" pitchFamily="34" charset="0"/>
                <a:cs typeface="Arial" panose="020B0604020202020204" pitchFamily="34" charset="0"/>
              </a:rPr>
              <a:t>syndrome</a:t>
            </a:r>
            <a:r>
              <a:rPr lang="pt-BR" sz="400" b="1" dirty="0">
                <a:effectLst/>
                <a:latin typeface="Arial" panose="020B0604020202020204" pitchFamily="34" charset="0"/>
                <a:cs typeface="Arial" panose="020B0604020202020204" pitchFamily="34" charset="0"/>
              </a:rPr>
              <a:t>. </a:t>
            </a:r>
            <a:r>
              <a:rPr lang="pt-BR" sz="400" dirty="0" err="1">
                <a:effectLst/>
                <a:latin typeface="Arial" panose="020B0604020202020204" pitchFamily="34" charset="0"/>
                <a:cs typeface="Arial" panose="020B0604020202020204" pitchFamily="34" charset="0"/>
              </a:rPr>
              <a:t>Eneurologicalsci</a:t>
            </a:r>
            <a:r>
              <a:rPr lang="pt-BR" sz="400" dirty="0">
                <a:effectLst/>
                <a:latin typeface="Arial" panose="020B0604020202020204" pitchFamily="34" charset="0"/>
                <a:cs typeface="Arial" panose="020B0604020202020204" pitchFamily="34" charset="0"/>
              </a:rPr>
              <a:t>, v. 30, p. 100448, 2023. </a:t>
            </a:r>
          </a:p>
          <a:p>
            <a:pPr algn="just"/>
            <a:r>
              <a:rPr lang="pt-BR" sz="400" dirty="0">
                <a:latin typeface="Arial" panose="020B0604020202020204" pitchFamily="34" charset="0"/>
                <a:cs typeface="Arial" panose="020B0604020202020204" pitchFamily="34" charset="0"/>
              </a:rPr>
              <a:t>5) </a:t>
            </a:r>
            <a:r>
              <a:rPr lang="pt-BR" sz="400" b="1" dirty="0">
                <a:latin typeface="Arial" panose="020B0604020202020204" pitchFamily="34" charset="0"/>
                <a:cs typeface="Arial" panose="020B0604020202020204" pitchFamily="34" charset="0"/>
              </a:rPr>
              <a:t>American </a:t>
            </a:r>
            <a:r>
              <a:rPr lang="pt-BR" sz="400" b="1" dirty="0" err="1">
                <a:latin typeface="Arial" panose="020B0604020202020204" pitchFamily="34" charset="0"/>
                <a:cs typeface="Arial" panose="020B0604020202020204" pitchFamily="34" charset="0"/>
              </a:rPr>
              <a:t>Academy</a:t>
            </a:r>
            <a:r>
              <a:rPr lang="pt-BR" sz="400" b="1" dirty="0">
                <a:latin typeface="Arial" panose="020B0604020202020204" pitchFamily="34" charset="0"/>
                <a:cs typeface="Arial" panose="020B0604020202020204" pitchFamily="34" charset="0"/>
              </a:rPr>
              <a:t> </a:t>
            </a:r>
            <a:r>
              <a:rPr lang="pt-BR" sz="400" b="1" dirty="0" err="1">
                <a:latin typeface="Arial" panose="020B0604020202020204" pitchFamily="34" charset="0"/>
                <a:cs typeface="Arial" panose="020B0604020202020204" pitchFamily="34" charset="0"/>
              </a:rPr>
              <a:t>of</a:t>
            </a:r>
            <a:r>
              <a:rPr lang="pt-BR" sz="400" b="1" dirty="0">
                <a:latin typeface="Arial" panose="020B0604020202020204" pitchFamily="34" charset="0"/>
                <a:cs typeface="Arial" panose="020B0604020202020204" pitchFamily="34" charset="0"/>
              </a:rPr>
              <a:t> </a:t>
            </a:r>
            <a:r>
              <a:rPr lang="pt-BR" sz="400" b="1" dirty="0" err="1">
                <a:latin typeface="Arial" panose="020B0604020202020204" pitchFamily="34" charset="0"/>
                <a:cs typeface="Arial" panose="020B0604020202020204" pitchFamily="34" charset="0"/>
              </a:rPr>
              <a:t>Ophthalmology</a:t>
            </a:r>
            <a:r>
              <a:rPr lang="pt-BR" sz="400" b="1" dirty="0">
                <a:latin typeface="Arial" panose="020B0604020202020204" pitchFamily="34" charset="0"/>
                <a:cs typeface="Arial" panose="020B0604020202020204" pitchFamily="34" charset="0"/>
              </a:rPr>
              <a:t>. </a:t>
            </a:r>
            <a:r>
              <a:rPr lang="pt-BR" sz="400" b="1" dirty="0" err="1">
                <a:latin typeface="Arial" panose="020B0604020202020204" pitchFamily="34" charset="0"/>
                <a:cs typeface="Arial" panose="020B0604020202020204" pitchFamily="34" charset="0"/>
              </a:rPr>
              <a:t>Kearns-Sayre</a:t>
            </a:r>
            <a:r>
              <a:rPr lang="pt-BR" sz="400" b="1" dirty="0">
                <a:latin typeface="Arial" panose="020B0604020202020204" pitchFamily="34" charset="0"/>
                <a:cs typeface="Arial" panose="020B0604020202020204" pitchFamily="34" charset="0"/>
              </a:rPr>
              <a:t> </a:t>
            </a:r>
            <a:r>
              <a:rPr lang="pt-BR" sz="400" b="1" dirty="0" err="1">
                <a:latin typeface="Arial" panose="020B0604020202020204" pitchFamily="34" charset="0"/>
                <a:cs typeface="Arial" panose="020B0604020202020204" pitchFamily="34" charset="0"/>
              </a:rPr>
              <a:t>syndrome</a:t>
            </a:r>
            <a:r>
              <a:rPr lang="pt-BR" sz="400" dirty="0">
                <a:latin typeface="Arial" panose="020B0604020202020204" pitchFamily="34" charset="0"/>
                <a:cs typeface="Arial" panose="020B0604020202020204" pitchFamily="34" charset="0"/>
              </a:rPr>
              <a:t>. https://</a:t>
            </a:r>
            <a:r>
              <a:rPr lang="pt-BR" sz="400" dirty="0" err="1">
                <a:latin typeface="Arial" panose="020B0604020202020204" pitchFamily="34" charset="0"/>
                <a:cs typeface="Arial" panose="020B0604020202020204" pitchFamily="34" charset="0"/>
              </a:rPr>
              <a:t>www.aao.org</a:t>
            </a:r>
            <a:r>
              <a:rPr lang="pt-BR" sz="400" dirty="0">
                <a:latin typeface="Arial" panose="020B0604020202020204" pitchFamily="34" charset="0"/>
                <a:cs typeface="Arial" panose="020B0604020202020204" pitchFamily="34" charset="0"/>
              </a:rPr>
              <a:t>/</a:t>
            </a:r>
            <a:r>
              <a:rPr lang="pt-BR" sz="400" dirty="0" err="1">
                <a:latin typeface="Arial" panose="020B0604020202020204" pitchFamily="34" charset="0"/>
                <a:cs typeface="Arial" panose="020B0604020202020204" pitchFamily="34" charset="0"/>
              </a:rPr>
              <a:t>image</a:t>
            </a:r>
            <a:r>
              <a:rPr lang="pt-BR" sz="400" dirty="0">
                <a:latin typeface="Arial" panose="020B0604020202020204" pitchFamily="34" charset="0"/>
                <a:cs typeface="Arial" panose="020B0604020202020204" pitchFamily="34" charset="0"/>
              </a:rPr>
              <a:t>/</a:t>
            </a:r>
            <a:r>
              <a:rPr lang="pt-BR" sz="400" dirty="0" err="1">
                <a:latin typeface="Arial" panose="020B0604020202020204" pitchFamily="34" charset="0"/>
                <a:cs typeface="Arial" panose="020B0604020202020204" pitchFamily="34" charset="0"/>
              </a:rPr>
              <a:t>kearns-sayre-syndrome</a:t>
            </a:r>
            <a:r>
              <a:rPr lang="pt-BR" sz="400" dirty="0">
                <a:latin typeface="Arial" panose="020B0604020202020204" pitchFamily="34" charset="0"/>
                <a:cs typeface="Arial" panose="020B0604020202020204" pitchFamily="34" charset="0"/>
              </a:rPr>
              <a:t> </a:t>
            </a:r>
            <a:r>
              <a:rPr lang="pt-BR" sz="400" dirty="0" err="1">
                <a:latin typeface="Arial" panose="020B0604020202020204" pitchFamily="34" charset="0"/>
                <a:cs typeface="Arial" panose="020B0604020202020204" pitchFamily="34" charset="0"/>
              </a:rPr>
              <a:t>Accessed</a:t>
            </a:r>
            <a:r>
              <a:rPr lang="pt-BR" sz="400" dirty="0">
                <a:latin typeface="Arial" panose="020B0604020202020204" pitchFamily="34" charset="0"/>
                <a:cs typeface="Arial" panose="020B0604020202020204" pitchFamily="34" charset="0"/>
              </a:rPr>
              <a:t> July 08, 2019.</a:t>
            </a:r>
          </a:p>
          <a:p>
            <a:pPr marL="0" indent="0" algn="just">
              <a:lnSpc>
                <a:spcPct val="107000"/>
              </a:lnSpc>
              <a:spcAft>
                <a:spcPts val="800"/>
              </a:spcAft>
              <a:buNone/>
            </a:pPr>
            <a:endParaRPr lang="pt-BR" sz="8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CaixaDeTexto 12">
            <a:extLst>
              <a:ext uri="{FF2B5EF4-FFF2-40B4-BE49-F238E27FC236}">
                <a16:creationId xmlns:a16="http://schemas.microsoft.com/office/drawing/2014/main" id="{883709FA-11EB-983E-C6B7-99F71E2FBBCE}"/>
              </a:ext>
            </a:extLst>
          </p:cNvPr>
          <p:cNvSpPr txBox="1"/>
          <p:nvPr/>
        </p:nvSpPr>
        <p:spPr>
          <a:xfrm>
            <a:off x="2738100" y="3233897"/>
            <a:ext cx="216025" cy="230832"/>
          </a:xfrm>
          <a:prstGeom prst="rect">
            <a:avLst/>
          </a:prstGeom>
          <a:solidFill>
            <a:schemeClr val="bg1"/>
          </a:solidFill>
        </p:spPr>
        <p:txBody>
          <a:bodyPr wrap="square" rtlCol="0">
            <a:spAutoFit/>
          </a:bodyPr>
          <a:lstStyle/>
          <a:p>
            <a:endParaRPr lang="pt-BR" sz="900" dirty="0">
              <a:latin typeface="Arial" panose="020B0604020202020204" pitchFamily="34" charset="0"/>
              <a:cs typeface="Arial" panose="020B0604020202020204" pitchFamily="34" charset="0"/>
            </a:endParaRPr>
          </a:p>
        </p:txBody>
      </p:sp>
      <p:sp>
        <p:nvSpPr>
          <p:cNvPr id="2" name="CaixaDeTexto 1">
            <a:extLst>
              <a:ext uri="{FF2B5EF4-FFF2-40B4-BE49-F238E27FC236}">
                <a16:creationId xmlns:a16="http://schemas.microsoft.com/office/drawing/2014/main" id="{CB068446-C1AD-7010-4627-5B67A05A3416}"/>
              </a:ext>
            </a:extLst>
          </p:cNvPr>
          <p:cNvSpPr txBox="1"/>
          <p:nvPr/>
        </p:nvSpPr>
        <p:spPr>
          <a:xfrm>
            <a:off x="2604771" y="1659311"/>
            <a:ext cx="2343244" cy="1634102"/>
          </a:xfrm>
          <a:prstGeom prst="rect">
            <a:avLst/>
          </a:prstGeom>
          <a:noFill/>
        </p:spPr>
        <p:txBody>
          <a:bodyPr wrap="square" rtlCol="0">
            <a:spAutoFit/>
          </a:bodyPr>
          <a:lstStyle/>
          <a:p>
            <a:pPr algn="just">
              <a:lnSpc>
                <a:spcPct val="107000"/>
              </a:lnSpc>
              <a:spcAft>
                <a:spcPts val="800"/>
              </a:spcAft>
            </a:pPr>
            <a:r>
              <a:rPr lang="pt-PT" sz="800" dirty="0">
                <a:latin typeface="Arial" panose="020B0604020202020204" pitchFamily="34" charset="0"/>
                <a:cs typeface="Arial" panose="020B0604020202020204" pitchFamily="34" charset="0"/>
              </a:rPr>
              <a:t>Na última consulta, aos 4 anos, apresentou melhora da acuidade visual, olho direito 20/30 e olho esquerdo 20/25, com nistagmo </a:t>
            </a:r>
            <a:r>
              <a:rPr lang="pt-PT" sz="800" dirty="0" err="1">
                <a:latin typeface="Arial" panose="020B0604020202020204" pitchFamily="34" charset="0"/>
                <a:cs typeface="Arial" panose="020B0604020202020204" pitchFamily="34" charset="0"/>
              </a:rPr>
              <a:t>sacádico</a:t>
            </a:r>
            <a:r>
              <a:rPr lang="pt-PT" sz="800" dirty="0">
                <a:latin typeface="Arial" panose="020B0604020202020204" pitchFamily="34" charset="0"/>
                <a:cs typeface="Arial" panose="020B0604020202020204" pitchFamily="34" charset="0"/>
              </a:rPr>
              <a:t> de baixa amplitude e frequência moderada, </a:t>
            </a:r>
            <a:r>
              <a:rPr lang="pt-PT" sz="800" dirty="0" err="1">
                <a:latin typeface="Arial" panose="020B0604020202020204" pitchFamily="34" charset="0"/>
                <a:cs typeface="Arial" panose="020B0604020202020204" pitchFamily="34" charset="0"/>
              </a:rPr>
              <a:t>microexoforia</a:t>
            </a:r>
            <a:r>
              <a:rPr lang="pt-PT" sz="800" dirty="0">
                <a:latin typeface="Arial" panose="020B0604020202020204" pitchFamily="34" charset="0"/>
                <a:cs typeface="Arial" panose="020B0604020202020204" pitchFamily="34" charset="0"/>
              </a:rPr>
              <a:t> ao olhar de perto e aparecimento de torcicolo. Deve manter o uso de óculos e realizar acompanhamento ambulatorial periódico, com terapias multidisciplinares associadas, a fim de promover melhor qualidade de vida ao paciente</a:t>
            </a:r>
            <a:endParaRPr lang="pt-BR" sz="800" dirty="0">
              <a:latin typeface="Arial" panose="020B0604020202020204" pitchFamily="34" charset="0"/>
              <a:cs typeface="Arial" panose="020B0604020202020204" pitchFamily="34" charset="0"/>
            </a:endParaRPr>
          </a:p>
          <a:p>
            <a:pPr marL="0" indent="0" algn="just">
              <a:lnSpc>
                <a:spcPct val="107000"/>
              </a:lnSpc>
              <a:spcAft>
                <a:spcPts val="800"/>
              </a:spcAft>
              <a:buNone/>
            </a:pPr>
            <a:endParaRPr lang="pt-BR" sz="800" dirty="0">
              <a:latin typeface="Arial" panose="020B0604020202020204" pitchFamily="34" charset="0"/>
              <a:cs typeface="Arial" panose="020B0604020202020204" pitchFamily="34" charset="0"/>
            </a:endParaRPr>
          </a:p>
        </p:txBody>
      </p:sp>
      <p:pic>
        <p:nvPicPr>
          <p:cNvPr id="8" name="Imagem 7">
            <a:extLst>
              <a:ext uri="{FF2B5EF4-FFF2-40B4-BE49-F238E27FC236}">
                <a16:creationId xmlns:a16="http://schemas.microsoft.com/office/drawing/2014/main" id="{7E79F426-8456-A9F4-9AFF-61CD6D0D49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3150" y="3096065"/>
            <a:ext cx="1296481" cy="373272"/>
          </a:xfrm>
          <a:prstGeom prst="rect">
            <a:avLst/>
          </a:prstGeom>
        </p:spPr>
      </p:pic>
      <p:pic>
        <p:nvPicPr>
          <p:cNvPr id="16" name="Imagem 15">
            <a:extLst>
              <a:ext uri="{FF2B5EF4-FFF2-40B4-BE49-F238E27FC236}">
                <a16:creationId xmlns:a16="http://schemas.microsoft.com/office/drawing/2014/main" id="{AEF21533-CBC6-2E89-D1AA-41DF97C791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9441" y="3463347"/>
            <a:ext cx="1230473" cy="908004"/>
          </a:xfrm>
          <a:prstGeom prst="rect">
            <a:avLst/>
          </a:prstGeom>
        </p:spPr>
      </p:pic>
      <p:pic>
        <p:nvPicPr>
          <p:cNvPr id="17" name="Imagem 16">
            <a:extLst>
              <a:ext uri="{FF2B5EF4-FFF2-40B4-BE49-F238E27FC236}">
                <a16:creationId xmlns:a16="http://schemas.microsoft.com/office/drawing/2014/main" id="{FC9527C7-A375-2155-01A2-A44F8FD0DA4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66087" y="3451929"/>
            <a:ext cx="1285930" cy="908004"/>
          </a:xfrm>
          <a:prstGeom prst="rect">
            <a:avLst/>
          </a:prstGeom>
        </p:spPr>
      </p:pic>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988</Words>
  <Application>Microsoft Macintosh PowerPoint</Application>
  <PresentationFormat>Apresentação na tela (16:9)</PresentationFormat>
  <Paragraphs>15</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Giovanna Vargas</cp:lastModifiedBy>
  <cp:revision>17</cp:revision>
  <dcterms:created xsi:type="dcterms:W3CDTF">2024-01-09T13:58:08Z</dcterms:created>
  <dcterms:modified xsi:type="dcterms:W3CDTF">2024-01-31T02:04:53Z</dcterms:modified>
</cp:coreProperties>
</file>