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91" d="100"/>
          <a:sy n="91" d="100"/>
        </p:scale>
        <p:origin x="3920" y="184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12BC7-6DE1-DB40-A1D5-FD35C9FC9804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D2A0F-2032-A44A-B8B7-BD8C9853E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75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D2A0F-2032-A44A-B8B7-BD8C9853E55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1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31/01/2024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123477" y="2051720"/>
            <a:ext cx="486313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Paciente feminina de 33 </a:t>
            </a:r>
            <a:r>
              <a:rPr lang="pt-BR" sz="120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anos, previamente 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hígida refere que em 27/12/23 teve início de quadro de exantema e artralgia em pé direito. Assim, foi aventado diagnóstico de febre </a:t>
            </a:r>
            <a:r>
              <a:rPr lang="pt-BR" sz="12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</a:t>
            </a:r>
            <a:r>
              <a:rPr lang="pt-BR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hikungunya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 confirmado com sorologias reagentes para esse vírus   (IgG e </a:t>
            </a:r>
            <a:r>
              <a:rPr lang="pt-BR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IgM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) e não reagentes para dengue.  Já em melhora clínica,  em 03/01/24 notou em olho esquerdo (OE) escotoma </a:t>
            </a:r>
            <a:r>
              <a:rPr lang="pt-BR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paracentral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fixo, não progressivo, sem outros sintomas oculares. Ao exame oftalmológico apresentou: acuidade visual com melhor correção de 20/20 de ambos os olhos (AO), pressão intraocular de 13 /14 (OD/OE), biomicroscopia anterior e fundoscopia dentro da normalidade de AO. </a:t>
            </a:r>
            <a:r>
              <a:rPr lang="pt-BR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Nos exames complementares, OD não apresentou alterações. Na fig. 1 são apresentadas os exames com alterações de OE,</a:t>
            </a:r>
            <a:r>
              <a:rPr lang="pt-BR" sz="1200" i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 na fig. 2 os exames sem alterações.  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Os achados sugerem o diagnóstico de </a:t>
            </a:r>
            <a:r>
              <a:rPr lang="pt-BR" sz="1200" i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acute</a:t>
            </a:r>
            <a:r>
              <a:rPr lang="pt-BR" sz="12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macular </a:t>
            </a:r>
            <a:r>
              <a:rPr lang="pt-BR" sz="1200" i="1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neuroretinopathy</a:t>
            </a:r>
            <a:r>
              <a:rPr lang="pt-BR" sz="1200" i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(AMN)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pt-BR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Essa lesão g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eralmente acomete mulheres jovens em sua terceira década de vida. Acredita-se que a lesão decorre por comprometimento dos plexos capilares profundos retinianos que podem estar relacionados com inflamação sistêmica de doenças </a:t>
            </a:r>
            <a:r>
              <a:rPr lang="pt-BR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auto-imunes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e/ou infecciosas inclusive com arboviroses como a dengue e a </a:t>
            </a:r>
            <a:r>
              <a:rPr lang="pt-BR" sz="1200" dirty="0" err="1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chikungunya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 Não há tratamento específico e o </a:t>
            </a:r>
            <a:r>
              <a:rPr lang="pt-BR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</a:t>
            </a:r>
            <a:r>
              <a:rPr lang="pt-BR" sz="12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rognóstico das lesões são variados.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8317" y="510862"/>
            <a:ext cx="5020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i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Acute</a:t>
            </a:r>
            <a:r>
              <a:rPr lang="pt-BR" sz="2400" b="1" i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 Macular </a:t>
            </a:r>
            <a:r>
              <a:rPr lang="pt-BR" sz="2400" b="1" i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Neuroretinopathy</a:t>
            </a:r>
            <a:r>
              <a:rPr lang="pt-BR" sz="2400" b="1" i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por febre </a:t>
            </a:r>
            <a:r>
              <a:rPr lang="pt-BR" sz="2400" b="1" dirty="0" err="1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chikungunya</a:t>
            </a:r>
            <a:endParaRPr lang="pt-BR" sz="2400" b="1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2400" dirty="0"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7507" y="1245483"/>
            <a:ext cx="4948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John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Chii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Tyng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Chao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Felipe Beltrão de Medeiros, Bernardo Monte Nunes Araújo, Ricardo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Okada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</a:t>
            </a:r>
            <a:r>
              <a:rPr lang="pt-BR" altLang="pt-BR" sz="1200" b="1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Nakaghi</a:t>
            </a: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Gabriel Andrade</a:t>
            </a:r>
            <a:b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</a:br>
            <a:r>
              <a:rPr lang="pt-BR" altLang="pt-BR" sz="12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André Correa Maia de Carvalho </a:t>
            </a:r>
          </a:p>
          <a:p>
            <a:pPr algn="ctr"/>
            <a:r>
              <a:rPr lang="pt-BR" altLang="pt-BR" sz="12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Retina </a:t>
            </a:r>
            <a:r>
              <a:rPr lang="pt-BR" altLang="pt-BR" sz="1200" dirty="0" err="1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Clinic</a:t>
            </a:r>
            <a:endParaRPr lang="en-US" altLang="pt-BR" sz="12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 descr="Uma imagem contendo no interior, gato, pequeno, aberto&#10;&#10;Descrição gerada automaticamente">
            <a:extLst>
              <a:ext uri="{FF2B5EF4-FFF2-40B4-BE49-F238E27FC236}">
                <a16:creationId xmlns:a16="http://schemas.microsoft.com/office/drawing/2014/main" id="{832434BD-25E1-C975-9B34-5E0642FFE1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3" t="3863" r="2439"/>
          <a:stretch/>
        </p:blipFill>
        <p:spPr>
          <a:xfrm>
            <a:off x="156887" y="6084168"/>
            <a:ext cx="2894446" cy="1330179"/>
          </a:xfrm>
          <a:prstGeom prst="rect">
            <a:avLst/>
          </a:prstGeom>
        </p:spPr>
      </p:pic>
      <p:pic>
        <p:nvPicPr>
          <p:cNvPr id="4" name="Imagem 3" descr="Uma imagem contendo no interior, escuro, luz, aceso&#10;&#10;Descrição gerada automaticamente">
            <a:extLst>
              <a:ext uri="{FF2B5EF4-FFF2-40B4-BE49-F238E27FC236}">
                <a16:creationId xmlns:a16="http://schemas.microsoft.com/office/drawing/2014/main" id="{945DAD9A-1FF6-3C4B-EB09-BBC96569C9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90" r="6480" b="20364"/>
          <a:stretch/>
        </p:blipFill>
        <p:spPr>
          <a:xfrm>
            <a:off x="3251522" y="6084168"/>
            <a:ext cx="1656184" cy="1078993"/>
          </a:xfrm>
          <a:prstGeom prst="rect">
            <a:avLst/>
          </a:prstGeom>
        </p:spPr>
      </p:pic>
      <p:pic>
        <p:nvPicPr>
          <p:cNvPr id="9" name="Imagem 8" descr="Imagem em preto e branco&#10;&#10;Descrição gerada automaticamente com confiança baixa">
            <a:extLst>
              <a:ext uri="{FF2B5EF4-FFF2-40B4-BE49-F238E27FC236}">
                <a16:creationId xmlns:a16="http://schemas.microsoft.com/office/drawing/2014/main" id="{A16F6BB7-0A1A-CB34-617C-F85E93299D3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5"/>
          <a:stretch/>
        </p:blipFill>
        <p:spPr>
          <a:xfrm>
            <a:off x="159482" y="7360595"/>
            <a:ext cx="2891851" cy="122721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B653152-006C-119F-666B-4E4AA8716FAA}"/>
              </a:ext>
            </a:extLst>
          </p:cNvPr>
          <p:cNvSpPr txBox="1"/>
          <p:nvPr/>
        </p:nvSpPr>
        <p:spPr>
          <a:xfrm>
            <a:off x="0" y="86207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Fig1. - Esquerda: </a:t>
            </a:r>
            <a:r>
              <a:rPr lang="pt-BR" sz="7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retinografia</a:t>
            </a:r>
            <a:r>
              <a:rPr lang="pt-BR" sz="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pt-BR" sz="7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nearinfrared</a:t>
            </a:r>
            <a:r>
              <a:rPr lang="pt-BR" sz="7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7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reflectance</a:t>
            </a:r>
            <a:r>
              <a:rPr lang="pt-BR" sz="7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foi observado em OE uma lesão </a:t>
            </a:r>
            <a:r>
              <a:rPr lang="pt-BR" sz="7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perifoveal</a:t>
            </a:r>
            <a:r>
              <a:rPr lang="pt-BR" sz="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acinzentada </a:t>
            </a:r>
            <a:r>
              <a:rPr lang="pt-BR" sz="7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petalóide</a:t>
            </a:r>
            <a:r>
              <a:rPr lang="pt-BR" sz="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apontada em direção a fóvea / Direita: </a:t>
            </a:r>
            <a:r>
              <a:rPr lang="pt-BR" sz="7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optical</a:t>
            </a:r>
            <a:r>
              <a:rPr lang="pt-BR" sz="7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7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coherence</a:t>
            </a:r>
            <a:r>
              <a:rPr lang="pt-BR" sz="7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t-BR" sz="700" i="1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tomography</a:t>
            </a:r>
            <a:r>
              <a:rPr lang="pt-BR" sz="700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(OCT</a:t>
            </a:r>
            <a:r>
              <a:rPr lang="pt-BR" sz="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 de </a:t>
            </a:r>
            <a:r>
              <a:rPr lang="pt-BR" sz="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OE </a:t>
            </a:r>
            <a:r>
              <a:rPr lang="pt-BR" sz="7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foi </a:t>
            </a:r>
            <a:r>
              <a:rPr lang="pt-BR" sz="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identificado uma banda </a:t>
            </a:r>
            <a:r>
              <a:rPr lang="pt-BR" sz="7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hiperrefletiva</a:t>
            </a:r>
            <a:r>
              <a:rPr lang="pt-BR" sz="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ao nível da plexiforme externa além de sinal reduzido da zona </a:t>
            </a:r>
            <a:r>
              <a:rPr lang="pt-BR" sz="7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elipsóide</a:t>
            </a:r>
            <a:r>
              <a:rPr lang="pt-BR" sz="7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pt-BR" sz="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4C900A-ADD7-EDCA-ED36-124051A2EDA7}"/>
              </a:ext>
            </a:extLst>
          </p:cNvPr>
          <p:cNvSpPr txBox="1"/>
          <p:nvPr/>
        </p:nvSpPr>
        <p:spPr>
          <a:xfrm>
            <a:off x="3209435" y="8345831"/>
            <a:ext cx="1959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>
                <a:effectLst/>
              </a:rPr>
              <a:t> Referências Bibliográficas</a:t>
            </a:r>
          </a:p>
          <a:p>
            <a:r>
              <a:rPr lang="pt-BR" sz="400" dirty="0"/>
              <a:t>1- </a:t>
            </a:r>
            <a:r>
              <a:rPr lang="pt-BR" sz="400" dirty="0" err="1">
                <a:effectLst/>
              </a:rPr>
              <a:t>Bhavsar</a:t>
            </a:r>
            <a:r>
              <a:rPr lang="pt-BR" sz="400" dirty="0">
                <a:effectLst/>
              </a:rPr>
              <a:t> KV, Lin </a:t>
            </a:r>
            <a:r>
              <a:rPr lang="pt-BR" sz="400" dirty="0" err="1">
                <a:effectLst/>
              </a:rPr>
              <a:t>S</a:t>
            </a:r>
            <a:r>
              <a:rPr lang="pt-BR" sz="400" dirty="0">
                <a:effectLst/>
              </a:rPr>
              <a:t>, </a:t>
            </a:r>
            <a:r>
              <a:rPr lang="pt-BR" sz="400" dirty="0" err="1">
                <a:effectLst/>
              </a:rPr>
              <a:t>Rahimy</a:t>
            </a:r>
            <a:r>
              <a:rPr lang="pt-BR" sz="400" dirty="0">
                <a:effectLst/>
              </a:rPr>
              <a:t> E, Joseph A, </a:t>
            </a:r>
            <a:r>
              <a:rPr lang="pt-BR" sz="400" dirty="0" err="1">
                <a:effectLst/>
              </a:rPr>
              <a:t>Freund</a:t>
            </a:r>
            <a:r>
              <a:rPr lang="pt-BR" sz="400" dirty="0">
                <a:effectLst/>
              </a:rPr>
              <a:t> KB, </a:t>
            </a:r>
            <a:r>
              <a:rPr lang="pt-BR" sz="400" dirty="0" err="1">
                <a:effectLst/>
              </a:rPr>
              <a:t>Sarraf</a:t>
            </a:r>
            <a:r>
              <a:rPr lang="pt-BR" sz="400" dirty="0">
                <a:effectLst/>
              </a:rPr>
              <a:t> </a:t>
            </a:r>
            <a:r>
              <a:rPr lang="pt-BR" sz="400" dirty="0" err="1">
                <a:effectLst/>
              </a:rPr>
              <a:t>D</a:t>
            </a:r>
            <a:r>
              <a:rPr lang="pt-BR" sz="400" dirty="0">
                <a:effectLst/>
              </a:rPr>
              <a:t>, Cunningham ET Jr. </a:t>
            </a:r>
            <a:r>
              <a:rPr lang="pt-BR" sz="400" dirty="0" err="1">
                <a:effectLst/>
              </a:rPr>
              <a:t>Acute</a:t>
            </a:r>
            <a:r>
              <a:rPr lang="pt-BR" sz="400" dirty="0">
                <a:effectLst/>
              </a:rPr>
              <a:t> macular </a:t>
            </a:r>
            <a:r>
              <a:rPr lang="pt-BR" sz="400" dirty="0" err="1">
                <a:effectLst/>
              </a:rPr>
              <a:t>neuroretinopathy</a:t>
            </a:r>
            <a:r>
              <a:rPr lang="pt-BR" sz="400" dirty="0">
                <a:effectLst/>
              </a:rPr>
              <a:t>: A </a:t>
            </a:r>
            <a:r>
              <a:rPr lang="pt-BR" sz="400" dirty="0" err="1">
                <a:effectLst/>
              </a:rPr>
              <a:t>comprehensive</a:t>
            </a:r>
            <a:r>
              <a:rPr lang="pt-BR" sz="400" dirty="0">
                <a:effectLst/>
              </a:rPr>
              <a:t> review </a:t>
            </a:r>
            <a:r>
              <a:rPr lang="pt-BR" sz="400" dirty="0" err="1">
                <a:effectLst/>
              </a:rPr>
              <a:t>of</a:t>
            </a:r>
            <a:r>
              <a:rPr lang="pt-BR" sz="400" dirty="0">
                <a:effectLst/>
              </a:rPr>
              <a:t> </a:t>
            </a:r>
            <a:r>
              <a:rPr lang="pt-BR" sz="400" dirty="0" err="1">
                <a:effectLst/>
              </a:rPr>
              <a:t>the</a:t>
            </a:r>
            <a:r>
              <a:rPr lang="pt-BR" sz="400" dirty="0">
                <a:effectLst/>
              </a:rPr>
              <a:t> </a:t>
            </a:r>
            <a:r>
              <a:rPr lang="pt-BR" sz="400" dirty="0" err="1">
                <a:effectLst/>
              </a:rPr>
              <a:t>literature</a:t>
            </a:r>
            <a:r>
              <a:rPr lang="pt-BR" sz="400" dirty="0">
                <a:effectLst/>
              </a:rPr>
              <a:t>. </a:t>
            </a:r>
            <a:r>
              <a:rPr lang="pt-BR" sz="400" dirty="0" err="1">
                <a:effectLst/>
              </a:rPr>
              <a:t>Surv</a:t>
            </a:r>
            <a:r>
              <a:rPr lang="pt-BR" sz="400" dirty="0">
                <a:effectLst/>
              </a:rPr>
              <a:t> </a:t>
            </a:r>
            <a:r>
              <a:rPr lang="pt-BR" sz="400" dirty="0" err="1">
                <a:effectLst/>
              </a:rPr>
              <a:t>Ophthalmol</a:t>
            </a:r>
            <a:r>
              <a:rPr lang="pt-BR" sz="400" dirty="0">
                <a:effectLst/>
              </a:rPr>
              <a:t>. 2016;61(5):538-65.</a:t>
            </a:r>
          </a:p>
          <a:p>
            <a:r>
              <a:rPr lang="pt-BR" sz="400" dirty="0">
                <a:effectLst/>
              </a:rPr>
              <a:t>2- </a:t>
            </a:r>
            <a:r>
              <a:rPr lang="pt-BR" sz="400" dirty="0" err="1">
                <a:effectLst/>
              </a:rPr>
              <a:t>Pang</a:t>
            </a:r>
            <a:r>
              <a:rPr lang="pt-BR" sz="400" dirty="0">
                <a:effectLst/>
              </a:rPr>
              <a:t> CE, Navajas EV, Warner SJ, </a:t>
            </a:r>
            <a:r>
              <a:rPr lang="pt-BR" sz="400" dirty="0" err="1">
                <a:effectLst/>
              </a:rPr>
              <a:t>Heisler</a:t>
            </a:r>
            <a:r>
              <a:rPr lang="pt-BR" sz="400" dirty="0">
                <a:effectLst/>
              </a:rPr>
              <a:t> M, </a:t>
            </a:r>
            <a:r>
              <a:rPr lang="pt-BR" sz="400" dirty="0" err="1">
                <a:effectLst/>
              </a:rPr>
              <a:t>Sarunic</a:t>
            </a:r>
            <a:r>
              <a:rPr lang="pt-BR" sz="400" dirty="0">
                <a:effectLst/>
              </a:rPr>
              <a:t> MV. </a:t>
            </a:r>
            <a:r>
              <a:rPr lang="pt-BR" sz="400" dirty="0" err="1">
                <a:effectLst/>
              </a:rPr>
              <a:t>Acute</a:t>
            </a:r>
            <a:r>
              <a:rPr lang="pt-BR" sz="400" dirty="0">
                <a:effectLst/>
              </a:rPr>
              <a:t> Macular </a:t>
            </a:r>
            <a:r>
              <a:rPr lang="pt-BR" sz="400" dirty="0" err="1">
                <a:effectLst/>
              </a:rPr>
              <a:t>Neuroretinopathy</a:t>
            </a:r>
            <a:r>
              <a:rPr lang="pt-BR" sz="400" dirty="0">
                <a:effectLst/>
              </a:rPr>
              <a:t> Associated </a:t>
            </a:r>
            <a:r>
              <a:rPr lang="pt-BR" sz="400" dirty="0" err="1">
                <a:effectLst/>
              </a:rPr>
              <a:t>With</a:t>
            </a:r>
            <a:r>
              <a:rPr lang="pt-BR" sz="400" dirty="0">
                <a:effectLst/>
              </a:rPr>
              <a:t> Chikungunya </a:t>
            </a:r>
            <a:r>
              <a:rPr lang="pt-BR" sz="400" dirty="0" err="1">
                <a:effectLst/>
              </a:rPr>
              <a:t>Fever</a:t>
            </a:r>
            <a:r>
              <a:rPr lang="pt-BR" sz="400" dirty="0">
                <a:effectLst/>
              </a:rPr>
              <a:t>. </a:t>
            </a:r>
            <a:r>
              <a:rPr lang="pt-BR" sz="400" dirty="0" err="1">
                <a:effectLst/>
              </a:rPr>
              <a:t>Ophthalmic</a:t>
            </a:r>
            <a:r>
              <a:rPr lang="pt-BR" sz="400" dirty="0">
                <a:effectLst/>
              </a:rPr>
              <a:t> </a:t>
            </a:r>
            <a:r>
              <a:rPr lang="pt-BR" sz="400" dirty="0" err="1">
                <a:effectLst/>
              </a:rPr>
              <a:t>Surg</a:t>
            </a:r>
            <a:r>
              <a:rPr lang="pt-BR" sz="400" dirty="0">
                <a:effectLst/>
              </a:rPr>
              <a:t> Lasers </a:t>
            </a:r>
            <a:r>
              <a:rPr lang="pt-BR" sz="400" dirty="0" err="1">
                <a:effectLst/>
              </a:rPr>
              <a:t>Imaging</a:t>
            </a:r>
            <a:r>
              <a:rPr lang="pt-BR" sz="400" dirty="0">
                <a:effectLst/>
              </a:rPr>
              <a:t> Retina. 2016 </a:t>
            </a:r>
            <a:r>
              <a:rPr lang="pt-BR" sz="400" dirty="0" err="1">
                <a:effectLst/>
              </a:rPr>
              <a:t>Jun</a:t>
            </a:r>
            <a:r>
              <a:rPr lang="pt-BR" sz="400" dirty="0">
                <a:effectLst/>
              </a:rPr>
              <a:t> 1;47(6):596-9. </a:t>
            </a:r>
            <a:r>
              <a:rPr lang="pt-BR" sz="400" dirty="0" err="1">
                <a:effectLst/>
              </a:rPr>
              <a:t>doi</a:t>
            </a:r>
            <a:r>
              <a:rPr lang="pt-BR" sz="400" dirty="0">
                <a:effectLst/>
              </a:rPr>
              <a:t>: 10.3928/23258160-20160601-15..</a:t>
            </a:r>
          </a:p>
          <a:p>
            <a:r>
              <a:rPr lang="pt-BR" sz="400" dirty="0"/>
              <a:t>3- Guardiola GA, </a:t>
            </a:r>
            <a:r>
              <a:rPr lang="pt-BR" sz="400" dirty="0" err="1"/>
              <a:t>Villegas</a:t>
            </a:r>
            <a:r>
              <a:rPr lang="pt-BR" sz="400" dirty="0"/>
              <a:t> VM, Cruz-</a:t>
            </a:r>
            <a:r>
              <a:rPr lang="pt-BR" sz="400" dirty="0" err="1"/>
              <a:t>Villegas</a:t>
            </a:r>
            <a:r>
              <a:rPr lang="pt-BR" sz="400" dirty="0"/>
              <a:t> V, Schwartz SG. </a:t>
            </a:r>
            <a:r>
              <a:rPr lang="pt-BR" sz="400" dirty="0" err="1"/>
              <a:t>Acute</a:t>
            </a:r>
            <a:r>
              <a:rPr lang="pt-BR" sz="400" dirty="0"/>
              <a:t> macular </a:t>
            </a:r>
            <a:r>
              <a:rPr lang="pt-BR" sz="400" dirty="0" err="1"/>
              <a:t>neuroretinopathy</a:t>
            </a:r>
            <a:r>
              <a:rPr lang="pt-BR" sz="400" dirty="0"/>
              <a:t> in dengue </a:t>
            </a:r>
            <a:r>
              <a:rPr lang="pt-BR" sz="400" dirty="0" err="1"/>
              <a:t>virus</a:t>
            </a:r>
            <a:r>
              <a:rPr lang="pt-BR" sz="400" dirty="0"/>
              <a:t> </a:t>
            </a:r>
            <a:r>
              <a:rPr lang="pt-BR" sz="400" dirty="0" err="1"/>
              <a:t>serotype</a:t>
            </a:r>
            <a:r>
              <a:rPr lang="pt-BR" sz="400" dirty="0"/>
              <a:t> 1. Am J </a:t>
            </a:r>
            <a:r>
              <a:rPr lang="pt-BR" sz="400" dirty="0" err="1"/>
              <a:t>Ophthalmol</a:t>
            </a:r>
            <a:r>
              <a:rPr lang="pt-BR" sz="400" dirty="0"/>
              <a:t> Case Rep. 2022 Jan 3;25:101250. </a:t>
            </a:r>
            <a:r>
              <a:rPr lang="pt-BR" sz="400" dirty="0" err="1"/>
              <a:t>doi</a:t>
            </a:r>
            <a:r>
              <a:rPr lang="pt-BR" sz="400" dirty="0"/>
              <a:t>: 10.1016/j.ajoc.2021.101250. PMID: 35059529</a:t>
            </a:r>
          </a:p>
        </p:txBody>
      </p:sp>
      <p:pic>
        <p:nvPicPr>
          <p:cNvPr id="17" name="Imagem 16" descr="Foto em preto e branco de pessoa com guarda-chuva aberto&#10;&#10;Descrição gerada automaticamente">
            <a:extLst>
              <a:ext uri="{FF2B5EF4-FFF2-40B4-BE49-F238E27FC236}">
                <a16:creationId xmlns:a16="http://schemas.microsoft.com/office/drawing/2014/main" id="{DB74395F-4321-7776-A630-BFF88B03A7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760" r="6122" b="19238"/>
          <a:stretch/>
        </p:blipFill>
        <p:spPr>
          <a:xfrm>
            <a:off x="3254846" y="7092280"/>
            <a:ext cx="1656184" cy="94358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5A1FFB0-1E8C-0B5D-3E0E-5C2C8B6E89C2}"/>
              </a:ext>
            </a:extLst>
          </p:cNvPr>
          <p:cNvSpPr txBox="1"/>
          <p:nvPr/>
        </p:nvSpPr>
        <p:spPr>
          <a:xfrm>
            <a:off x="3035498" y="806883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Fig. 2- Acima: </a:t>
            </a:r>
            <a:r>
              <a:rPr lang="pt-BR" sz="600" dirty="0" err="1"/>
              <a:t>Retinografia</a:t>
            </a:r>
            <a:r>
              <a:rPr lang="pt-BR" sz="600" dirty="0"/>
              <a:t> colorida de grande angular de OE/ </a:t>
            </a:r>
          </a:p>
          <a:p>
            <a:r>
              <a:rPr lang="pt-BR" sz="600" dirty="0"/>
              <a:t>Abaixo: Autofluorescência de grande angular de OE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DDC56311-B710-D33E-B0A6-D10AD71D3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85" y="138261"/>
            <a:ext cx="958817" cy="4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461</Words>
  <Application>Microsoft Macintosh PowerPoint</Application>
  <PresentationFormat>Apresentação na tela 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John Chao</cp:lastModifiedBy>
  <cp:revision>16</cp:revision>
  <dcterms:created xsi:type="dcterms:W3CDTF">2024-01-09T13:58:08Z</dcterms:created>
  <dcterms:modified xsi:type="dcterms:W3CDTF">2024-01-31T20:23:47Z</dcterms:modified>
</cp:coreProperties>
</file>