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p:scale>
          <a:sx n="80" d="100"/>
          <a:sy n="80" d="100"/>
        </p:scale>
        <p:origin x="4218" y="276"/>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FBEA4-7A3D-4FB6-A2AE-C80EE4B89397}" type="datetimeFigureOut">
              <a:rPr lang="pt-BR" smtClean="0"/>
              <a:t>24/01/2024</a:t>
            </a:fld>
            <a:endParaRPr lang="pt-BR"/>
          </a:p>
        </p:txBody>
      </p:sp>
      <p:sp>
        <p:nvSpPr>
          <p:cNvPr id="4" name="Espaço Reservado para Imagem de Slide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ABB35-07F2-439C-A872-6496B6F0C0B2}" type="slidenum">
              <a:rPr lang="pt-BR" smtClean="0"/>
              <a:t>‹nº›</a:t>
            </a:fld>
            <a:endParaRPr lang="pt-BR"/>
          </a:p>
        </p:txBody>
      </p:sp>
    </p:spTree>
    <p:extLst>
      <p:ext uri="{BB962C8B-B14F-4D97-AF65-F5344CB8AC3E}">
        <p14:creationId xmlns:p14="http://schemas.microsoft.com/office/powerpoint/2010/main" val="150168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8DABB35-07F2-439C-A872-6496B6F0C0B2}" type="slidenum">
              <a:rPr lang="pt-BR" smtClean="0"/>
              <a:t>1</a:t>
            </a:fld>
            <a:endParaRPr lang="pt-BR"/>
          </a:p>
        </p:txBody>
      </p:sp>
    </p:spTree>
    <p:extLst>
      <p:ext uri="{BB962C8B-B14F-4D97-AF65-F5344CB8AC3E}">
        <p14:creationId xmlns:p14="http://schemas.microsoft.com/office/powerpoint/2010/main" val="74441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85763" y="2840568"/>
            <a:ext cx="4371975" cy="1960033"/>
          </a:xfrm>
        </p:spPr>
        <p:txBody>
          <a:bodyPr/>
          <a:lstStyle/>
          <a:p>
            <a:r>
              <a:rPr lang="pt-BR"/>
              <a:t>Clique para editar o título mestre</a:t>
            </a:r>
          </a:p>
        </p:txBody>
      </p:sp>
      <p:sp>
        <p:nvSpPr>
          <p:cNvPr id="3" name="Subtítulo 2"/>
          <p:cNvSpPr>
            <a:spLocks noGrp="1"/>
          </p:cNvSpPr>
          <p:nvPr>
            <p:ph type="subTitle" idx="1"/>
          </p:nvPr>
        </p:nvSpPr>
        <p:spPr>
          <a:xfrm>
            <a:off x="771525" y="5181600"/>
            <a:ext cx="360045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366185"/>
            <a:ext cx="1157288"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257175" y="366185"/>
            <a:ext cx="3386138"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1" y="5875867"/>
            <a:ext cx="4371975" cy="1816100"/>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406301" y="3875618"/>
            <a:ext cx="437197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257175" y="2133601"/>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2614612" y="2133601"/>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24/01/2024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257175" y="2046817"/>
            <a:ext cx="2272606"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257175" y="2899833"/>
            <a:ext cx="2272606"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2612827" y="2046817"/>
            <a:ext cx="22734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2612827" y="2899833"/>
            <a:ext cx="22734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24/01/2024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24/01/2024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24/01/2024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4067"/>
            <a:ext cx="1692176" cy="154940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2010966" y="364067"/>
            <a:ext cx="2875359"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257175" y="1913467"/>
            <a:ext cx="169217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24/01/2024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0"/>
            <a:ext cx="3086100" cy="755651"/>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008162" y="817033"/>
            <a:ext cx="30861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008162" y="7156451"/>
            <a:ext cx="30861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24/01/2024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57175" y="366184"/>
            <a:ext cx="4629150" cy="1524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257175" y="2133601"/>
            <a:ext cx="4629150" cy="603461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257175" y="8475134"/>
            <a:ext cx="12001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6321BFB-67ED-4A23-9D37-EAD255324F57}" type="datetimeFigureOut">
              <a:rPr lang="pt-BR" smtClean="0"/>
              <a:t>24/01/2024</a:t>
            </a:fld>
            <a:endParaRPr lang="pt-BR"/>
          </a:p>
        </p:txBody>
      </p:sp>
      <p:sp>
        <p:nvSpPr>
          <p:cNvPr id="5" name="Espaço Reservado para Rodapé 4"/>
          <p:cNvSpPr>
            <a:spLocks noGrp="1"/>
          </p:cNvSpPr>
          <p:nvPr>
            <p:ph type="ftr" sz="quarter" idx="3"/>
          </p:nvPr>
        </p:nvSpPr>
        <p:spPr>
          <a:xfrm>
            <a:off x="1757363" y="8475134"/>
            <a:ext cx="16287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4"/>
            <a:ext cx="12001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BA36AF8-1894-714D-AA7D-98A010FA418A}"/>
              </a:ext>
            </a:extLst>
          </p:cNvPr>
          <p:cNvPicPr>
            <a:picLocks noChangeAspect="1"/>
          </p:cNvPicPr>
          <p:nvPr/>
        </p:nvPicPr>
        <p:blipFill rotWithShape="1">
          <a:blip r:embed="rId3"/>
          <a:srcRect b="77479"/>
          <a:stretch/>
        </p:blipFill>
        <p:spPr>
          <a:xfrm>
            <a:off x="0" y="0"/>
            <a:ext cx="5143499" cy="659106"/>
          </a:xfrm>
          <a:prstGeom prst="rect">
            <a:avLst/>
          </a:prstGeom>
        </p:spPr>
      </p:pic>
      <mc:AlternateContent xmlns:mc="http://schemas.openxmlformats.org/markup-compatibility/2006">
        <mc:Choice xmlns:a14="http://schemas.microsoft.com/office/drawing/2010/main" Requires="a14">
          <p:sp>
            <p:nvSpPr>
              <p:cNvPr id="11" name="Retângulo 10"/>
              <p:cNvSpPr/>
              <p:nvPr/>
            </p:nvSpPr>
            <p:spPr>
              <a:xfrm>
                <a:off x="-64821" y="1476381"/>
                <a:ext cx="5273139" cy="992964"/>
              </a:xfrm>
              <a:prstGeom prst="rect">
                <a:avLst/>
              </a:prstGeom>
            </p:spPr>
            <p:txBody>
              <a:bodyPr wrap="square">
                <a:spAutoFit/>
              </a:bodyPr>
              <a:lstStyle/>
              <a:p>
                <a:pPr algn="ctr"/>
                <a:r>
                  <a:rPr lang="pt-BR" sz="1100" b="1" dirty="0">
                    <a:latin typeface="Arial" panose="020B0604020202020204" pitchFamily="34" charset="0"/>
                    <a:cs typeface="Arial" panose="020B0604020202020204" pitchFamily="34" charset="0"/>
                  </a:rPr>
                  <a:t>DONADELLI ,J¹, JUSTINO, PL², VIDAL, RM³, MARTINS, BS</a:t>
                </a:r>
                <a14:m>
                  <m:oMath xmlns:m="http://schemas.openxmlformats.org/officeDocument/2006/math">
                    <m:r>
                      <a:rPr lang="pt-BR" sz="1100" b="1" i="1" dirty="0">
                        <a:latin typeface="Cambria Math" panose="02040503050406030204" pitchFamily="18" charset="0"/>
                        <a:cs typeface="Arial"/>
                      </a:rPr>
                      <m:t>⁴</m:t>
                    </m:r>
                  </m:oMath>
                </a14:m>
                <a:r>
                  <a:rPr lang="pt-BR" sz="1100" b="1" dirty="0">
                    <a:latin typeface="Arial" panose="020B0604020202020204" pitchFamily="34" charset="0"/>
                    <a:cs typeface="Arial" panose="020B0604020202020204" pitchFamily="34" charset="0"/>
                  </a:rPr>
                  <a:t>, ARIOSA, DA</a:t>
                </a:r>
                <a14:m>
                  <m:oMath xmlns:m="http://schemas.openxmlformats.org/officeDocument/2006/math">
                    <m:r>
                      <a:rPr lang="pt-BR" sz="1100" b="1" i="1" smtClean="0">
                        <a:latin typeface="Cambria Math" panose="02040503050406030204" pitchFamily="18" charset="0"/>
                        <a:cs typeface="Arial" panose="020B0604020202020204" pitchFamily="34" charset="0"/>
                      </a:rPr>
                      <m:t>⁵</m:t>
                    </m:r>
                  </m:oMath>
                </a14:m>
                <a:br>
                  <a:rPr lang="pt-BR" sz="2000" dirty="0">
                    <a:latin typeface="Arial"/>
                    <a:cs typeface="Arial"/>
                  </a:rPr>
                </a:br>
                <a:r>
                  <a:rPr lang="pt-BR" sz="950" dirty="0">
                    <a:solidFill>
                      <a:schemeClr val="bg1">
                        <a:lumMod val="75000"/>
                      </a:schemeClr>
                    </a:solidFill>
                    <a:latin typeface="Arial"/>
                    <a:cs typeface="Arial"/>
                  </a:rPr>
                  <a:t>¹ Autor: Médica residente do terceiro ano em Oftalmologia ISCML</a:t>
                </a:r>
                <a:br>
                  <a:rPr lang="pt-BR" sz="950" dirty="0">
                    <a:solidFill>
                      <a:schemeClr val="bg1">
                        <a:lumMod val="75000"/>
                      </a:schemeClr>
                    </a:solidFill>
                    <a:latin typeface="Arial"/>
                    <a:cs typeface="Arial"/>
                  </a:rPr>
                </a:br>
                <a:r>
                  <a:rPr lang="pt-BR" sz="950" dirty="0">
                    <a:solidFill>
                      <a:schemeClr val="bg1">
                        <a:lumMod val="75000"/>
                      </a:schemeClr>
                    </a:solidFill>
                    <a:latin typeface="Arial"/>
                    <a:cs typeface="Arial"/>
                  </a:rPr>
                  <a:t>² , ³ </a:t>
                </a:r>
                <a:r>
                  <a:rPr lang="pt-BR" sz="950" dirty="0" err="1">
                    <a:solidFill>
                      <a:schemeClr val="bg1">
                        <a:lumMod val="75000"/>
                      </a:schemeClr>
                    </a:solidFill>
                    <a:latin typeface="Arial"/>
                    <a:cs typeface="Arial"/>
                  </a:rPr>
                  <a:t>Co-autor</a:t>
                </a:r>
                <a:r>
                  <a:rPr lang="pt-BR" sz="950" dirty="0">
                    <a:solidFill>
                      <a:schemeClr val="bg1">
                        <a:lumMod val="75000"/>
                      </a:schemeClr>
                    </a:solidFill>
                    <a:latin typeface="Arial"/>
                    <a:cs typeface="Arial"/>
                  </a:rPr>
                  <a:t>:  Médicos residentes do terceiro ano em Oftalmologia ISCML</a:t>
                </a:r>
              </a:p>
              <a:p>
                <a:pPr algn="ctr"/>
                <a14:m>
                  <m:oMath xmlns:m="http://schemas.openxmlformats.org/officeDocument/2006/math">
                    <m:r>
                      <a:rPr lang="pt-BR" sz="900" b="1" i="1" dirty="0" smtClean="0">
                        <a:solidFill>
                          <a:schemeClr val="bg1">
                            <a:lumMod val="75000"/>
                          </a:schemeClr>
                        </a:solidFill>
                        <a:latin typeface="Cambria Math" panose="02040503050406030204" pitchFamily="18" charset="0"/>
                        <a:cs typeface="Arial"/>
                      </a:rPr>
                      <m:t>⁴</m:t>
                    </m:r>
                  </m:oMath>
                </a14:m>
                <a:r>
                  <a:rPr lang="pt-BR" sz="950" dirty="0">
                    <a:solidFill>
                      <a:schemeClr val="bg1">
                        <a:lumMod val="75000"/>
                      </a:schemeClr>
                    </a:solidFill>
                    <a:latin typeface="Arial"/>
                    <a:cs typeface="Arial"/>
                  </a:rPr>
                  <a:t>Médico generalista </a:t>
                </a:r>
                <a:br>
                  <a:rPr lang="pt-BR" sz="950" dirty="0">
                    <a:solidFill>
                      <a:schemeClr val="bg1">
                        <a:lumMod val="75000"/>
                      </a:schemeClr>
                    </a:solidFill>
                    <a:latin typeface="Arial"/>
                    <a:cs typeface="Arial"/>
                  </a:rPr>
                </a:br>
                <a:r>
                  <a:rPr lang="pt-BR" sz="950" dirty="0">
                    <a:solidFill>
                      <a:schemeClr val="bg1">
                        <a:lumMod val="75000"/>
                      </a:schemeClr>
                    </a:solidFill>
                    <a:latin typeface="Arial"/>
                    <a:cs typeface="Arial"/>
                  </a:rPr>
                  <a:t>³Orientador: Chefe do setor de Córnea ISCML</a:t>
                </a:r>
              </a:p>
              <a:p>
                <a:pPr algn="ctr"/>
                <a:r>
                  <a:rPr lang="pt-BR" sz="950" dirty="0">
                    <a:solidFill>
                      <a:schemeClr val="bg1">
                        <a:lumMod val="75000"/>
                      </a:schemeClr>
                    </a:solidFill>
                    <a:latin typeface="Arial"/>
                    <a:cs typeface="Arial"/>
                  </a:rPr>
                  <a:t>Santa Casa de Limeira (ISCML)</a:t>
                </a:r>
                <a:endParaRPr lang="en-US" altLang="pt-BR" sz="950" dirty="0">
                  <a:solidFill>
                    <a:schemeClr val="bg1">
                      <a:lumMod val="75000"/>
                    </a:schemeClr>
                  </a:solidFill>
                  <a:latin typeface="Arial" panose="020B0604020202020204" pitchFamily="34" charset="0"/>
                  <a:ea typeface="Geneva" pitchFamily="34" charset="0"/>
                  <a:cs typeface="Arial" panose="020B0604020202020204" pitchFamily="34" charset="0"/>
                </a:endParaRPr>
              </a:p>
            </p:txBody>
          </p:sp>
        </mc:Choice>
        <mc:Fallback>
          <p:sp>
            <p:nvSpPr>
              <p:cNvPr id="11" name="Retângulo 10"/>
              <p:cNvSpPr>
                <a:spLocks noRot="1" noChangeAspect="1" noMove="1" noResize="1" noEditPoints="1" noAdjustHandles="1" noChangeArrowheads="1" noChangeShapeType="1" noTextEdit="1"/>
              </p:cNvSpPr>
              <p:nvPr/>
            </p:nvSpPr>
            <p:spPr>
              <a:xfrm>
                <a:off x="-64821" y="1476381"/>
                <a:ext cx="5273139" cy="992964"/>
              </a:xfrm>
              <a:prstGeom prst="rect">
                <a:avLst/>
              </a:prstGeom>
              <a:blipFill>
                <a:blip r:embed="rId4"/>
                <a:stretch>
                  <a:fillRect t="-613" b="-1840"/>
                </a:stretch>
              </a:blipFill>
            </p:spPr>
            <p:txBody>
              <a:bodyPr/>
              <a:lstStyle/>
              <a:p>
                <a:r>
                  <a:rPr lang="pt-BR">
                    <a:noFill/>
                  </a:rPr>
                  <a:t> </a:t>
                </a:r>
              </a:p>
            </p:txBody>
          </p:sp>
        </mc:Fallback>
      </mc:AlternateContent>
      <p:sp>
        <p:nvSpPr>
          <p:cNvPr id="12" name="Retângulo 11"/>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3">
            <a:extLst>
              <a:ext uri="{FF2B5EF4-FFF2-40B4-BE49-F238E27FC236}">
                <a16:creationId xmlns:a16="http://schemas.microsoft.com/office/drawing/2014/main" id="{957B2EB5-A0EC-983D-630C-7EF706C76C3F}"/>
              </a:ext>
            </a:extLst>
          </p:cNvPr>
          <p:cNvSpPr txBox="1">
            <a:spLocks/>
          </p:cNvSpPr>
          <p:nvPr/>
        </p:nvSpPr>
        <p:spPr>
          <a:xfrm>
            <a:off x="123478" y="608742"/>
            <a:ext cx="4896544" cy="9571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1800" b="1" dirty="0">
                <a:latin typeface="Arial" pitchFamily="34" charset="0"/>
                <a:cs typeface="Arial" pitchFamily="34" charset="0"/>
              </a:rPr>
              <a:t>DEGENERAÇÃO NODULAR DE SALZMANN: RELATO DE CASO EM PACIENTE HOMEM E OLHO CEGO</a:t>
            </a:r>
            <a:endParaRPr lang="pt-BR" sz="1800" dirty="0">
              <a:latin typeface="Arial" panose="020B0604020202020204" pitchFamily="34" charset="0"/>
              <a:cs typeface="Arial" panose="020B0604020202020204" pitchFamily="34" charset="0"/>
            </a:endParaRPr>
          </a:p>
        </p:txBody>
      </p:sp>
      <p:sp>
        <p:nvSpPr>
          <p:cNvPr id="3" name="Espaço Reservado para Conteúdo 4">
            <a:extLst>
              <a:ext uri="{FF2B5EF4-FFF2-40B4-BE49-F238E27FC236}">
                <a16:creationId xmlns:a16="http://schemas.microsoft.com/office/drawing/2014/main" id="{BEC936EF-739D-67C7-8BCB-52C501A054C7}"/>
              </a:ext>
            </a:extLst>
          </p:cNvPr>
          <p:cNvSpPr txBox="1">
            <a:spLocks/>
          </p:cNvSpPr>
          <p:nvPr/>
        </p:nvSpPr>
        <p:spPr>
          <a:xfrm>
            <a:off x="123478" y="2576850"/>
            <a:ext cx="4681627" cy="6405893"/>
          </a:xfrm>
          <a:prstGeom prst="rect">
            <a:avLst/>
          </a:prstGeom>
        </p:spPr>
        <p:txBody>
          <a:bodyPr vert="horz" lIns="91440" tIns="45720" rIns="91440" bIns="45720" numCol="2"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14300" algn="just"/>
            <a:r>
              <a:rPr lang="pt-BR" sz="1300" b="1" dirty="0">
                <a:solidFill>
                  <a:schemeClr val="tx2">
                    <a:lumMod val="60000"/>
                    <a:lumOff val="40000"/>
                  </a:schemeClr>
                </a:solidFill>
                <a:latin typeface="Arial" panose="020B0604020202020204" pitchFamily="34" charset="0"/>
                <a:cs typeface="Arial" panose="020B0604020202020204" pitchFamily="34" charset="0"/>
              </a:rPr>
              <a:t>Introdução</a:t>
            </a:r>
          </a:p>
          <a:p>
            <a:pPr marL="114300" algn="just"/>
            <a:r>
              <a:rPr lang="pt-BR" sz="1300" dirty="0">
                <a:solidFill>
                  <a:schemeClr val="tx1"/>
                </a:solidFill>
                <a:latin typeface="Arial" pitchFamily="34" charset="0"/>
                <a:cs typeface="Arial" pitchFamily="34" charset="0"/>
              </a:rPr>
              <a:t>A </a:t>
            </a:r>
            <a:r>
              <a:rPr lang="pt-BR" sz="1300" dirty="0" err="1">
                <a:solidFill>
                  <a:schemeClr val="tx1"/>
                </a:solidFill>
                <a:latin typeface="Arial" pitchFamily="34" charset="0"/>
                <a:cs typeface="Arial" pitchFamily="34" charset="0"/>
              </a:rPr>
              <a:t>degeneraçao</a:t>
            </a:r>
            <a:r>
              <a:rPr lang="pt-BR" sz="1300" dirty="0">
                <a:solidFill>
                  <a:schemeClr val="tx1"/>
                </a:solidFill>
                <a:latin typeface="Arial" pitchFamily="34" charset="0"/>
                <a:cs typeface="Arial" pitchFamily="34" charset="0"/>
              </a:rPr>
              <a:t> nodular de </a:t>
            </a:r>
            <a:r>
              <a:rPr lang="pt-BR" sz="1300" dirty="0" err="1">
                <a:solidFill>
                  <a:schemeClr val="tx1"/>
                </a:solidFill>
                <a:latin typeface="Arial" pitchFamily="34" charset="0"/>
                <a:cs typeface="Arial" pitchFamily="34" charset="0"/>
              </a:rPr>
              <a:t>Salzmann</a:t>
            </a:r>
            <a:r>
              <a:rPr lang="pt-BR" sz="1300" dirty="0">
                <a:solidFill>
                  <a:schemeClr val="tx1"/>
                </a:solidFill>
                <a:latin typeface="Arial" pitchFamily="34" charset="0"/>
                <a:cs typeface="Arial" pitchFamily="34" charset="0"/>
              </a:rPr>
              <a:t> consiste em nódulos de tecido hialino anteriores à camada de Bowman. Pode ser idiopática ou ocorrer em qualquer forma de irritação ou inflamação corneana crônica, como tracoma, olho seco, blefarite crônica e ceratoconjuntivite alérgica crônica. A maioria dos pacientes são mulheres entre a quinta e sétima década de vida, com ou sem antecedentes patológicos oculares prévios. Podem ser assintomáticas ou ter episódios de erosão recorrentes, causando lacrimejamento, fotofobia e irritação.</a:t>
            </a:r>
          </a:p>
          <a:p>
            <a:pPr marL="114300" algn="just"/>
            <a:endParaRPr lang="pt-BR" sz="1200" b="1" dirty="0">
              <a:solidFill>
                <a:schemeClr val="tx1"/>
              </a:solidFill>
              <a:latin typeface="Arial" panose="020B0604020202020204" pitchFamily="34" charset="0"/>
              <a:cs typeface="Arial" panose="020B0604020202020204" pitchFamily="34" charset="0"/>
            </a:endParaRPr>
          </a:p>
          <a:p>
            <a:pPr marL="114300" algn="just"/>
            <a:r>
              <a:rPr lang="pt-BR" sz="1300" b="1" dirty="0">
                <a:solidFill>
                  <a:schemeClr val="tx2">
                    <a:lumMod val="60000"/>
                    <a:lumOff val="40000"/>
                  </a:schemeClr>
                </a:solidFill>
                <a:latin typeface="Arial" panose="020B0604020202020204" pitchFamily="34" charset="0"/>
                <a:cs typeface="Arial" panose="020B0604020202020204" pitchFamily="34" charset="0"/>
              </a:rPr>
              <a:t>Métodos</a:t>
            </a:r>
          </a:p>
          <a:p>
            <a:pPr marL="114300" algn="just"/>
            <a:r>
              <a:rPr lang="pt-BR" sz="1300" dirty="0">
                <a:solidFill>
                  <a:schemeClr val="tx1"/>
                </a:solidFill>
                <a:latin typeface="Arial" pitchFamily="34" charset="0"/>
                <a:cs typeface="Arial" pitchFamily="34" charset="0"/>
              </a:rPr>
              <a:t>Trata-se de um relato de caso de paciente do sexo masculino com degeneração de córnea incomum em olho cego.</a:t>
            </a:r>
          </a:p>
          <a:p>
            <a:pPr marL="114300" algn="just"/>
            <a:endParaRPr lang="pt-BR" sz="1200" b="1" dirty="0">
              <a:solidFill>
                <a:schemeClr val="tx2">
                  <a:lumMod val="60000"/>
                  <a:lumOff val="40000"/>
                </a:schemeClr>
              </a:solidFill>
              <a:latin typeface="Arial" panose="020B0604020202020204" pitchFamily="34" charset="0"/>
              <a:cs typeface="Arial" panose="020B0604020202020204" pitchFamily="34" charset="0"/>
            </a:endParaRPr>
          </a:p>
          <a:p>
            <a:pPr marL="114300" algn="just"/>
            <a:r>
              <a:rPr lang="pt-BR" sz="1300" b="1" dirty="0">
                <a:solidFill>
                  <a:schemeClr val="tx2">
                    <a:lumMod val="60000"/>
                    <a:lumOff val="40000"/>
                  </a:schemeClr>
                </a:solidFill>
                <a:latin typeface="Arial" panose="020B0604020202020204" pitchFamily="34" charset="0"/>
                <a:cs typeface="Arial" panose="020B0604020202020204" pitchFamily="34" charset="0"/>
              </a:rPr>
              <a:t>Resultados </a:t>
            </a:r>
          </a:p>
          <a:p>
            <a:pPr marL="114300" algn="just"/>
            <a:r>
              <a:rPr lang="pt-BR" sz="1300" dirty="0">
                <a:solidFill>
                  <a:schemeClr val="tx1"/>
                </a:solidFill>
                <a:latin typeface="Arial" pitchFamily="34" charset="0"/>
                <a:cs typeface="Arial" pitchFamily="34" charset="0"/>
              </a:rPr>
              <a:t>ATOP, masculino, 40 anos, com queixa de sensação de corpo estranho olho esquerdo (OE) há dois dias. Paciente com antecedente oftalmológico de olho único olho direito (OD) devido trauma OE com consequente descolamento de retina total, catarata traumática e desvio ocular. Ao exame oftalmológico, paciente com acuidade visual (AV) na melhor correção de 20/20 em OD e sem percepção luminosa em OE; e a biomicroscopia com hiperemia conjuntival 2+/4+ OE, córnea transparente em ambos os olhos com presença de opacidades corneanas nodulares superficiais e profundas dispersas pela córnea OE (figura 1), corando com fluoresceína sódica 1% </a:t>
            </a:r>
            <a:r>
              <a:rPr lang="pt-BR" sz="1300" dirty="0" err="1">
                <a:solidFill>
                  <a:schemeClr val="tx1"/>
                </a:solidFill>
                <a:latin typeface="Arial" pitchFamily="34" charset="0"/>
                <a:cs typeface="Arial" pitchFamily="34" charset="0"/>
              </a:rPr>
              <a:t>paracentral</a:t>
            </a:r>
            <a:r>
              <a:rPr lang="pt-BR" sz="1300" dirty="0">
                <a:solidFill>
                  <a:schemeClr val="tx1"/>
                </a:solidFill>
                <a:latin typeface="Arial" pitchFamily="34" charset="0"/>
                <a:cs typeface="Arial" pitchFamily="34" charset="0"/>
              </a:rPr>
              <a:t> das 3-4 horas.</a:t>
            </a:r>
          </a:p>
          <a:p>
            <a:pPr marL="114300" algn="just"/>
            <a:endParaRPr lang="pt-BR" sz="1200" dirty="0">
              <a:solidFill>
                <a:schemeClr val="tx1"/>
              </a:solidFill>
              <a:latin typeface="Arial" pitchFamily="34" charset="0"/>
              <a:cs typeface="Arial" pitchFamily="34" charset="0"/>
            </a:endParaRPr>
          </a:p>
          <a:p>
            <a:pPr marL="114300" algn="just"/>
            <a:r>
              <a:rPr lang="pt-BR" sz="1300" b="1" dirty="0">
                <a:solidFill>
                  <a:schemeClr val="tx2">
                    <a:lumMod val="60000"/>
                    <a:lumOff val="40000"/>
                  </a:schemeClr>
                </a:solidFill>
                <a:latin typeface="Arial" panose="020B0604020202020204" pitchFamily="34" charset="0"/>
                <a:cs typeface="Arial" panose="020B0604020202020204" pitchFamily="34" charset="0"/>
              </a:rPr>
              <a:t>Conclusão</a:t>
            </a:r>
          </a:p>
          <a:p>
            <a:pPr marL="114300" algn="just"/>
            <a:r>
              <a:rPr lang="pt-BR" sz="1300" dirty="0">
                <a:solidFill>
                  <a:schemeClr val="tx1"/>
                </a:solidFill>
                <a:latin typeface="Arial" pitchFamily="34" charset="0"/>
                <a:cs typeface="Arial" pitchFamily="34" charset="0"/>
              </a:rPr>
              <a:t>A literatura cientifica sobre o tema é escassa e a patologia é incomum. Diante disso, pode-se passar desapercebida, ser erroneamente diagnosticada e tratada, tornando-se necessária a apresentação e discussão de casos para alavancar o assunto, principalmente quando não se encaixa no perfil epidemiológico mais comum. </a:t>
            </a:r>
          </a:p>
          <a:p>
            <a:pPr marL="114300" algn="just"/>
            <a:endParaRPr lang="pt-BR" sz="1200" dirty="0">
              <a:solidFill>
                <a:schemeClr val="tx1"/>
              </a:solidFill>
              <a:latin typeface="Arial" pitchFamily="34" charset="0"/>
              <a:cs typeface="Arial" pitchFamily="34" charset="0"/>
            </a:endParaRPr>
          </a:p>
          <a:p>
            <a:pPr marL="114300" algn="just"/>
            <a:endParaRPr lang="pt-BR" sz="1200" dirty="0">
              <a:solidFill>
                <a:schemeClr val="tx1"/>
              </a:solidFill>
              <a:latin typeface="Arial" pitchFamily="34" charset="0"/>
              <a:cs typeface="Arial" pitchFamily="34" charset="0"/>
            </a:endParaRPr>
          </a:p>
          <a:p>
            <a:pPr marL="114300" algn="just"/>
            <a:endParaRPr lang="pt-BR" sz="1200" dirty="0">
              <a:solidFill>
                <a:schemeClr val="tx1"/>
              </a:solidFill>
              <a:latin typeface="Arial" pitchFamily="34" charset="0"/>
              <a:cs typeface="Arial" pitchFamily="34" charset="0"/>
            </a:endParaRPr>
          </a:p>
          <a:p>
            <a:pPr marL="114300" algn="just"/>
            <a:endParaRPr lang="pt-BR" sz="1200" dirty="0">
              <a:solidFill>
                <a:schemeClr val="tx1"/>
              </a:solidFill>
              <a:latin typeface="Arial" pitchFamily="34" charset="0"/>
              <a:cs typeface="Arial" pitchFamily="34" charset="0"/>
            </a:endParaRPr>
          </a:p>
          <a:p>
            <a:pPr marL="114300" algn="just"/>
            <a:endParaRPr lang="pt-BR" sz="1200" b="1" dirty="0">
              <a:solidFill>
                <a:schemeClr val="tx1"/>
              </a:solidFill>
              <a:latin typeface="Arial" panose="020B0604020202020204" pitchFamily="34" charset="0"/>
              <a:cs typeface="Arial" panose="020B0604020202020204" pitchFamily="34" charset="0"/>
            </a:endParaRPr>
          </a:p>
          <a:p>
            <a:pPr marL="114300" algn="just"/>
            <a:endParaRPr lang="pt-BR" sz="1200" b="1" dirty="0">
              <a:solidFill>
                <a:schemeClr val="tx1"/>
              </a:solidFill>
              <a:latin typeface="Arial" panose="020B0604020202020204" pitchFamily="34" charset="0"/>
              <a:cs typeface="Arial" panose="020B0604020202020204" pitchFamily="34" charset="0"/>
            </a:endParaRPr>
          </a:p>
          <a:p>
            <a:pPr marL="114300" algn="just"/>
            <a:r>
              <a:rPr lang="pt-BR" sz="1200" dirty="0">
                <a:solidFill>
                  <a:schemeClr val="tx1"/>
                </a:solidFill>
                <a:latin typeface="Arial" panose="020B0604020202020204" pitchFamily="34" charset="0"/>
                <a:cs typeface="Arial" panose="020B0604020202020204" pitchFamily="34" charset="0"/>
              </a:rPr>
              <a:t>    </a:t>
            </a:r>
          </a:p>
          <a:p>
            <a:pPr marL="114300" algn="just"/>
            <a:endParaRPr lang="pt-BR" sz="1200" dirty="0">
              <a:solidFill>
                <a:schemeClr val="tx1"/>
              </a:solidFill>
              <a:latin typeface="Arial" panose="020B0604020202020204" pitchFamily="34" charset="0"/>
              <a:cs typeface="Arial" panose="020B0604020202020204" pitchFamily="34" charset="0"/>
            </a:endParaRPr>
          </a:p>
          <a:p>
            <a:pPr marL="114300" algn="just"/>
            <a:endParaRPr lang="pt-BR" sz="1200" dirty="0">
              <a:solidFill>
                <a:schemeClr val="tx1"/>
              </a:solidFill>
              <a:latin typeface="Arial" panose="020B0604020202020204" pitchFamily="34" charset="0"/>
              <a:cs typeface="Arial" panose="020B0604020202020204" pitchFamily="34" charset="0"/>
            </a:endParaRPr>
          </a:p>
          <a:p>
            <a:pPr marL="114300" algn="just"/>
            <a:r>
              <a:rPr lang="pt-BR" sz="1000" dirty="0">
                <a:solidFill>
                  <a:schemeClr val="tx1"/>
                </a:solidFill>
                <a:latin typeface="Arial" panose="020B0604020202020204" pitchFamily="34" charset="0"/>
                <a:cs typeface="Arial" panose="020B0604020202020204" pitchFamily="34" charset="0"/>
              </a:rPr>
              <a:t>       Figura 1 </a:t>
            </a:r>
            <a:endParaRPr lang="pt-BR" sz="1000" b="1" dirty="0">
              <a:solidFill>
                <a:schemeClr val="tx1"/>
              </a:solidFill>
              <a:latin typeface="Arial" panose="020B0604020202020204" pitchFamily="34" charset="0"/>
              <a:cs typeface="Arial" panose="020B0604020202020204" pitchFamily="34" charset="0"/>
            </a:endParaRPr>
          </a:p>
          <a:p>
            <a:pPr marL="114300" algn="just"/>
            <a:endParaRPr lang="pt-BR" sz="1200" b="1" dirty="0">
              <a:solidFill>
                <a:schemeClr val="tx2">
                  <a:lumMod val="60000"/>
                  <a:lumOff val="40000"/>
                </a:schemeClr>
              </a:solidFill>
              <a:latin typeface="Arial" panose="020B0604020202020204" pitchFamily="34" charset="0"/>
              <a:cs typeface="Arial" panose="020B0604020202020204" pitchFamily="34" charset="0"/>
            </a:endParaRPr>
          </a:p>
          <a:p>
            <a:pPr marL="114300" algn="just"/>
            <a:r>
              <a:rPr lang="pt-BR" sz="1000" b="1" dirty="0">
                <a:solidFill>
                  <a:schemeClr val="tx2">
                    <a:lumMod val="60000"/>
                    <a:lumOff val="40000"/>
                  </a:schemeClr>
                </a:solidFill>
                <a:latin typeface="Arial" panose="020B0604020202020204" pitchFamily="34" charset="0"/>
                <a:cs typeface="Arial" panose="020B0604020202020204" pitchFamily="34" charset="0"/>
              </a:rPr>
              <a:t>Referências bibliográficas</a:t>
            </a:r>
          </a:p>
          <a:p>
            <a:pPr marL="114300" algn="just"/>
            <a:r>
              <a:rPr lang="pt-BR" sz="1000" dirty="0">
                <a:solidFill>
                  <a:schemeClr val="tx1"/>
                </a:solidFill>
                <a:latin typeface="Arial" pitchFamily="34" charset="0"/>
                <a:cs typeface="Arial" pitchFamily="34" charset="0"/>
              </a:rPr>
              <a:t>KANSKY, Jack J; </a:t>
            </a:r>
            <a:r>
              <a:rPr lang="pt-BR" sz="1000" dirty="0" err="1">
                <a:solidFill>
                  <a:schemeClr val="tx1"/>
                </a:solidFill>
                <a:latin typeface="Arial" pitchFamily="34" charset="0"/>
                <a:cs typeface="Arial" pitchFamily="34" charset="0"/>
              </a:rPr>
              <a:t>Offtalmologia</a:t>
            </a:r>
            <a:r>
              <a:rPr lang="pt-BR" sz="1000" dirty="0">
                <a:solidFill>
                  <a:schemeClr val="tx1"/>
                </a:solidFill>
                <a:latin typeface="Arial" pitchFamily="34" charset="0"/>
                <a:cs typeface="Arial" pitchFamily="34" charset="0"/>
              </a:rPr>
              <a:t> clínica: uma </a:t>
            </a:r>
            <a:r>
              <a:rPr lang="pt-BR" sz="1000" dirty="0" err="1">
                <a:solidFill>
                  <a:schemeClr val="tx1"/>
                </a:solidFill>
                <a:latin typeface="Arial" pitchFamily="34" charset="0"/>
                <a:cs typeface="Arial" pitchFamily="34" charset="0"/>
              </a:rPr>
              <a:t>abordagemsistemática</a:t>
            </a:r>
            <a:r>
              <a:rPr lang="pt-BR" sz="1000" dirty="0">
                <a:solidFill>
                  <a:schemeClr val="tx1"/>
                </a:solidFill>
                <a:latin typeface="Arial" pitchFamily="34" charset="0"/>
                <a:cs typeface="Arial" pitchFamily="34" charset="0"/>
              </a:rPr>
              <a:t>. 8ed. Rio de Janeiro: Elsevier, 2016</a:t>
            </a:r>
          </a:p>
        </p:txBody>
      </p:sp>
      <p:pic>
        <p:nvPicPr>
          <p:cNvPr id="4" name="Imagem 3">
            <a:extLst>
              <a:ext uri="{FF2B5EF4-FFF2-40B4-BE49-F238E27FC236}">
                <a16:creationId xmlns:a16="http://schemas.microsoft.com/office/drawing/2014/main" id="{DB11958A-C3F5-97C3-1E13-15624866BF33}"/>
              </a:ext>
            </a:extLst>
          </p:cNvPr>
          <p:cNvPicPr>
            <a:picLocks noChangeAspect="1"/>
          </p:cNvPicPr>
          <p:nvPr/>
        </p:nvPicPr>
        <p:blipFill rotWithShape="1">
          <a:blip r:embed="rId5"/>
          <a:srcRect l="74674" t="36464" r="13119" b="26915"/>
          <a:stretch/>
        </p:blipFill>
        <p:spPr>
          <a:xfrm>
            <a:off x="2787774" y="6547443"/>
            <a:ext cx="1718913" cy="1450333"/>
          </a:xfrm>
          <a:prstGeom prst="rect">
            <a:avLst/>
          </a:prstGeom>
        </p:spPr>
      </p:pic>
    </p:spTree>
    <p:extLst>
      <p:ext uri="{BB962C8B-B14F-4D97-AF65-F5344CB8AC3E}">
        <p14:creationId xmlns:p14="http://schemas.microsoft.com/office/powerpoint/2010/main" val="7340945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389</Words>
  <Application>Microsoft Office PowerPoint</Application>
  <PresentationFormat>Apresentação na tela (16:9)</PresentationFormat>
  <Paragraphs>29</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Cambria Math</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daniel donadelli</cp:lastModifiedBy>
  <cp:revision>13</cp:revision>
  <dcterms:created xsi:type="dcterms:W3CDTF">2024-01-09T13:58:08Z</dcterms:created>
  <dcterms:modified xsi:type="dcterms:W3CDTF">2024-01-24T17:14:49Z</dcterms:modified>
</cp:coreProperties>
</file>