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9F00"/>
    <a:srgbClr val="022C4A"/>
    <a:srgbClr val="FF6600"/>
    <a:srgbClr val="E8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864" y="10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BF0CC-26AC-407E-8581-F7253000334A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03A1E-9780-49B4-84EB-D13CDA8B01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672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03A1E-9780-49B4-84EB-D13CDA8B01D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01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7429512-2ABF-D2E2-3FEB-BE2C6F2BCACF}"/>
              </a:ext>
            </a:extLst>
          </p:cNvPr>
          <p:cNvSpPr txBox="1"/>
          <p:nvPr/>
        </p:nvSpPr>
        <p:spPr>
          <a:xfrm>
            <a:off x="2840172" y="3825435"/>
            <a:ext cx="1983428" cy="875945"/>
          </a:xfrm>
          <a:prstGeom prst="rect">
            <a:avLst/>
          </a:prstGeom>
          <a:solidFill>
            <a:srgbClr val="022C4A"/>
          </a:solidFill>
          <a:ln w="25400">
            <a:solidFill>
              <a:srgbClr val="E79F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800" b="1" kern="1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IMAGEM 1: Evolução da afecção </a:t>
            </a:r>
            <a:r>
              <a:rPr lang="pt-BR" sz="800" b="1" kern="1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corneana</a:t>
            </a:r>
            <a:r>
              <a:rPr lang="pt-BR" sz="800" b="1" kern="1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(úlcera </a:t>
            </a:r>
            <a:r>
              <a:rPr lang="pt-BR" sz="800" b="1" kern="1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neurotrófica</a:t>
            </a:r>
            <a:r>
              <a:rPr lang="pt-BR" sz="800" b="1" kern="1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                                                          </a:t>
            </a:r>
            <a:r>
              <a:rPr lang="pt-BR" sz="800" b="1" kern="1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A: </a:t>
            </a:r>
            <a:r>
              <a:rPr lang="pt-BR" sz="800" kern="1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Lesão prévia ao início do tratamento                                         </a:t>
            </a:r>
            <a:r>
              <a:rPr lang="pt-BR" sz="800" b="1" kern="1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B: </a:t>
            </a:r>
            <a:r>
              <a:rPr lang="pt-BR" sz="800" kern="1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60 dias após o início do tratamento                             </a:t>
            </a:r>
            <a:r>
              <a:rPr lang="pt-BR" sz="800" b="1" kern="1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C: </a:t>
            </a:r>
            <a:r>
              <a:rPr lang="pt-BR" sz="800" kern="1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90 dias após o início do tratamento  </a:t>
            </a:r>
            <a:r>
              <a:rPr lang="pt-BR" sz="800" kern="1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D: 120 dias após o início do tratamento</a:t>
            </a:r>
            <a:endParaRPr lang="pt-BR" sz="10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53A1F28B-AB93-8159-F831-37861B0443E8}"/>
              </a:ext>
            </a:extLst>
          </p:cNvPr>
          <p:cNvSpPr/>
          <p:nvPr/>
        </p:nvSpPr>
        <p:spPr>
          <a:xfrm>
            <a:off x="57173" y="3825214"/>
            <a:ext cx="2482934" cy="169403"/>
          </a:xfrm>
          <a:prstGeom prst="rect">
            <a:avLst/>
          </a:prstGeom>
          <a:solidFill>
            <a:srgbClr val="022C4A"/>
          </a:solidFill>
          <a:ln>
            <a:solidFill>
              <a:srgbClr val="E79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0731E5FC-8C00-892D-9C0F-B071C91CB7D2}"/>
              </a:ext>
            </a:extLst>
          </p:cNvPr>
          <p:cNvSpPr/>
          <p:nvPr/>
        </p:nvSpPr>
        <p:spPr>
          <a:xfrm>
            <a:off x="68280" y="1763456"/>
            <a:ext cx="2482934" cy="169403"/>
          </a:xfrm>
          <a:prstGeom prst="rect">
            <a:avLst/>
          </a:prstGeom>
          <a:solidFill>
            <a:srgbClr val="022C4A"/>
          </a:solidFill>
          <a:ln>
            <a:solidFill>
              <a:srgbClr val="E79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23479" y="659106"/>
            <a:ext cx="50200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Abordagem de Caso Desafiador de Úlcera </a:t>
            </a:r>
            <a:r>
              <a:rPr lang="pt-BR" b="1" dirty="0" err="1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Corneana</a:t>
            </a:r>
            <a:r>
              <a:rPr lang="pt-BR" b="1" dirty="0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</a:t>
            </a:r>
            <a:r>
              <a:rPr lang="pt-BR" b="1" dirty="0" err="1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Neurotrófica</a:t>
            </a:r>
            <a:endParaRPr lang="en-US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2008" y="1056903"/>
            <a:ext cx="4948013" cy="88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altLang="pt-BR" sz="1100" b="1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  <a:p>
            <a:pPr algn="ctr"/>
            <a:r>
              <a:rPr lang="pt-BR" altLang="pt-BR" sz="800" b="1" dirty="0" err="1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Camyla</a:t>
            </a:r>
            <a:r>
              <a:rPr lang="pt-BR" altLang="pt-BR" sz="800" b="1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Lemos </a:t>
            </a:r>
            <a:r>
              <a:rPr lang="pt-BR" altLang="pt-BR" sz="800" b="1" dirty="0" err="1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Budib</a:t>
            </a:r>
            <a:r>
              <a:rPr lang="pt-BR" altLang="pt-BR" sz="800" b="1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Caio Henrique Peres </a:t>
            </a:r>
            <a:r>
              <a:rPr lang="pt-BR" altLang="pt-BR" sz="800" b="1" dirty="0" err="1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Oliani</a:t>
            </a:r>
            <a:r>
              <a:rPr lang="pt-BR" altLang="pt-BR" sz="800" b="1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Isabella </a:t>
            </a:r>
            <a:r>
              <a:rPr lang="pt-BR" altLang="pt-BR" sz="800" b="1" dirty="0" err="1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Passarelli</a:t>
            </a:r>
            <a:r>
              <a:rPr lang="pt-BR" altLang="pt-BR" sz="800" b="1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</a:t>
            </a:r>
            <a:r>
              <a:rPr lang="pt-BR" altLang="pt-BR" sz="800" b="1" dirty="0" err="1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Giabardo</a:t>
            </a:r>
            <a:r>
              <a:rPr lang="pt-BR" altLang="pt-BR" sz="800" b="1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Marques, Ricardo </a:t>
            </a:r>
            <a:r>
              <a:rPr lang="pt-BR" altLang="pt-BR" sz="800" b="1" dirty="0" err="1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Scardini</a:t>
            </a:r>
            <a:r>
              <a:rPr lang="pt-BR" altLang="pt-BR" sz="800" b="1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Mello, Marcello </a:t>
            </a:r>
            <a:r>
              <a:rPr lang="pt-BR" altLang="pt-BR" sz="800" b="1" dirty="0" err="1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Novoa</a:t>
            </a:r>
            <a:r>
              <a:rPr lang="pt-BR" altLang="pt-BR" sz="800" b="1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Colombo Barboza, Luiz Antônio de Brito Martins</a:t>
            </a:r>
          </a:p>
          <a:p>
            <a:pPr algn="ctr"/>
            <a:r>
              <a:rPr lang="pt-BR" altLang="pt-BR" sz="1050" b="1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Hospital Oftalmológico </a:t>
            </a:r>
            <a:r>
              <a:rPr lang="pt-BR" altLang="pt-BR" sz="1050" b="1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Visão Laser (HVL) – Santos/SP</a:t>
            </a:r>
            <a:endParaRPr lang="pt-BR" altLang="pt-BR" sz="1050" b="1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  <a:p>
            <a:pPr algn="ctr"/>
            <a:endParaRPr lang="en-US" altLang="pt-BR" sz="14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5F5482-3E14-06CC-A815-BCA93FCC5554}"/>
              </a:ext>
            </a:extLst>
          </p:cNvPr>
          <p:cNvSpPr txBox="1"/>
          <p:nvPr/>
        </p:nvSpPr>
        <p:spPr>
          <a:xfrm>
            <a:off x="7309" y="1722545"/>
            <a:ext cx="2571749" cy="581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900" b="1" kern="1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INTRODUÇÃO</a:t>
            </a:r>
            <a:endParaRPr lang="pt-BR" sz="900" kern="1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9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Ceratopatia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50" dirty="0" err="1">
                <a:latin typeface="Arial" panose="020B0604020202020204" pitchFamily="34" charset="0"/>
                <a:cs typeface="Arial" panose="020B0604020202020204" pitchFamily="34" charset="0"/>
              </a:rPr>
              <a:t>neurotrófica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 trata-se de afecção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caracterizada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por comprometimento da inervação </a:t>
            </a:r>
            <a:r>
              <a:rPr lang="pt-BR" sz="950" dirty="0" err="1">
                <a:latin typeface="Arial" panose="020B0604020202020204" pitchFamily="34" charset="0"/>
                <a:cs typeface="Arial" panose="020B0604020202020204" pitchFamily="34" charset="0"/>
              </a:rPr>
              <a:t>trigeminal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, prejuízo ou ausência de sensibilidade </a:t>
            </a:r>
            <a:r>
              <a:rPr lang="pt-BR" sz="9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corneana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, sendo passível de evolução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com lesão epitelial da córnea e ulceração. São diversas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terapias relatadas.¹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Neste trabalho, objetiva-se descrever a abordagem de sucesso que envolveu o uso de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lente de contato (LC)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terapêutica, medicação tópica e oral no tratamento de caso desafiador de úlcera </a:t>
            </a:r>
            <a:r>
              <a:rPr lang="pt-BR" sz="9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neurotrófica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MÉTODOS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950" kern="1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Relato de caso realizado através de análise de prontuário de paciente com úlcera </a:t>
            </a:r>
            <a:r>
              <a:rPr lang="pt-BR" sz="950" kern="1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neurotrófica</a:t>
            </a:r>
            <a:r>
              <a:rPr lang="pt-BR" sz="950" kern="1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devido reativação de infecção por herpes vírus simplex.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95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950" kern="1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950" kern="1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kern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kern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kern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700" b="1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RESGISTROS </a:t>
            </a:r>
            <a:r>
              <a:rPr lang="pt-BR" sz="700" b="1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FOTOGRÁFICOS: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53A1F28B-AB93-8159-F831-37861B0443E8}"/>
              </a:ext>
            </a:extLst>
          </p:cNvPr>
          <p:cNvSpPr/>
          <p:nvPr/>
        </p:nvSpPr>
        <p:spPr>
          <a:xfrm>
            <a:off x="45651" y="4759975"/>
            <a:ext cx="2482934" cy="169403"/>
          </a:xfrm>
          <a:prstGeom prst="rect">
            <a:avLst/>
          </a:prstGeom>
          <a:solidFill>
            <a:srgbClr val="022C4A"/>
          </a:solidFill>
          <a:ln>
            <a:solidFill>
              <a:srgbClr val="E79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642" y="1755469"/>
            <a:ext cx="2090491" cy="1876729"/>
          </a:xfrm>
          <a:prstGeom prst="rect">
            <a:avLst/>
          </a:prstGeom>
        </p:spPr>
      </p:pic>
      <p:sp>
        <p:nvSpPr>
          <p:cNvPr id="34" name="Retângulo 33">
            <a:extLst>
              <a:ext uri="{FF2B5EF4-FFF2-40B4-BE49-F238E27FC236}">
                <a16:creationId xmlns:a16="http://schemas.microsoft.com/office/drawing/2014/main" id="{53A1F28B-AB93-8159-F831-37861B0443E8}"/>
              </a:ext>
            </a:extLst>
          </p:cNvPr>
          <p:cNvSpPr/>
          <p:nvPr/>
        </p:nvSpPr>
        <p:spPr>
          <a:xfrm>
            <a:off x="2642477" y="4764173"/>
            <a:ext cx="2443559" cy="169403"/>
          </a:xfrm>
          <a:prstGeom prst="rect">
            <a:avLst/>
          </a:prstGeom>
          <a:solidFill>
            <a:srgbClr val="022C4A"/>
          </a:solidFill>
          <a:ln>
            <a:solidFill>
              <a:srgbClr val="E79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endParaRPr lang="pt-BR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57429512-2ABF-D2E2-3FEB-BE2C6F2BCACF}"/>
              </a:ext>
            </a:extLst>
          </p:cNvPr>
          <p:cNvSpPr txBox="1"/>
          <p:nvPr/>
        </p:nvSpPr>
        <p:spPr>
          <a:xfrm>
            <a:off x="2579058" y="4974581"/>
            <a:ext cx="2533407" cy="211827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Úlcera </a:t>
            </a:r>
            <a:r>
              <a:rPr lang="pt-BR" sz="950" dirty="0" err="1">
                <a:latin typeface="Arial" panose="020B0604020202020204" pitchFamily="34" charset="0"/>
                <a:cs typeface="Arial" panose="020B0604020202020204" pitchFamily="34" charset="0"/>
              </a:rPr>
              <a:t>neurotrófica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 é uma afecção </a:t>
            </a:r>
            <a:r>
              <a:rPr lang="pt-BR" sz="950" dirty="0" err="1">
                <a:latin typeface="Arial" panose="020B0604020202020204" pitchFamily="34" charset="0"/>
                <a:cs typeface="Arial" panose="020B0604020202020204" pitchFamily="34" charset="0"/>
              </a:rPr>
              <a:t>corneana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 de difícil manejo,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no caso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relatado, ocorreu em decorrência de reativação por infecção de herpes vírus simplex e evoluiu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sz="950" dirty="0" err="1">
                <a:latin typeface="Arial" panose="020B0604020202020204" pitchFamily="34" charset="0"/>
                <a:cs typeface="Arial" panose="020B0604020202020204" pitchFamily="34" charset="0"/>
              </a:rPr>
              <a:t>reepitelização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completa.¹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Salienta-se a necessidade de tratamentos que auxiliem na regeneração de úlceras de córnea </a:t>
            </a:r>
            <a:r>
              <a:rPr lang="pt-BR" sz="9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neurotróficas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O caso apresentado sugere que os fármacos prescritos associados ao uso de LC terapêuticas poderão ser eficazes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no processo de </a:t>
            </a:r>
            <a:r>
              <a:rPr lang="pt-BR" sz="950" dirty="0" err="1">
                <a:latin typeface="Arial" panose="020B0604020202020204" pitchFamily="34" charset="0"/>
                <a:cs typeface="Arial" panose="020B0604020202020204" pitchFamily="34" charset="0"/>
              </a:rPr>
              <a:t>reepitelização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de córneas que apresentam tais lesões.²</a:t>
            </a:r>
            <a:endParaRPr lang="pt-BR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53A1F28B-AB93-8159-F831-37861B0443E8}"/>
              </a:ext>
            </a:extLst>
          </p:cNvPr>
          <p:cNvSpPr/>
          <p:nvPr/>
        </p:nvSpPr>
        <p:spPr>
          <a:xfrm>
            <a:off x="2633489" y="7091086"/>
            <a:ext cx="2443559" cy="169403"/>
          </a:xfrm>
          <a:prstGeom prst="rect">
            <a:avLst/>
          </a:prstGeom>
          <a:solidFill>
            <a:srgbClr val="022C4A"/>
          </a:solidFill>
          <a:ln>
            <a:solidFill>
              <a:srgbClr val="E79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PALAVRAS-CHAVE</a:t>
            </a:r>
            <a:endParaRPr lang="pt-BR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57429512-2ABF-D2E2-3FEB-BE2C6F2BCACF}"/>
              </a:ext>
            </a:extLst>
          </p:cNvPr>
          <p:cNvSpPr txBox="1"/>
          <p:nvPr/>
        </p:nvSpPr>
        <p:spPr>
          <a:xfrm>
            <a:off x="2565183" y="7299992"/>
            <a:ext cx="2533407" cy="40523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950" kern="1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Úlcera </a:t>
            </a:r>
            <a:r>
              <a:rPr lang="pt-BR" sz="950" kern="1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neurotrófica</a:t>
            </a:r>
            <a:r>
              <a:rPr lang="pt-BR" sz="950" kern="1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herpes vírus simplex; lente de contato terapêutica.</a:t>
            </a:r>
            <a:endParaRPr lang="pt-BR" sz="95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53A1F28B-AB93-8159-F831-37861B0443E8}"/>
              </a:ext>
            </a:extLst>
          </p:cNvPr>
          <p:cNvSpPr/>
          <p:nvPr/>
        </p:nvSpPr>
        <p:spPr>
          <a:xfrm>
            <a:off x="2633489" y="7784236"/>
            <a:ext cx="2443559" cy="169403"/>
          </a:xfrm>
          <a:prstGeom prst="rect">
            <a:avLst/>
          </a:prstGeom>
          <a:solidFill>
            <a:srgbClr val="022C4A"/>
          </a:solidFill>
          <a:ln>
            <a:solidFill>
              <a:srgbClr val="E79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  <a:endParaRPr lang="pt-BR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57429512-2ABF-D2E2-3FEB-BE2C6F2BCACF}"/>
              </a:ext>
            </a:extLst>
          </p:cNvPr>
          <p:cNvSpPr txBox="1"/>
          <p:nvPr/>
        </p:nvSpPr>
        <p:spPr>
          <a:xfrm>
            <a:off x="2565183" y="8028384"/>
            <a:ext cx="2533407" cy="121982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228600" indent="-2286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pt-BR" sz="700" kern="1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Kominek</a:t>
            </a:r>
            <a:r>
              <a:rPr lang="pt-BR" sz="700" kern="1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EM, </a:t>
            </a:r>
            <a:r>
              <a:rPr lang="pt-BR" sz="7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Rokicki</a:t>
            </a:r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D. </a:t>
            </a:r>
            <a:r>
              <a:rPr lang="pt-BR" sz="7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Cacicol</a:t>
            </a:r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– </a:t>
            </a:r>
            <a:r>
              <a:rPr lang="pt-BR" sz="7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neurotrophic</a:t>
            </a:r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keratopathy</a:t>
            </a:r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pt-BR" sz="7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systematic</a:t>
            </a:r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</a:t>
            </a:r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Acta </a:t>
            </a:r>
            <a:r>
              <a:rPr lang="pt-BR" sz="7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Ophthalmol</a:t>
            </a:r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2016</a:t>
            </a:r>
            <a:r>
              <a:rPr lang="pt-BR" sz="700" kern="1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28600" indent="-2286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Neves MM, Oliveira L, Carneiro IS, Gomes M. 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The challenging approach to a combined neurotrophic and exposure corneal ulcer. </a:t>
            </a:r>
            <a:r>
              <a:rPr lang="sv-SE" sz="700" dirty="0">
                <a:latin typeface="Arial" panose="020B0604020202020204" pitchFamily="34" charset="0"/>
                <a:cs typeface="Arial" panose="020B0604020202020204" pitchFamily="34" charset="0"/>
              </a:rPr>
              <a:t>Rev Bras Oftalmol. 2019; 78 (3): 192-4.</a:t>
            </a:r>
          </a:p>
          <a:p>
            <a:pPr marL="228600" indent="-2286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pt-BR" sz="7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57429512-2ABF-D2E2-3FEB-BE2C6F2BCACF}"/>
              </a:ext>
            </a:extLst>
          </p:cNvPr>
          <p:cNvSpPr txBox="1"/>
          <p:nvPr/>
        </p:nvSpPr>
        <p:spPr>
          <a:xfrm>
            <a:off x="13941" y="4924193"/>
            <a:ext cx="2533407" cy="418576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Paciente feminina, 67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anos, histórico de glaucoma com baixa de acuidade visual progressiva em olho direito (OD) há 2 anos. Queixa-se de hiperemia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e sensação de corpo estranho em OD,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há 2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semanas. Em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uso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de OD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cetato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950" dirty="0" err="1">
                <a:latin typeface="Arial" panose="020B0604020202020204" pitchFamily="34" charset="0"/>
                <a:cs typeface="Arial" panose="020B0604020202020204" pitchFamily="34" charset="0"/>
              </a:rPr>
              <a:t>prednisolona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 1,0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% 6/6 h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e Atropina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1% 12/12 h e em olho esquerdo (OE): colírios </a:t>
            </a:r>
            <a:r>
              <a:rPr lang="pt-BR" sz="9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antiglaucomatosos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. Ao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exame: acuidade visual (AV) OD: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Sem Percepção Luminosa (SPL)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e OE: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20/20. À </a:t>
            </a:r>
            <a:r>
              <a:rPr lang="pt-BR" sz="9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biomicroscopia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OD: opacidade </a:t>
            </a:r>
            <a:r>
              <a:rPr lang="pt-BR" sz="950" dirty="0" err="1">
                <a:latin typeface="Arial" panose="020B0604020202020204" pitchFamily="34" charset="0"/>
                <a:cs typeface="Arial" panose="020B0604020202020204" pitchFamily="34" charset="0"/>
              </a:rPr>
              <a:t>corneana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 central com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área de </a:t>
            </a:r>
            <a:r>
              <a:rPr lang="pt-BR" sz="9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desepitelização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4,5 mm x 4,5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mm de extensão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950" b="1" dirty="0">
                <a:latin typeface="Arial" panose="020B0604020202020204" pitchFamily="34" charset="0"/>
                <a:cs typeface="Arial" panose="020B0604020202020204" pitchFamily="34" charset="0"/>
              </a:rPr>
              <a:t>Imagem </a:t>
            </a:r>
            <a:r>
              <a:rPr lang="pt-BR" sz="950" b="1" dirty="0" smtClean="0"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pt-BR" sz="950" dirty="0" err="1">
                <a:latin typeface="Arial" panose="020B0604020202020204" pitchFamily="34" charset="0"/>
                <a:cs typeface="Arial" panose="020B0604020202020204" pitchFamily="34" charset="0"/>
              </a:rPr>
              <a:t>Biomicroscopia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 OE: sem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alterações. Iniciou-se </a:t>
            </a:r>
            <a:r>
              <a:rPr lang="pt-BR" sz="9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Aciclovir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via oral (dose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diária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2g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) por 10 dias, </a:t>
            </a:r>
            <a:r>
              <a:rPr lang="pt-BR" sz="950" dirty="0" err="1">
                <a:latin typeface="Arial" panose="020B0604020202020204" pitchFamily="34" charset="0"/>
                <a:cs typeface="Arial" panose="020B0604020202020204" pitchFamily="34" charset="0"/>
              </a:rPr>
              <a:t>Doxiciclina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 100 mg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12/12 h por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dias, </a:t>
            </a:r>
            <a:r>
              <a:rPr lang="pt-BR" sz="9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Zymar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950" dirty="0" err="1">
                <a:latin typeface="Arial" panose="020B0604020202020204" pitchFamily="34" charset="0"/>
                <a:cs typeface="Arial" panose="020B0604020202020204" pitchFamily="34" charset="0"/>
              </a:rPr>
              <a:t>gatifloxacino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 0,3%)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1 gota 6/6 h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OD e LC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gelatinosa terapêutica com trocas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semanais.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esultado de Herpes Simples </a:t>
            </a:r>
            <a:r>
              <a:rPr lang="pt-BR" sz="9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 reagente e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redução da extensão da úlcera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(2,3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mm x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1,5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mm) – </a:t>
            </a:r>
            <a:r>
              <a:rPr lang="pt-BR" sz="950" b="1" dirty="0">
                <a:latin typeface="Arial" panose="020B0604020202020204" pitchFamily="34" charset="0"/>
                <a:cs typeface="Arial" panose="020B0604020202020204" pitchFamily="34" charset="0"/>
              </a:rPr>
              <a:t>Imagem </a:t>
            </a:r>
            <a:r>
              <a:rPr lang="pt-BR" sz="950" b="1" dirty="0" smtClean="0">
                <a:latin typeface="Arial" panose="020B0604020202020204" pitchFamily="34" charset="0"/>
                <a:cs typeface="Arial" panose="020B0604020202020204" pitchFamily="34" charset="0"/>
              </a:rPr>
              <a:t>1B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., com 60 dias de tratamento. Após 90 dias da introdução terapêutica, há recuperação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integridade </a:t>
            </a:r>
            <a:r>
              <a:rPr lang="pt-BR" sz="9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corneana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950" b="1" dirty="0">
                <a:latin typeface="Arial" panose="020B0604020202020204" pitchFamily="34" charset="0"/>
                <a:cs typeface="Arial" panose="020B0604020202020204" pitchFamily="34" charset="0"/>
              </a:rPr>
              <a:t>Imagem </a:t>
            </a:r>
            <a:r>
              <a:rPr lang="pt-BR" sz="950" b="1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e é mantido </a:t>
            </a:r>
            <a:r>
              <a:rPr lang="pt-BR" sz="950" dirty="0" err="1">
                <a:latin typeface="Arial" panose="020B0604020202020204" pitchFamily="34" charset="0"/>
                <a:cs typeface="Arial" panose="020B0604020202020204" pitchFamily="34" charset="0"/>
              </a:rPr>
              <a:t>Aciclovir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 800 mg/dia por 6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meses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e  suspenso </a:t>
            </a:r>
            <a:r>
              <a:rPr lang="pt-BR" sz="9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Zymar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Paciente retorna em 30 dias, com úlcera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em completa 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remissão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50" b="1" dirty="0" smtClean="0">
                <a:latin typeface="Arial" panose="020B0604020202020204" pitchFamily="34" charset="0"/>
                <a:cs typeface="Arial" panose="020B0604020202020204" pitchFamily="34" charset="0"/>
              </a:rPr>
              <a:t>(Imagem 1D)</a:t>
            </a:r>
            <a:r>
              <a:rPr lang="pt-BR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9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570</Words>
  <Application>Microsoft Office PowerPoint</Application>
  <PresentationFormat>Apresentação na tela (16:9)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Geneva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30</cp:revision>
  <dcterms:created xsi:type="dcterms:W3CDTF">2024-01-09T13:58:08Z</dcterms:created>
  <dcterms:modified xsi:type="dcterms:W3CDTF">2024-01-31T03:14:07Z</dcterms:modified>
</cp:coreProperties>
</file>